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40" r:id="rId1"/>
  </p:sldMasterIdLst>
  <p:notesMasterIdLst>
    <p:notesMasterId r:id="rId9"/>
  </p:notesMasterIdLst>
  <p:sldIdLst>
    <p:sldId id="288" r:id="rId2"/>
    <p:sldId id="311" r:id="rId3"/>
    <p:sldId id="257" r:id="rId4"/>
    <p:sldId id="312" r:id="rId5"/>
    <p:sldId id="313" r:id="rId6"/>
    <p:sldId id="314" r:id="rId7"/>
    <p:sldId id="31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8C8E"/>
    <a:srgbClr val="CC6600"/>
    <a:srgbClr val="CC0000"/>
    <a:srgbClr val="BFE7F0"/>
    <a:srgbClr val="40BA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1" autoAdjust="0"/>
    <p:restoredTop sz="96449" autoAdjust="0"/>
  </p:normalViewPr>
  <p:slideViewPr>
    <p:cSldViewPr snapToGrid="0">
      <p:cViewPr varScale="1">
        <p:scale>
          <a:sx n="84" d="100"/>
          <a:sy n="84" d="100"/>
        </p:scale>
        <p:origin x="420"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C4289-433F-43BF-B0B9-6DE7BFF5FF57}" type="datetimeFigureOut">
              <a:rPr lang="en-US" smtClean="0"/>
              <a:t>4/9/2024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BA29DF-3107-406D-8147-1891E21E0803}" type="slidenum">
              <a:rPr lang="en-US" smtClean="0"/>
              <a:t>‹#›</a:t>
            </a:fld>
            <a:endParaRPr lang="en-US"/>
          </a:p>
        </p:txBody>
      </p:sp>
    </p:spTree>
    <p:extLst>
      <p:ext uri="{BB962C8B-B14F-4D97-AF65-F5344CB8AC3E}">
        <p14:creationId xmlns:p14="http://schemas.microsoft.com/office/powerpoint/2010/main" val="1224488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42510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3284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513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47632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62465"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041BE7E9-2E41-B0B9-E848-9B4FCC718854}"/>
              </a:ext>
            </a:extLst>
          </p:cNvPr>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0" y="6347877"/>
            <a:ext cx="2030136" cy="365125"/>
          </a:xfrm>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a:xfrm>
            <a:off x="262465" y="6356350"/>
            <a:ext cx="2743200" cy="365125"/>
          </a:xfrm>
          <a:prstGeom prst="rect">
            <a:avLst/>
          </a:prstGeom>
        </p:spPr>
        <p:txBody>
          <a:bodyPr/>
          <a:lstStyle/>
          <a:p>
            <a:endParaRPr lang="en-US" dirty="0"/>
          </a:p>
        </p:txBody>
      </p:sp>
      <p:sp>
        <p:nvSpPr>
          <p:cNvPr id="11" name="Footer Placeholder 10"/>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4" name="TextBox 3">
            <a:extLst>
              <a:ext uri="{FF2B5EF4-FFF2-40B4-BE49-F238E27FC236}">
                <a16:creationId xmlns:a16="http://schemas.microsoft.com/office/drawing/2014/main" id="{6CFC3DC1-8846-C5AE-E71A-8955558EAC46}"/>
              </a:ext>
            </a:extLst>
          </p:cNvPr>
          <p:cNvSpPr txBox="1"/>
          <p:nvPr userDrawn="1"/>
        </p:nvSpPr>
        <p:spPr>
          <a:xfrm>
            <a:off x="7658911" y="6211669"/>
            <a:ext cx="4533089" cy="646331"/>
          </a:xfrm>
          <a:prstGeom prst="rect">
            <a:avLst/>
          </a:prstGeom>
          <a:noFill/>
        </p:spPr>
        <p:txBody>
          <a:bodyPr wrap="square" rtlCol="0">
            <a:spAutoFit/>
          </a:bodyPr>
          <a:lstStyle/>
          <a:p>
            <a:pPr algn="r"/>
            <a:r>
              <a:rPr lang="en-US" sz="3600" dirty="0">
                <a:solidFill>
                  <a:schemeClr val="bg2">
                    <a:lumMod val="50000"/>
                  </a:schemeClr>
                </a:solidFill>
                <a:latin typeface="+mj-lt"/>
              </a:rPr>
              <a:t>Ministry of the Teacher</a:t>
            </a:r>
          </a:p>
        </p:txBody>
      </p:sp>
      <p:sp>
        <p:nvSpPr>
          <p:cNvPr id="3" name="TextBox 2">
            <a:extLst>
              <a:ext uri="{FF2B5EF4-FFF2-40B4-BE49-F238E27FC236}">
                <a16:creationId xmlns:a16="http://schemas.microsoft.com/office/drawing/2014/main" id="{67087B99-2868-047F-D6EC-8C3E6406A85F}"/>
              </a:ext>
            </a:extLst>
          </p:cNvPr>
          <p:cNvSpPr txBox="1"/>
          <p:nvPr userDrawn="1"/>
        </p:nvSpPr>
        <p:spPr>
          <a:xfrm>
            <a:off x="-59239" y="6538861"/>
            <a:ext cx="585417" cy="276999"/>
          </a:xfrm>
          <a:prstGeom prst="rect">
            <a:avLst/>
          </a:prstGeom>
          <a:noFill/>
        </p:spPr>
        <p:txBody>
          <a:bodyPr wrap="none" rtlCol="0">
            <a:spAutoFit/>
          </a:bodyPr>
          <a:lstStyle/>
          <a:p>
            <a:r>
              <a:rPr lang="en-US" sz="1200" dirty="0">
                <a:solidFill>
                  <a:schemeClr val="bg2">
                    <a:lumMod val="50000"/>
                  </a:schemeClr>
                </a:solidFill>
                <a:latin typeface="Century Gothic" panose="020B0502020202020204" pitchFamily="34" charset="0"/>
              </a:rPr>
              <a:t>Page</a:t>
            </a:r>
          </a:p>
        </p:txBody>
      </p:sp>
      <p:sp>
        <p:nvSpPr>
          <p:cNvPr id="2" name="Slide Number Placeholder 2">
            <a:extLst>
              <a:ext uri="{FF2B5EF4-FFF2-40B4-BE49-F238E27FC236}">
                <a16:creationId xmlns:a16="http://schemas.microsoft.com/office/drawing/2014/main" id="{0D3E68FF-6CBD-9EC8-D601-A69B2650A578}"/>
              </a:ext>
            </a:extLst>
          </p:cNvPr>
          <p:cNvSpPr txBox="1">
            <a:spLocks/>
          </p:cNvSpPr>
          <p:nvPr userDrawn="1"/>
        </p:nvSpPr>
        <p:spPr>
          <a:xfrm>
            <a:off x="368264" y="6513694"/>
            <a:ext cx="590911" cy="321062"/>
          </a:xfrm>
          <a:prstGeom prst="rect">
            <a:avLst/>
          </a:prstGeom>
        </p:spPr>
        <p:txBody>
          <a:bodyPr vert="horz" lIns="91440" tIns="45720" rIns="91440" bIns="45720" rtlCol="0" anchor="ctr"/>
          <a:lstStyle>
            <a:defPPr>
              <a:defRPr lang="en-US"/>
            </a:defPPr>
            <a:lvl1pPr marL="0" algn="l" defTabSz="457200" rtl="0" eaLnBrk="1" latinLnBrk="0" hangingPunct="1">
              <a:defRPr sz="1200" b="1"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solidFill>
                  <a:schemeClr val="bg2">
                    <a:lumMod val="50000"/>
                  </a:schemeClr>
                </a:solidFill>
              </a:rPr>
              <a:pPr/>
              <a:t>‹#›</a:t>
            </a:fld>
            <a:endParaRPr lang="en-US" dirty="0">
              <a:solidFill>
                <a:schemeClr val="bg2">
                  <a:lumMod val="50000"/>
                </a:schemeClr>
              </a:solidFill>
            </a:endParaRPr>
          </a:p>
        </p:txBody>
      </p:sp>
      <p:sp>
        <p:nvSpPr>
          <p:cNvPr id="14" name="Content Placeholder 13">
            <a:extLst>
              <a:ext uri="{FF2B5EF4-FFF2-40B4-BE49-F238E27FC236}">
                <a16:creationId xmlns:a16="http://schemas.microsoft.com/office/drawing/2014/main" id="{FA32B8A3-FC84-02D5-35A9-5C40C77FA594}"/>
              </a:ext>
            </a:extLst>
          </p:cNvPr>
          <p:cNvSpPr>
            <a:spLocks noGrp="1"/>
          </p:cNvSpPr>
          <p:nvPr>
            <p:ph sz="quarter" idx="13"/>
          </p:nvPr>
        </p:nvSpPr>
        <p:spPr>
          <a:xfrm>
            <a:off x="3812398" y="2484714"/>
            <a:ext cx="7693025" cy="1106488"/>
          </a:xfrm>
        </p:spPr>
        <p:txBody>
          <a:bodyPr>
            <a:noAutofit/>
          </a:bodyPr>
          <a:lstStyle>
            <a:lvl1pPr marL="0" indent="0">
              <a:lnSpc>
                <a:spcPct val="100000"/>
              </a:lnSpc>
              <a:spcAft>
                <a:spcPts val="1800"/>
              </a:spcAft>
              <a:buFontTx/>
              <a:buNone/>
              <a:defRPr sz="240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defRPr>
            </a:lvl1pPr>
            <a:lvl2pPr marL="502920" indent="0">
              <a:lnSpc>
                <a:spcPct val="100000"/>
              </a:lnSpc>
              <a:spcAft>
                <a:spcPts val="1800"/>
              </a:spcAft>
              <a:buFontTx/>
              <a:buNone/>
              <a:defRPr sz="240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defRPr>
            </a:lvl2pPr>
            <a:lvl3pPr marL="960120" indent="0">
              <a:lnSpc>
                <a:spcPct val="100000"/>
              </a:lnSpc>
              <a:spcAft>
                <a:spcPts val="1800"/>
              </a:spcAft>
              <a:buFontTx/>
              <a:buNone/>
              <a:defRPr sz="240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defRPr>
            </a:lvl3pPr>
            <a:lvl4pPr marL="1417320" indent="0">
              <a:lnSpc>
                <a:spcPct val="100000"/>
              </a:lnSpc>
              <a:spcAft>
                <a:spcPts val="1800"/>
              </a:spcAft>
              <a:buFontTx/>
              <a:buNone/>
              <a:defRPr sz="240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defRPr>
            </a:lvl4pPr>
            <a:lvl5pPr marL="1874520" indent="0">
              <a:lnSpc>
                <a:spcPct val="100000"/>
              </a:lnSpc>
              <a:spcAft>
                <a:spcPts val="1800"/>
              </a:spcAft>
              <a:buFontTx/>
              <a:buNone/>
              <a:defRPr sz="2400">
                <a:solidFill>
                  <a:schemeClr val="tx1">
                    <a:lumMod val="65000"/>
                    <a:lumOff val="35000"/>
                  </a:schemeClr>
                </a:solidFill>
                <a:latin typeface="Calibri Light" panose="020F0302020204030204" pitchFamily="34" charset="0"/>
                <a:ea typeface="Calibri Light" panose="020F0302020204030204" pitchFamily="34" charset="0"/>
                <a:cs typeface="Calibri Light" panose="020F03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Footer Placeholder 8"/>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262465" y="6356350"/>
            <a:ext cx="2743200" cy="365125"/>
          </a:xfrm>
          <a:prstGeom prst="rect">
            <a:avLst/>
          </a:prstGeom>
        </p:spPr>
        <p:txBody>
          <a:bodyPr/>
          <a:lstStyle/>
          <a:p>
            <a:endParaRPr lang="en-US" dirty="0"/>
          </a:p>
        </p:txBody>
      </p:sp>
      <p:sp>
        <p:nvSpPr>
          <p:cNvPr id="9" name="Footer Placeholder 8"/>
          <p:cNvSpPr>
            <a:spLocks noGrp="1"/>
          </p:cNvSpPr>
          <p:nvPr>
            <p:ph type="ftr" sz="quarter" idx="11"/>
          </p:nvPr>
        </p:nvSpPr>
        <p:spPr>
          <a:xfrm>
            <a:off x="3499101" y="6356350"/>
            <a:ext cx="5911517" cy="365125"/>
          </a:xfrm>
          <a:prstGeom prst="rect">
            <a:avLst/>
          </a:prstGeo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0" y="6345456"/>
            <a:ext cx="1530927" cy="365125"/>
          </a:xfrm>
          <a:prstGeom prst="rect">
            <a:avLst/>
          </a:prstGeom>
        </p:spPr>
        <p:txBody>
          <a:bodyPr vert="horz" lIns="91440" tIns="45720" rIns="91440" bIns="45720" rtlCol="0" anchor="ctr"/>
          <a:lstStyle>
            <a:lvl1pPr algn="l">
              <a:defRPr sz="1200" b="1">
                <a:solidFill>
                  <a:schemeClr val="accent1"/>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tm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779462"/>
            <a:ext cx="7602415" cy="2825383"/>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dk1"/>
              </a:buClr>
              <a:buSzPts val="6000"/>
              <a:buFont typeface="Calibri"/>
              <a:buNone/>
            </a:pPr>
            <a:r>
              <a:rPr lang="en-US" dirty="0"/>
              <a:t>Ministry of the Teacher</a:t>
            </a:r>
            <a:endParaRPr dirty="0"/>
          </a:p>
        </p:txBody>
      </p:sp>
      <p:sp>
        <p:nvSpPr>
          <p:cNvPr id="85" name="Google Shape;85;p1"/>
          <p:cNvSpPr txBox="1">
            <a:spLocks noGrp="1"/>
          </p:cNvSpPr>
          <p:nvPr>
            <p:ph type="subTitle" idx="1"/>
          </p:nvPr>
        </p:nvSpPr>
        <p:spPr>
          <a:xfrm>
            <a:off x="3408484" y="3842238"/>
            <a:ext cx="5717931" cy="1251316"/>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dk1"/>
              </a:buClr>
              <a:buSzPts val="2400"/>
              <a:buNone/>
            </a:pPr>
            <a:r>
              <a:rPr lang="en-US" sz="2400" dirty="0"/>
              <a:t>The Office of Teacher</a:t>
            </a:r>
            <a:endParaRPr sz="2400" dirty="0"/>
          </a:p>
        </p:txBody>
      </p:sp>
      <p:sp>
        <p:nvSpPr>
          <p:cNvPr id="3" name="TextBox 2">
            <a:extLst>
              <a:ext uri="{FF2B5EF4-FFF2-40B4-BE49-F238E27FC236}">
                <a16:creationId xmlns:a16="http://schemas.microsoft.com/office/drawing/2014/main" id="{FC2FFF0D-2216-E2E5-DEF4-37B7DB5A2C98}"/>
              </a:ext>
            </a:extLst>
          </p:cNvPr>
          <p:cNvSpPr txBox="1"/>
          <p:nvPr/>
        </p:nvSpPr>
        <p:spPr>
          <a:xfrm>
            <a:off x="-2666857" y="431592"/>
            <a:ext cx="1450269" cy="646331"/>
          </a:xfrm>
          <a:prstGeom prst="rect">
            <a:avLst/>
          </a:prstGeom>
          <a:noFill/>
        </p:spPr>
        <p:txBody>
          <a:bodyPr wrap="none" rtlCol="0">
            <a:spAutoFit/>
          </a:bodyPr>
          <a:lstStyle/>
          <a:p>
            <a:r>
              <a:rPr lang="en-US" dirty="0" err="1"/>
              <a:t>Revoicer</a:t>
            </a:r>
            <a:r>
              <a:rPr lang="en-US" dirty="0"/>
              <a:t> </a:t>
            </a:r>
          </a:p>
          <a:p>
            <a:r>
              <a:rPr lang="en-US" dirty="0"/>
              <a:t>Default Voice</a:t>
            </a:r>
          </a:p>
        </p:txBody>
      </p:sp>
      <p:sp>
        <p:nvSpPr>
          <p:cNvPr id="4" name="TextBox 3">
            <a:extLst>
              <a:ext uri="{FF2B5EF4-FFF2-40B4-BE49-F238E27FC236}">
                <a16:creationId xmlns:a16="http://schemas.microsoft.com/office/drawing/2014/main" id="{32A5ABDE-A36D-24B0-48C4-579595B464E4}"/>
              </a:ext>
            </a:extLst>
          </p:cNvPr>
          <p:cNvSpPr txBox="1"/>
          <p:nvPr/>
        </p:nvSpPr>
        <p:spPr>
          <a:xfrm>
            <a:off x="-2671546" y="3023809"/>
            <a:ext cx="1610569" cy="369332"/>
          </a:xfrm>
          <a:prstGeom prst="rect">
            <a:avLst/>
          </a:prstGeom>
          <a:noFill/>
        </p:spPr>
        <p:txBody>
          <a:bodyPr wrap="none" rtlCol="0">
            <a:spAutoFit/>
          </a:bodyPr>
          <a:lstStyle/>
          <a:p>
            <a:r>
              <a:rPr lang="en-US" dirty="0"/>
              <a:t>Scripture Voice</a:t>
            </a:r>
          </a:p>
        </p:txBody>
      </p:sp>
      <p:pic>
        <p:nvPicPr>
          <p:cNvPr id="5" name="Picture 4">
            <a:extLst>
              <a:ext uri="{FF2B5EF4-FFF2-40B4-BE49-F238E27FC236}">
                <a16:creationId xmlns:a16="http://schemas.microsoft.com/office/drawing/2014/main" id="{BF929B9C-A015-5E45-693B-C6F878805F77}"/>
              </a:ext>
            </a:extLst>
          </p:cNvPr>
          <p:cNvPicPr>
            <a:picLocks noChangeAspect="1"/>
          </p:cNvPicPr>
          <p:nvPr/>
        </p:nvPicPr>
        <p:blipFill>
          <a:blip r:embed="rId3"/>
          <a:stretch>
            <a:fillRect/>
          </a:stretch>
        </p:blipFill>
        <p:spPr>
          <a:xfrm>
            <a:off x="-2671546" y="3393141"/>
            <a:ext cx="1752845" cy="552527"/>
          </a:xfrm>
          <a:prstGeom prst="rect">
            <a:avLst/>
          </a:prstGeom>
        </p:spPr>
      </p:pic>
      <p:sp>
        <p:nvSpPr>
          <p:cNvPr id="6" name="TextBox 5">
            <a:extLst>
              <a:ext uri="{FF2B5EF4-FFF2-40B4-BE49-F238E27FC236}">
                <a16:creationId xmlns:a16="http://schemas.microsoft.com/office/drawing/2014/main" id="{C22BDBD1-65AE-A184-AF4A-B05A2D4CB769}"/>
              </a:ext>
            </a:extLst>
          </p:cNvPr>
          <p:cNvSpPr txBox="1"/>
          <p:nvPr/>
        </p:nvSpPr>
        <p:spPr>
          <a:xfrm>
            <a:off x="-2764363" y="5020773"/>
            <a:ext cx="1446422" cy="461665"/>
          </a:xfrm>
          <a:prstGeom prst="rect">
            <a:avLst/>
          </a:prstGeom>
          <a:noFill/>
        </p:spPr>
        <p:txBody>
          <a:bodyPr wrap="none" rtlCol="0">
            <a:spAutoFit/>
          </a:bodyPr>
          <a:lstStyle/>
          <a:p>
            <a:r>
              <a:rPr lang="en-US" sz="1200" dirty="0"/>
              <a:t>Female Voice </a:t>
            </a:r>
          </a:p>
          <a:p>
            <a:r>
              <a:rPr lang="en-US" sz="1200" dirty="0"/>
              <a:t>(Use ‘Hopeful’ tone)</a:t>
            </a:r>
          </a:p>
        </p:txBody>
      </p:sp>
      <p:pic>
        <p:nvPicPr>
          <p:cNvPr id="7" name="Picture 6">
            <a:extLst>
              <a:ext uri="{FF2B5EF4-FFF2-40B4-BE49-F238E27FC236}">
                <a16:creationId xmlns:a16="http://schemas.microsoft.com/office/drawing/2014/main" id="{EA5AD650-7C93-CC5B-DB55-5DE1D6404C31}"/>
              </a:ext>
            </a:extLst>
          </p:cNvPr>
          <p:cNvPicPr>
            <a:picLocks noChangeAspect="1"/>
          </p:cNvPicPr>
          <p:nvPr/>
        </p:nvPicPr>
        <p:blipFill>
          <a:blip r:embed="rId4"/>
          <a:stretch>
            <a:fillRect/>
          </a:stretch>
        </p:blipFill>
        <p:spPr>
          <a:xfrm>
            <a:off x="-2764363" y="5484792"/>
            <a:ext cx="2629267" cy="790685"/>
          </a:xfrm>
          <a:prstGeom prst="rect">
            <a:avLst/>
          </a:prstGeom>
        </p:spPr>
      </p:pic>
      <p:pic>
        <p:nvPicPr>
          <p:cNvPr id="8" name="Picture 7">
            <a:extLst>
              <a:ext uri="{FF2B5EF4-FFF2-40B4-BE49-F238E27FC236}">
                <a16:creationId xmlns:a16="http://schemas.microsoft.com/office/drawing/2014/main" id="{A932E646-417E-62D2-74B7-A95DAE598449}"/>
              </a:ext>
            </a:extLst>
          </p:cNvPr>
          <p:cNvPicPr>
            <a:picLocks noChangeAspect="1"/>
          </p:cNvPicPr>
          <p:nvPr/>
        </p:nvPicPr>
        <p:blipFill>
          <a:blip r:embed="rId5"/>
          <a:stretch>
            <a:fillRect/>
          </a:stretch>
        </p:blipFill>
        <p:spPr>
          <a:xfrm>
            <a:off x="-2607378" y="1023263"/>
            <a:ext cx="1800476" cy="638264"/>
          </a:xfrm>
          <a:prstGeom prst="rect">
            <a:avLst/>
          </a:prstGeom>
        </p:spPr>
      </p:pic>
      <p:sp>
        <p:nvSpPr>
          <p:cNvPr id="9" name="TextBox 8">
            <a:extLst>
              <a:ext uri="{FF2B5EF4-FFF2-40B4-BE49-F238E27FC236}">
                <a16:creationId xmlns:a16="http://schemas.microsoft.com/office/drawing/2014/main" id="{B6F9FBD4-2C20-709D-E1B0-6DF1F3B5AD48}"/>
              </a:ext>
            </a:extLst>
          </p:cNvPr>
          <p:cNvSpPr txBox="1"/>
          <p:nvPr/>
        </p:nvSpPr>
        <p:spPr>
          <a:xfrm>
            <a:off x="-2762452" y="3976745"/>
            <a:ext cx="1640129" cy="646331"/>
          </a:xfrm>
          <a:prstGeom prst="rect">
            <a:avLst/>
          </a:prstGeom>
          <a:noFill/>
        </p:spPr>
        <p:txBody>
          <a:bodyPr wrap="none" rtlCol="0">
            <a:spAutoFit/>
          </a:bodyPr>
          <a:lstStyle/>
          <a:p>
            <a:r>
              <a:rPr lang="en-US" sz="1200" dirty="0"/>
              <a:t>Set Volume to High</a:t>
            </a:r>
          </a:p>
          <a:p>
            <a:r>
              <a:rPr lang="en-US" sz="1200" dirty="0"/>
              <a:t>Set Speed to Very Slow</a:t>
            </a:r>
          </a:p>
          <a:p>
            <a:r>
              <a:rPr lang="en-US" sz="1200" dirty="0"/>
              <a:t>Use ‘Friendly’ tone</a:t>
            </a:r>
          </a:p>
        </p:txBody>
      </p:sp>
      <p:sp>
        <p:nvSpPr>
          <p:cNvPr id="10" name="TextBox 9">
            <a:extLst>
              <a:ext uri="{FF2B5EF4-FFF2-40B4-BE49-F238E27FC236}">
                <a16:creationId xmlns:a16="http://schemas.microsoft.com/office/drawing/2014/main" id="{BA2A0E8E-029B-E909-3E79-FC0970D0B359}"/>
              </a:ext>
            </a:extLst>
          </p:cNvPr>
          <p:cNvSpPr txBox="1"/>
          <p:nvPr/>
        </p:nvSpPr>
        <p:spPr>
          <a:xfrm>
            <a:off x="-2747008" y="1707693"/>
            <a:ext cx="2460138" cy="461665"/>
          </a:xfrm>
          <a:prstGeom prst="rect">
            <a:avLst/>
          </a:prstGeom>
          <a:noFill/>
        </p:spPr>
        <p:txBody>
          <a:bodyPr wrap="square" rtlCol="0">
            <a:spAutoFit/>
          </a:bodyPr>
          <a:lstStyle/>
          <a:p>
            <a:r>
              <a:rPr lang="en-US" sz="1200" dirty="0"/>
              <a:t>Use ‘Newscaster’ tone for most</a:t>
            </a:r>
          </a:p>
          <a:p>
            <a:r>
              <a:rPr lang="en-US" sz="1200" dirty="0"/>
              <a:t>Use ‘Unfriendly’ tone for Scriptures</a:t>
            </a:r>
          </a:p>
        </p:txBody>
      </p:sp>
      <p:sp>
        <p:nvSpPr>
          <p:cNvPr id="11" name="TextBox 10">
            <a:extLst>
              <a:ext uri="{FF2B5EF4-FFF2-40B4-BE49-F238E27FC236}">
                <a16:creationId xmlns:a16="http://schemas.microsoft.com/office/drawing/2014/main" id="{C4A85126-EDD1-6A6B-4465-A44C5C4845C4}"/>
              </a:ext>
            </a:extLst>
          </p:cNvPr>
          <p:cNvSpPr txBox="1"/>
          <p:nvPr/>
        </p:nvSpPr>
        <p:spPr>
          <a:xfrm>
            <a:off x="-1461326" y="77349"/>
            <a:ext cx="1308847" cy="307777"/>
          </a:xfrm>
          <a:prstGeom prst="rect">
            <a:avLst/>
          </a:prstGeom>
          <a:noFill/>
        </p:spPr>
        <p:txBody>
          <a:bodyPr wrap="square" rtlCol="0">
            <a:spAutoFit/>
          </a:bodyPr>
          <a:lstStyle/>
          <a:p>
            <a:r>
              <a:rPr lang="en-US" sz="1400" dirty="0">
                <a:solidFill>
                  <a:srgbClr val="FF0000"/>
                </a:solidFill>
                <a:latin typeface="Aptos Display" panose="020B0004020202020204" pitchFamily="34" charset="0"/>
              </a:rPr>
              <a:t>Run time =</a:t>
            </a:r>
          </a:p>
        </p:txBody>
      </p:sp>
      <p:cxnSp>
        <p:nvCxnSpPr>
          <p:cNvPr id="13" name="Straight Connector 12">
            <a:extLst>
              <a:ext uri="{FF2B5EF4-FFF2-40B4-BE49-F238E27FC236}">
                <a16:creationId xmlns:a16="http://schemas.microsoft.com/office/drawing/2014/main" id="{0155B7BF-999F-55AD-4949-FE5E9E85EEA2}"/>
              </a:ext>
            </a:extLst>
          </p:cNvPr>
          <p:cNvCxnSpPr/>
          <p:nvPr/>
        </p:nvCxnSpPr>
        <p:spPr>
          <a:xfrm flipV="1">
            <a:off x="-2671546" y="2933700"/>
            <a:ext cx="1610569" cy="18192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6747D-43A5-D93F-A2E7-48DD5A58C098}"/>
              </a:ext>
            </a:extLst>
          </p:cNvPr>
          <p:cNvSpPr>
            <a:spLocks noGrp="1"/>
          </p:cNvSpPr>
          <p:nvPr>
            <p:ph type="title"/>
          </p:nvPr>
        </p:nvSpPr>
        <p:spPr/>
        <p:txBody>
          <a:bodyPr>
            <a:noAutofit/>
          </a:bodyPr>
          <a:lstStyle/>
          <a:p>
            <a:r>
              <a:rPr lang="en-US" sz="4800" dirty="0"/>
              <a:t>Unit 1</a:t>
            </a:r>
            <a:br>
              <a:rPr lang="en-US" sz="4800" dirty="0"/>
            </a:br>
            <a:br>
              <a:rPr lang="en-US" sz="4800" dirty="0"/>
            </a:br>
            <a:r>
              <a:rPr lang="en-US" sz="4800" dirty="0">
                <a:sym typeface="Calibri"/>
              </a:rPr>
              <a:t>References to the office of Teacher in Scripture</a:t>
            </a:r>
            <a:endParaRPr lang="en-US" sz="4800" dirty="0"/>
          </a:p>
        </p:txBody>
      </p:sp>
      <p:sp>
        <p:nvSpPr>
          <p:cNvPr id="4" name="Slide Number Placeholder 3">
            <a:extLst>
              <a:ext uri="{FF2B5EF4-FFF2-40B4-BE49-F238E27FC236}">
                <a16:creationId xmlns:a16="http://schemas.microsoft.com/office/drawing/2014/main" id="{FAFB7F13-4934-3121-BAC9-57001CC93945}"/>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1788157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2" name="Title 1">
            <a:extLst>
              <a:ext uri="{FF2B5EF4-FFF2-40B4-BE49-F238E27FC236}">
                <a16:creationId xmlns:a16="http://schemas.microsoft.com/office/drawing/2014/main" id="{BB1542F1-7B5E-56DA-F64D-3EE42BE01B31}"/>
              </a:ext>
            </a:extLst>
          </p:cNvPr>
          <p:cNvSpPr>
            <a:spLocks noGrp="1"/>
          </p:cNvSpPr>
          <p:nvPr>
            <p:ph type="title"/>
          </p:nvPr>
        </p:nvSpPr>
        <p:spPr/>
        <p:txBody>
          <a:bodyPr/>
          <a:lstStyle/>
          <a:p>
            <a:r>
              <a:rPr lang="en-US" dirty="0"/>
              <a:t>Holy Scriptures</a:t>
            </a:r>
          </a:p>
        </p:txBody>
      </p:sp>
      <p:sp>
        <p:nvSpPr>
          <p:cNvPr id="3" name="Content Placeholder 2">
            <a:extLst>
              <a:ext uri="{FF2B5EF4-FFF2-40B4-BE49-F238E27FC236}">
                <a16:creationId xmlns:a16="http://schemas.microsoft.com/office/drawing/2014/main" id="{CC4C6670-E20D-2BC7-218A-AFD5AE233804}"/>
              </a:ext>
            </a:extLst>
          </p:cNvPr>
          <p:cNvSpPr>
            <a:spLocks noGrp="1"/>
          </p:cNvSpPr>
          <p:nvPr>
            <p:ph sz="quarter" idx="13"/>
          </p:nvPr>
        </p:nvSpPr>
        <p:spPr>
          <a:xfrm>
            <a:off x="3733750" y="2559498"/>
            <a:ext cx="7693025" cy="1501172"/>
          </a:xfrm>
        </p:spPr>
        <p:txBody>
          <a:bodyPr/>
          <a:lstStyle/>
          <a:p>
            <a:pPr>
              <a:spcBef>
                <a:spcPts val="0"/>
              </a:spcBef>
            </a:pPr>
            <a:r>
              <a:rPr lang="en-US" sz="2000" b="1" dirty="0"/>
              <a:t>Acts 13:1 </a:t>
            </a:r>
            <a:r>
              <a:rPr lang="en-US" sz="2000" i="1" dirty="0"/>
              <a:t>- “Now there were in the church that was at Antioch certain prophets and teachers; as Barnabas, and Simeon that was called Niger, and Lucious of Cyrene, and Manaen, which had been brought up with Herod the tetrarch, and Saul.”</a:t>
            </a:r>
          </a:p>
          <a:p>
            <a:pPr>
              <a:spcBef>
                <a:spcPts val="0"/>
              </a:spcBef>
            </a:pPr>
            <a:r>
              <a:rPr lang="en-US" sz="2000" b="1" dirty="0"/>
              <a:t>1 Corinthians 12:28 </a:t>
            </a:r>
            <a:r>
              <a:rPr lang="en-US" sz="2000" i="1" dirty="0"/>
              <a:t>- “And God hath set some in the church, first apostles, secondarily prophets, thirdly teachers, after that miracles, then gifts of healings, helps, governments, diversities of tongues.”</a:t>
            </a:r>
          </a:p>
          <a:p>
            <a:pPr>
              <a:spcBef>
                <a:spcPts val="0"/>
              </a:spcBef>
            </a:pPr>
            <a:r>
              <a:rPr lang="en-US" sz="2000" b="1" dirty="0"/>
              <a:t>Ephesians 4:11-12 </a:t>
            </a:r>
            <a:r>
              <a:rPr lang="en-US" sz="2000" i="1" dirty="0"/>
              <a:t>- “And He gave some, apostles; and some prophets; and some, evangelists; and some, pastors and teachers; For the perfecting of the saints, for the work of the ministry, for the edifying of the body of Christ;”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2" name="Title 1">
            <a:extLst>
              <a:ext uri="{FF2B5EF4-FFF2-40B4-BE49-F238E27FC236}">
                <a16:creationId xmlns:a16="http://schemas.microsoft.com/office/drawing/2014/main" id="{BB1542F1-7B5E-56DA-F64D-3EE42BE01B31}"/>
              </a:ext>
            </a:extLst>
          </p:cNvPr>
          <p:cNvSpPr>
            <a:spLocks noGrp="1"/>
          </p:cNvSpPr>
          <p:nvPr>
            <p:ph type="title"/>
          </p:nvPr>
        </p:nvSpPr>
        <p:spPr/>
        <p:txBody>
          <a:bodyPr/>
          <a:lstStyle/>
          <a:p>
            <a:r>
              <a:rPr lang="en-US" dirty="0"/>
              <a:t>Book of Mormon</a:t>
            </a:r>
          </a:p>
        </p:txBody>
      </p:sp>
      <p:sp>
        <p:nvSpPr>
          <p:cNvPr id="3" name="Content Placeholder 2">
            <a:extLst>
              <a:ext uri="{FF2B5EF4-FFF2-40B4-BE49-F238E27FC236}">
                <a16:creationId xmlns:a16="http://schemas.microsoft.com/office/drawing/2014/main" id="{CC4C6670-E20D-2BC7-218A-AFD5AE233804}"/>
              </a:ext>
            </a:extLst>
          </p:cNvPr>
          <p:cNvSpPr>
            <a:spLocks noGrp="1"/>
          </p:cNvSpPr>
          <p:nvPr>
            <p:ph sz="quarter" idx="13"/>
          </p:nvPr>
        </p:nvSpPr>
        <p:spPr>
          <a:xfrm>
            <a:off x="3733750" y="758283"/>
            <a:ext cx="7693025" cy="5252224"/>
          </a:xfrm>
        </p:spPr>
        <p:txBody>
          <a:bodyPr/>
          <a:lstStyle/>
          <a:p>
            <a:pPr>
              <a:spcBef>
                <a:spcPts val="0"/>
              </a:spcBef>
            </a:pPr>
            <a:r>
              <a:rPr lang="en-US" sz="2000" b="1" dirty="0"/>
              <a:t>2 Nephi 4:42 </a:t>
            </a:r>
            <a:r>
              <a:rPr lang="en-US" sz="2000" i="1" dirty="0"/>
              <a:t>- “And it came to pass that I, Nephi, did consecrate Jacob and Joseph, that they should be priests and teachers over the land of my people.”</a:t>
            </a:r>
          </a:p>
          <a:p>
            <a:pPr>
              <a:spcBef>
                <a:spcPts val="0"/>
              </a:spcBef>
            </a:pPr>
            <a:r>
              <a:rPr lang="en-US" sz="2000" b="1" dirty="0"/>
              <a:t> </a:t>
            </a:r>
            <a:r>
              <a:rPr lang="en-US" sz="2000" b="1" dirty="0" err="1"/>
              <a:t>Jarom</a:t>
            </a:r>
            <a:r>
              <a:rPr lang="en-US" sz="2000" b="1" dirty="0"/>
              <a:t> 1:24 </a:t>
            </a:r>
            <a:r>
              <a:rPr lang="en-US" sz="2000" i="1" dirty="0"/>
              <a:t>- “Wherefore, the prophets and the priests and the teachers did labor diligently, exhorting with all longsuffering the people to diligence, teaching the law of Moses and the intent for which it was given.”</a:t>
            </a:r>
          </a:p>
          <a:p>
            <a:pPr>
              <a:spcBef>
                <a:spcPts val="0"/>
              </a:spcBef>
            </a:pPr>
            <a:r>
              <a:rPr lang="en-US" sz="2000" b="1" dirty="0"/>
              <a:t> Alma 10:103 </a:t>
            </a:r>
            <a:r>
              <a:rPr lang="en-US" sz="2000" i="1" dirty="0"/>
              <a:t>- “And Alma established a church in the Land of </a:t>
            </a:r>
            <a:r>
              <a:rPr lang="en-US" sz="2000" i="1" dirty="0" err="1"/>
              <a:t>Sidom</a:t>
            </a:r>
            <a:r>
              <a:rPr lang="en-US" sz="2000" i="1" dirty="0"/>
              <a:t>, and consecrated priests and teachers in the land to baptize unto the Lord whosoever were desirous to be baptized.”</a:t>
            </a:r>
          </a:p>
        </p:txBody>
      </p:sp>
    </p:spTree>
    <p:extLst>
      <p:ext uri="{BB962C8B-B14F-4D97-AF65-F5344CB8AC3E}">
        <p14:creationId xmlns:p14="http://schemas.microsoft.com/office/powerpoint/2010/main" val="8596541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2" name="Title 1">
            <a:extLst>
              <a:ext uri="{FF2B5EF4-FFF2-40B4-BE49-F238E27FC236}">
                <a16:creationId xmlns:a16="http://schemas.microsoft.com/office/drawing/2014/main" id="{BB1542F1-7B5E-56DA-F64D-3EE42BE01B31}"/>
              </a:ext>
            </a:extLst>
          </p:cNvPr>
          <p:cNvSpPr>
            <a:spLocks noGrp="1"/>
          </p:cNvSpPr>
          <p:nvPr>
            <p:ph type="title"/>
          </p:nvPr>
        </p:nvSpPr>
        <p:spPr/>
        <p:txBody>
          <a:bodyPr/>
          <a:lstStyle/>
          <a:p>
            <a:r>
              <a:rPr lang="en-US" dirty="0"/>
              <a:t>Book of Mormon</a:t>
            </a:r>
          </a:p>
        </p:txBody>
      </p:sp>
      <p:sp>
        <p:nvSpPr>
          <p:cNvPr id="3" name="Content Placeholder 2">
            <a:extLst>
              <a:ext uri="{FF2B5EF4-FFF2-40B4-BE49-F238E27FC236}">
                <a16:creationId xmlns:a16="http://schemas.microsoft.com/office/drawing/2014/main" id="{CC4C6670-E20D-2BC7-218A-AFD5AE233804}"/>
              </a:ext>
            </a:extLst>
          </p:cNvPr>
          <p:cNvSpPr>
            <a:spLocks noGrp="1"/>
          </p:cNvSpPr>
          <p:nvPr>
            <p:ph sz="quarter" idx="13"/>
          </p:nvPr>
        </p:nvSpPr>
        <p:spPr>
          <a:xfrm>
            <a:off x="3733750" y="758283"/>
            <a:ext cx="7693025" cy="5252224"/>
          </a:xfrm>
        </p:spPr>
        <p:txBody>
          <a:bodyPr/>
          <a:lstStyle/>
          <a:p>
            <a:pPr>
              <a:spcBef>
                <a:spcPts val="0"/>
              </a:spcBef>
            </a:pPr>
            <a:r>
              <a:rPr lang="en-US" sz="2000" b="1" dirty="0"/>
              <a:t>Alma 14:7-8  </a:t>
            </a:r>
            <a:r>
              <a:rPr lang="en-US" sz="2000" i="1" dirty="0"/>
              <a:t>- “And now it came to pass that when the king had sent forth this proclamation, that Aaron and his brethren went forth from city to city and from one house of worship to another, establishing churches and consecrating priests and teachers throughout the land among the Lamanites, to preach and to teach the word of God among them.”</a:t>
            </a:r>
          </a:p>
          <a:p>
            <a:pPr>
              <a:spcBef>
                <a:spcPts val="0"/>
              </a:spcBef>
            </a:pPr>
            <a:r>
              <a:rPr lang="en-US" sz="2000" b="1" dirty="0"/>
              <a:t>Alma 21:25-26 </a:t>
            </a:r>
            <a:r>
              <a:rPr lang="en-US" sz="2000" i="1" dirty="0"/>
              <a:t>- “Therefore, Helaman and his brethren went forth to establish the church again in all the land, yea, in every city throughout all the land which was possessed by the people of Nephi. And it came to pass that they did appoint priests and teachers throughout all the land, over all the churches.”</a:t>
            </a:r>
          </a:p>
        </p:txBody>
      </p:sp>
    </p:spTree>
    <p:extLst>
      <p:ext uri="{BB962C8B-B14F-4D97-AF65-F5344CB8AC3E}">
        <p14:creationId xmlns:p14="http://schemas.microsoft.com/office/powerpoint/2010/main" val="36722701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2" name="Title 1">
            <a:extLst>
              <a:ext uri="{FF2B5EF4-FFF2-40B4-BE49-F238E27FC236}">
                <a16:creationId xmlns:a16="http://schemas.microsoft.com/office/drawing/2014/main" id="{BB1542F1-7B5E-56DA-F64D-3EE42BE01B31}"/>
              </a:ext>
            </a:extLst>
          </p:cNvPr>
          <p:cNvSpPr>
            <a:spLocks noGrp="1"/>
          </p:cNvSpPr>
          <p:nvPr>
            <p:ph type="title"/>
          </p:nvPr>
        </p:nvSpPr>
        <p:spPr/>
        <p:txBody>
          <a:bodyPr/>
          <a:lstStyle/>
          <a:p>
            <a:r>
              <a:rPr lang="en-US" dirty="0"/>
              <a:t>Book of Mormon</a:t>
            </a:r>
          </a:p>
        </p:txBody>
      </p:sp>
      <p:sp>
        <p:nvSpPr>
          <p:cNvPr id="3" name="Content Placeholder 2">
            <a:extLst>
              <a:ext uri="{FF2B5EF4-FFF2-40B4-BE49-F238E27FC236}">
                <a16:creationId xmlns:a16="http://schemas.microsoft.com/office/drawing/2014/main" id="{CC4C6670-E20D-2BC7-218A-AFD5AE233804}"/>
              </a:ext>
            </a:extLst>
          </p:cNvPr>
          <p:cNvSpPr>
            <a:spLocks noGrp="1"/>
          </p:cNvSpPr>
          <p:nvPr>
            <p:ph sz="quarter" idx="13"/>
          </p:nvPr>
        </p:nvSpPr>
        <p:spPr>
          <a:xfrm>
            <a:off x="3733750" y="758283"/>
            <a:ext cx="7693025" cy="5252224"/>
          </a:xfrm>
        </p:spPr>
        <p:txBody>
          <a:bodyPr/>
          <a:lstStyle/>
          <a:p>
            <a:pPr>
              <a:spcBef>
                <a:spcPts val="0"/>
              </a:spcBef>
            </a:pPr>
            <a:r>
              <a:rPr lang="en-US" sz="2000" b="1" dirty="0"/>
              <a:t>Moroni 3:3 </a:t>
            </a:r>
            <a:r>
              <a:rPr lang="en-US" sz="2000" i="1" dirty="0"/>
              <a:t>- “The manner which the disciples, who were called the elders of the church, ordained priests and teachers. After they had prayed unto the Father in the name of Christ, they laid their hands upon them, and said, In the name of Jesus Christ I ordain you to be a priest; (or if he be a teacher;) I ordain you to be a teacher, to preach repentance and remission of sins through Jesus Christ, by the endurance of faith on His name to the end.  Amen.</a:t>
            </a:r>
          </a:p>
          <a:p>
            <a:pPr>
              <a:spcBef>
                <a:spcPts val="0"/>
              </a:spcBef>
            </a:pPr>
            <a:r>
              <a:rPr lang="en-US" sz="2000" i="1" dirty="0"/>
              <a:t>And after this manner did they ordain priests and teachers, according to the gifts and callings of God unto men; and they ordained them by the power of the Holy Ghost, which was in them.”</a:t>
            </a:r>
          </a:p>
        </p:txBody>
      </p:sp>
    </p:spTree>
    <p:extLst>
      <p:ext uri="{BB962C8B-B14F-4D97-AF65-F5344CB8AC3E}">
        <p14:creationId xmlns:p14="http://schemas.microsoft.com/office/powerpoint/2010/main" val="4555804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2" name="Title 1">
            <a:extLst>
              <a:ext uri="{FF2B5EF4-FFF2-40B4-BE49-F238E27FC236}">
                <a16:creationId xmlns:a16="http://schemas.microsoft.com/office/drawing/2014/main" id="{BB1542F1-7B5E-56DA-F64D-3EE42BE01B31}"/>
              </a:ext>
            </a:extLst>
          </p:cNvPr>
          <p:cNvSpPr>
            <a:spLocks noGrp="1"/>
          </p:cNvSpPr>
          <p:nvPr>
            <p:ph type="title"/>
          </p:nvPr>
        </p:nvSpPr>
        <p:spPr/>
        <p:txBody>
          <a:bodyPr/>
          <a:lstStyle/>
          <a:p>
            <a:r>
              <a:rPr lang="en-US" dirty="0"/>
              <a:t>Doctrine and Covenants</a:t>
            </a:r>
          </a:p>
        </p:txBody>
      </p:sp>
      <p:sp>
        <p:nvSpPr>
          <p:cNvPr id="3" name="Content Placeholder 2">
            <a:extLst>
              <a:ext uri="{FF2B5EF4-FFF2-40B4-BE49-F238E27FC236}">
                <a16:creationId xmlns:a16="http://schemas.microsoft.com/office/drawing/2014/main" id="{CC4C6670-E20D-2BC7-218A-AFD5AE233804}"/>
              </a:ext>
            </a:extLst>
          </p:cNvPr>
          <p:cNvSpPr>
            <a:spLocks noGrp="1"/>
          </p:cNvSpPr>
          <p:nvPr>
            <p:ph sz="quarter" idx="13"/>
          </p:nvPr>
        </p:nvSpPr>
        <p:spPr>
          <a:xfrm>
            <a:off x="3733750" y="758283"/>
            <a:ext cx="8205331" cy="5252224"/>
          </a:xfrm>
        </p:spPr>
        <p:txBody>
          <a:bodyPr/>
          <a:lstStyle/>
          <a:p>
            <a:pPr>
              <a:spcBef>
                <a:spcPts val="0"/>
              </a:spcBef>
            </a:pPr>
            <a:r>
              <a:rPr lang="en-US" sz="2000" b="1" dirty="0"/>
              <a:t>Section 17:11(a-f) </a:t>
            </a:r>
            <a:r>
              <a:rPr lang="en-US" sz="2000" i="1" dirty="0"/>
              <a:t>- “The Teacher's duty is to watch over the church always, and be with, and strengthen them, and see that there is no iniquity in the church, neither hardness with each other; neither lying, backbiting, nor evil speaking; and see that the church meet together often, and also see that all the members to their duty, and he is to take the lead of meetings in the absence of the elder or priest, and is to be assisted always, in all his duties in the church, by the deacons, if occasion requires; but neither teachers nor deacons have authority to baptize, administer the sacrament, or lay on hands; they are, however, to warn, expound, exhort, and teach, and invite all to come unto Christ.”</a:t>
            </a:r>
          </a:p>
          <a:p>
            <a:pPr>
              <a:spcBef>
                <a:spcPts val="0"/>
              </a:spcBef>
            </a:pPr>
            <a:r>
              <a:rPr lang="en-US" sz="2000" i="1" dirty="0"/>
              <a:t> </a:t>
            </a:r>
            <a:r>
              <a:rPr lang="en-US" sz="2000" b="1" dirty="0"/>
              <a:t>Section 42:5(a-b) </a:t>
            </a:r>
            <a:r>
              <a:rPr lang="en-US" sz="2000" i="1" dirty="0"/>
              <a:t>- “And again, the elders, priests, and teachers of this church shall teach the principles of my gospel which are in the Bible and the Book of Mormon, in which is the fullness of the gospel; and they shall observe the covenants and church articles to do them, and these shall be their teachings, as they shall be directed by the Spirit; and the Spirit shall be given unto you by the prayer of faith, and if ye receive not the Spirit ye shall not teach.”</a:t>
            </a:r>
          </a:p>
        </p:txBody>
      </p:sp>
    </p:spTree>
    <p:extLst>
      <p:ext uri="{BB962C8B-B14F-4D97-AF65-F5344CB8AC3E}">
        <p14:creationId xmlns:p14="http://schemas.microsoft.com/office/powerpoint/2010/main" val="31344172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ra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5558</TotalTime>
  <Words>860</Words>
  <Application>Microsoft Office PowerPoint</Application>
  <PresentationFormat>Widescreen</PresentationFormat>
  <Paragraphs>32</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 Display</vt:lpstr>
      <vt:lpstr>Calibri</vt:lpstr>
      <vt:lpstr>Calibri Light</vt:lpstr>
      <vt:lpstr>Century Gothic</vt:lpstr>
      <vt:lpstr>Corbel</vt:lpstr>
      <vt:lpstr>Wingdings 2</vt:lpstr>
      <vt:lpstr>Frame</vt:lpstr>
      <vt:lpstr>Ministry of the Teacher</vt:lpstr>
      <vt:lpstr>Unit 1  References to the office of Teacher in Scripture</vt:lpstr>
      <vt:lpstr>Holy Scriptures</vt:lpstr>
      <vt:lpstr>Book of Mormon</vt:lpstr>
      <vt:lpstr>Book of Mormon</vt:lpstr>
      <vt:lpstr>Book of Mormon</vt:lpstr>
      <vt:lpstr>Doctrine and Covenants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Priesthood Education</dc:title>
  <dc:creator>Todd Yaney</dc:creator>
  <cp:lastModifiedBy>Todd Yaney</cp:lastModifiedBy>
  <cp:revision>209</cp:revision>
  <dcterms:created xsi:type="dcterms:W3CDTF">2023-01-16T18:46:13Z</dcterms:created>
  <dcterms:modified xsi:type="dcterms:W3CDTF">2024-04-09T17:59:28Z</dcterms:modified>
</cp:coreProperties>
</file>