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36"/>
  </p:notesMasterIdLst>
  <p:sldIdLst>
    <p:sldId id="256" r:id="rId2"/>
    <p:sldId id="308" r:id="rId3"/>
    <p:sldId id="315" r:id="rId4"/>
    <p:sldId id="316" r:id="rId5"/>
    <p:sldId id="309" r:id="rId6"/>
    <p:sldId id="317" r:id="rId7"/>
    <p:sldId id="310" r:id="rId8"/>
    <p:sldId id="311" r:id="rId9"/>
    <p:sldId id="318" r:id="rId10"/>
    <p:sldId id="312" r:id="rId11"/>
    <p:sldId id="319" r:id="rId12"/>
    <p:sldId id="313" r:id="rId13"/>
    <p:sldId id="320" r:id="rId14"/>
    <p:sldId id="314"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8C8E"/>
    <a:srgbClr val="CC6600"/>
    <a:srgbClr val="CC0000"/>
    <a:srgbClr val="BFE7F0"/>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37712A-8A6D-4B06-9FDB-465EDBF962F4}" v="10198" dt="2024-10-24T21:14:50.4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1" autoAdjust="0"/>
    <p:restoredTop sz="96449" autoAdjust="0"/>
  </p:normalViewPr>
  <p:slideViewPr>
    <p:cSldViewPr snapToGrid="0">
      <p:cViewPr varScale="1">
        <p:scale>
          <a:sx n="106" d="100"/>
          <a:sy n="106" d="100"/>
        </p:scale>
        <p:origin x="732"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Havener" userId="891198a602d4faac" providerId="LiveId" clId="{CE37712A-8A6D-4B06-9FDB-465EDBF962F4}"/>
    <pc:docChg chg="undo custSel addSld modSld sldOrd">
      <pc:chgData name="Jay Havener" userId="891198a602d4faac" providerId="LiveId" clId="{CE37712A-8A6D-4B06-9FDB-465EDBF962F4}" dt="2024-10-24T21:14:50.437" v="10413" actId="113"/>
      <pc:docMkLst>
        <pc:docMk/>
      </pc:docMkLst>
      <pc:sldChg chg="addSp delSp modSp mod modAnim">
        <pc:chgData name="Jay Havener" userId="891198a602d4faac" providerId="LiveId" clId="{CE37712A-8A6D-4B06-9FDB-465EDBF962F4}" dt="2024-10-24T18:08:43.995" v="320" actId="478"/>
        <pc:sldMkLst>
          <pc:docMk/>
          <pc:sldMk cId="2474389071" sldId="319"/>
        </pc:sldMkLst>
        <pc:spChg chg="del mod">
          <ac:chgData name="Jay Havener" userId="891198a602d4faac" providerId="LiveId" clId="{CE37712A-8A6D-4B06-9FDB-465EDBF962F4}" dt="2024-10-24T18:08:43.995" v="320" actId="478"/>
          <ac:spMkLst>
            <pc:docMk/>
            <pc:sldMk cId="2474389071" sldId="319"/>
            <ac:spMk id="3" creationId="{5339082B-35F9-8058-AF06-940D32A5C9D4}"/>
          </ac:spMkLst>
        </pc:spChg>
        <pc:spChg chg="mod">
          <ac:chgData name="Jay Havener" userId="891198a602d4faac" providerId="LiveId" clId="{CE37712A-8A6D-4B06-9FDB-465EDBF962F4}" dt="2024-10-24T18:08:37.828" v="318" actId="6549"/>
          <ac:spMkLst>
            <pc:docMk/>
            <pc:sldMk cId="2474389071" sldId="319"/>
            <ac:spMk id="4" creationId="{CE2B2599-479C-04CD-2F9D-FACF0E0593B5}"/>
          </ac:spMkLst>
        </pc:spChg>
        <pc:spChg chg="add del mod">
          <ac:chgData name="Jay Havener" userId="891198a602d4faac" providerId="LiveId" clId="{CE37712A-8A6D-4B06-9FDB-465EDBF962F4}" dt="2024-10-24T18:08:09.279" v="190" actId="478"/>
          <ac:spMkLst>
            <pc:docMk/>
            <pc:sldMk cId="2474389071" sldId="319"/>
            <ac:spMk id="5" creationId="{D82573FA-1DA6-BD6D-A0DC-8D6D3ED5370F}"/>
          </ac:spMkLst>
        </pc:spChg>
      </pc:sldChg>
      <pc:sldChg chg="modSp add mod ord">
        <pc:chgData name="Jay Havener" userId="891198a602d4faac" providerId="LiveId" clId="{CE37712A-8A6D-4B06-9FDB-465EDBF962F4}" dt="2024-10-24T18:15:07.140" v="376" actId="20577"/>
        <pc:sldMkLst>
          <pc:docMk/>
          <pc:sldMk cId="149131550" sldId="322"/>
        </pc:sldMkLst>
        <pc:spChg chg="mod">
          <ac:chgData name="Jay Havener" userId="891198a602d4faac" providerId="LiveId" clId="{CE37712A-8A6D-4B06-9FDB-465EDBF962F4}" dt="2024-10-24T18:15:07.140" v="376" actId="20577"/>
          <ac:spMkLst>
            <pc:docMk/>
            <pc:sldMk cId="149131550" sldId="322"/>
            <ac:spMk id="3" creationId="{76A8CD6F-D511-2C34-08AF-CE6D85A9F273}"/>
          </ac:spMkLst>
        </pc:spChg>
      </pc:sldChg>
      <pc:sldChg chg="modSp add mod ord modAnim">
        <pc:chgData name="Jay Havener" userId="891198a602d4faac" providerId="LiveId" clId="{CE37712A-8A6D-4B06-9FDB-465EDBF962F4}" dt="2024-10-24T18:32:21.986" v="793" actId="113"/>
        <pc:sldMkLst>
          <pc:docMk/>
          <pc:sldMk cId="3436756071" sldId="323"/>
        </pc:sldMkLst>
        <pc:spChg chg="mod">
          <ac:chgData name="Jay Havener" userId="891198a602d4faac" providerId="LiveId" clId="{CE37712A-8A6D-4B06-9FDB-465EDBF962F4}" dt="2024-10-24T18:16:04.315" v="394" actId="20577"/>
          <ac:spMkLst>
            <pc:docMk/>
            <pc:sldMk cId="3436756071" sldId="323"/>
            <ac:spMk id="2" creationId="{F547AE82-5DC1-D218-7A3D-9155900F07CB}"/>
          </ac:spMkLst>
        </pc:spChg>
        <pc:spChg chg="mod">
          <ac:chgData name="Jay Havener" userId="891198a602d4faac" providerId="LiveId" clId="{CE37712A-8A6D-4B06-9FDB-465EDBF962F4}" dt="2024-10-24T18:32:21.986" v="793" actId="113"/>
          <ac:spMkLst>
            <pc:docMk/>
            <pc:sldMk cId="3436756071" sldId="323"/>
            <ac:spMk id="4" creationId="{E7F94290-6986-09D2-DF3A-1FE793C0D33D}"/>
          </ac:spMkLst>
        </pc:spChg>
      </pc:sldChg>
      <pc:sldChg chg="modSp add mod modAnim">
        <pc:chgData name="Jay Havener" userId="891198a602d4faac" providerId="LiveId" clId="{CE37712A-8A6D-4B06-9FDB-465EDBF962F4}" dt="2024-10-24T19:19:42.108" v="1566" actId="27107"/>
        <pc:sldMkLst>
          <pc:docMk/>
          <pc:sldMk cId="3461745113" sldId="324"/>
        </pc:sldMkLst>
        <pc:spChg chg="mod">
          <ac:chgData name="Jay Havener" userId="891198a602d4faac" providerId="LiveId" clId="{CE37712A-8A6D-4B06-9FDB-465EDBF962F4}" dt="2024-10-24T19:19:42.108" v="1566" actId="27107"/>
          <ac:spMkLst>
            <pc:docMk/>
            <pc:sldMk cId="3461745113" sldId="324"/>
            <ac:spMk id="4" creationId="{BF1454A1-B089-50DB-B94E-AA3B757FF48A}"/>
          </ac:spMkLst>
        </pc:spChg>
      </pc:sldChg>
      <pc:sldChg chg="modSp add modAnim">
        <pc:chgData name="Jay Havener" userId="891198a602d4faac" providerId="LiveId" clId="{CE37712A-8A6D-4B06-9FDB-465EDBF962F4}" dt="2024-10-24T19:28:45.334" v="2302" actId="20577"/>
        <pc:sldMkLst>
          <pc:docMk/>
          <pc:sldMk cId="429132935" sldId="325"/>
        </pc:sldMkLst>
        <pc:spChg chg="mod">
          <ac:chgData name="Jay Havener" userId="891198a602d4faac" providerId="LiveId" clId="{CE37712A-8A6D-4B06-9FDB-465EDBF962F4}" dt="2024-10-24T19:28:45.334" v="2302" actId="20577"/>
          <ac:spMkLst>
            <pc:docMk/>
            <pc:sldMk cId="429132935" sldId="325"/>
            <ac:spMk id="4" creationId="{1BB94FF9-F6F4-035A-013B-F1B2D7C5A011}"/>
          </ac:spMkLst>
        </pc:spChg>
      </pc:sldChg>
      <pc:sldChg chg="modSp add modAnim">
        <pc:chgData name="Jay Havener" userId="891198a602d4faac" providerId="LiveId" clId="{CE37712A-8A6D-4B06-9FDB-465EDBF962F4}" dt="2024-10-24T19:38:22.207" v="3000" actId="20577"/>
        <pc:sldMkLst>
          <pc:docMk/>
          <pc:sldMk cId="352201488" sldId="326"/>
        </pc:sldMkLst>
        <pc:spChg chg="mod">
          <ac:chgData name="Jay Havener" userId="891198a602d4faac" providerId="LiveId" clId="{CE37712A-8A6D-4B06-9FDB-465EDBF962F4}" dt="2024-10-24T19:38:22.207" v="3000" actId="20577"/>
          <ac:spMkLst>
            <pc:docMk/>
            <pc:sldMk cId="352201488" sldId="326"/>
            <ac:spMk id="4" creationId="{3EEC3531-AA71-9928-12E1-203C04E38238}"/>
          </ac:spMkLst>
        </pc:spChg>
      </pc:sldChg>
      <pc:sldChg chg="modSp add modAnim">
        <pc:chgData name="Jay Havener" userId="891198a602d4faac" providerId="LiveId" clId="{CE37712A-8A6D-4B06-9FDB-465EDBF962F4}" dt="2024-10-24T19:49:57.817" v="3844" actId="20577"/>
        <pc:sldMkLst>
          <pc:docMk/>
          <pc:sldMk cId="3171695047" sldId="327"/>
        </pc:sldMkLst>
        <pc:spChg chg="mod">
          <ac:chgData name="Jay Havener" userId="891198a602d4faac" providerId="LiveId" clId="{CE37712A-8A6D-4B06-9FDB-465EDBF962F4}" dt="2024-10-24T19:49:57.817" v="3844" actId="20577"/>
          <ac:spMkLst>
            <pc:docMk/>
            <pc:sldMk cId="3171695047" sldId="327"/>
            <ac:spMk id="4" creationId="{07DA5D69-4BFB-1255-2330-7EC921825C95}"/>
          </ac:spMkLst>
        </pc:spChg>
      </pc:sldChg>
      <pc:sldChg chg="modSp add modAnim">
        <pc:chgData name="Jay Havener" userId="891198a602d4faac" providerId="LiveId" clId="{CE37712A-8A6D-4B06-9FDB-465EDBF962F4}" dt="2024-10-24T19:56:27.608" v="4504" actId="20577"/>
        <pc:sldMkLst>
          <pc:docMk/>
          <pc:sldMk cId="3152666220" sldId="328"/>
        </pc:sldMkLst>
        <pc:spChg chg="mod">
          <ac:chgData name="Jay Havener" userId="891198a602d4faac" providerId="LiveId" clId="{CE37712A-8A6D-4B06-9FDB-465EDBF962F4}" dt="2024-10-24T19:56:27.608" v="4504" actId="20577"/>
          <ac:spMkLst>
            <pc:docMk/>
            <pc:sldMk cId="3152666220" sldId="328"/>
            <ac:spMk id="4" creationId="{48EE317E-8693-CF7B-F632-2D9115879679}"/>
          </ac:spMkLst>
        </pc:spChg>
      </pc:sldChg>
      <pc:sldChg chg="modSp add mod ord">
        <pc:chgData name="Jay Havener" userId="891198a602d4faac" providerId="LiveId" clId="{CE37712A-8A6D-4B06-9FDB-465EDBF962F4}" dt="2024-10-24T19:59:48.785" v="4554" actId="20577"/>
        <pc:sldMkLst>
          <pc:docMk/>
          <pc:sldMk cId="634216399" sldId="329"/>
        </pc:sldMkLst>
        <pc:spChg chg="mod">
          <ac:chgData name="Jay Havener" userId="891198a602d4faac" providerId="LiveId" clId="{CE37712A-8A6D-4B06-9FDB-465EDBF962F4}" dt="2024-10-24T19:59:48.785" v="4554" actId="20577"/>
          <ac:spMkLst>
            <pc:docMk/>
            <pc:sldMk cId="634216399" sldId="329"/>
            <ac:spMk id="3" creationId="{E2EF3704-D609-5C6F-1E88-D2EFDF224C62}"/>
          </ac:spMkLst>
        </pc:spChg>
      </pc:sldChg>
      <pc:sldChg chg="modSp add mod ord modAnim">
        <pc:chgData name="Jay Havener" userId="891198a602d4faac" providerId="LiveId" clId="{CE37712A-8A6D-4B06-9FDB-465EDBF962F4}" dt="2024-10-24T20:12:53.654" v="5177" actId="313"/>
        <pc:sldMkLst>
          <pc:docMk/>
          <pc:sldMk cId="2464821359" sldId="330"/>
        </pc:sldMkLst>
        <pc:spChg chg="mod">
          <ac:chgData name="Jay Havener" userId="891198a602d4faac" providerId="LiveId" clId="{CE37712A-8A6D-4B06-9FDB-465EDBF962F4}" dt="2024-10-24T20:00:23.733" v="4592" actId="20577"/>
          <ac:spMkLst>
            <pc:docMk/>
            <pc:sldMk cId="2464821359" sldId="330"/>
            <ac:spMk id="2" creationId="{11F9C208-FFDD-B2D3-D4C6-B2B3B4840B5C}"/>
          </ac:spMkLst>
        </pc:spChg>
        <pc:spChg chg="mod">
          <ac:chgData name="Jay Havener" userId="891198a602d4faac" providerId="LiveId" clId="{CE37712A-8A6D-4B06-9FDB-465EDBF962F4}" dt="2024-10-24T20:12:53.654" v="5177" actId="313"/>
          <ac:spMkLst>
            <pc:docMk/>
            <pc:sldMk cId="2464821359" sldId="330"/>
            <ac:spMk id="4" creationId="{7E544049-C4B8-5356-CACC-300996FA8AF1}"/>
          </ac:spMkLst>
        </pc:spChg>
      </pc:sldChg>
      <pc:sldChg chg="modSp add modAnim">
        <pc:chgData name="Jay Havener" userId="891198a602d4faac" providerId="LiveId" clId="{CE37712A-8A6D-4B06-9FDB-465EDBF962F4}" dt="2024-10-24T20:20:13.531" v="5760" actId="20577"/>
        <pc:sldMkLst>
          <pc:docMk/>
          <pc:sldMk cId="33851675" sldId="331"/>
        </pc:sldMkLst>
        <pc:spChg chg="mod">
          <ac:chgData name="Jay Havener" userId="891198a602d4faac" providerId="LiveId" clId="{CE37712A-8A6D-4B06-9FDB-465EDBF962F4}" dt="2024-10-24T20:20:13.531" v="5760" actId="20577"/>
          <ac:spMkLst>
            <pc:docMk/>
            <pc:sldMk cId="33851675" sldId="331"/>
            <ac:spMk id="4" creationId="{7E87F6ED-83C8-ABF1-2013-4D73EC6ABEE4}"/>
          </ac:spMkLst>
        </pc:spChg>
      </pc:sldChg>
      <pc:sldChg chg="modSp add mod modAnim">
        <pc:chgData name="Jay Havener" userId="891198a602d4faac" providerId="LiveId" clId="{CE37712A-8A6D-4B06-9FDB-465EDBF962F4}" dt="2024-10-24T20:28:26.046" v="6326" actId="20577"/>
        <pc:sldMkLst>
          <pc:docMk/>
          <pc:sldMk cId="1011514669" sldId="332"/>
        </pc:sldMkLst>
        <pc:spChg chg="mod">
          <ac:chgData name="Jay Havener" userId="891198a602d4faac" providerId="LiveId" clId="{CE37712A-8A6D-4B06-9FDB-465EDBF962F4}" dt="2024-10-24T20:28:26.046" v="6326" actId="20577"/>
          <ac:spMkLst>
            <pc:docMk/>
            <pc:sldMk cId="1011514669" sldId="332"/>
            <ac:spMk id="4" creationId="{8516E911-8512-7C4A-615E-ED4495F8013D}"/>
          </ac:spMkLst>
        </pc:spChg>
      </pc:sldChg>
      <pc:sldChg chg="modSp add modAnim">
        <pc:chgData name="Jay Havener" userId="891198a602d4faac" providerId="LiveId" clId="{CE37712A-8A6D-4B06-9FDB-465EDBF962F4}" dt="2024-10-24T20:33:54.819" v="6952" actId="20577"/>
        <pc:sldMkLst>
          <pc:docMk/>
          <pc:sldMk cId="3318807861" sldId="333"/>
        </pc:sldMkLst>
        <pc:spChg chg="mod">
          <ac:chgData name="Jay Havener" userId="891198a602d4faac" providerId="LiveId" clId="{CE37712A-8A6D-4B06-9FDB-465EDBF962F4}" dt="2024-10-24T20:33:54.819" v="6952" actId="20577"/>
          <ac:spMkLst>
            <pc:docMk/>
            <pc:sldMk cId="3318807861" sldId="333"/>
            <ac:spMk id="4" creationId="{CCD7A7E7-8878-C3D4-2D6F-BA234898F605}"/>
          </ac:spMkLst>
        </pc:spChg>
      </pc:sldChg>
      <pc:sldChg chg="modSp add modAnim">
        <pc:chgData name="Jay Havener" userId="891198a602d4faac" providerId="LiveId" clId="{CE37712A-8A6D-4B06-9FDB-465EDBF962F4}" dt="2024-10-24T20:41:51.943" v="7592" actId="20577"/>
        <pc:sldMkLst>
          <pc:docMk/>
          <pc:sldMk cId="692675066" sldId="334"/>
        </pc:sldMkLst>
        <pc:spChg chg="mod">
          <ac:chgData name="Jay Havener" userId="891198a602d4faac" providerId="LiveId" clId="{CE37712A-8A6D-4B06-9FDB-465EDBF962F4}" dt="2024-10-24T20:41:51.943" v="7592" actId="20577"/>
          <ac:spMkLst>
            <pc:docMk/>
            <pc:sldMk cId="692675066" sldId="334"/>
            <ac:spMk id="4" creationId="{8F913FAB-89CB-AC6E-B5E9-5F557DA90DAB}"/>
          </ac:spMkLst>
        </pc:spChg>
      </pc:sldChg>
      <pc:sldChg chg="modSp add modAnim">
        <pc:chgData name="Jay Havener" userId="891198a602d4faac" providerId="LiveId" clId="{CE37712A-8A6D-4B06-9FDB-465EDBF962F4}" dt="2024-10-24T20:47:38.032" v="8078" actId="20577"/>
        <pc:sldMkLst>
          <pc:docMk/>
          <pc:sldMk cId="3501982434" sldId="335"/>
        </pc:sldMkLst>
        <pc:spChg chg="mod">
          <ac:chgData name="Jay Havener" userId="891198a602d4faac" providerId="LiveId" clId="{CE37712A-8A6D-4B06-9FDB-465EDBF962F4}" dt="2024-10-24T20:47:38.032" v="8078" actId="20577"/>
          <ac:spMkLst>
            <pc:docMk/>
            <pc:sldMk cId="3501982434" sldId="335"/>
            <ac:spMk id="4" creationId="{1F87D689-4B51-E416-43E5-37D141921FA1}"/>
          </ac:spMkLst>
        </pc:spChg>
      </pc:sldChg>
      <pc:sldChg chg="modSp add modAnim">
        <pc:chgData name="Jay Havener" userId="891198a602d4faac" providerId="LiveId" clId="{CE37712A-8A6D-4B06-9FDB-465EDBF962F4}" dt="2024-10-24T20:52:53.560" v="8684" actId="20577"/>
        <pc:sldMkLst>
          <pc:docMk/>
          <pc:sldMk cId="2800905602" sldId="336"/>
        </pc:sldMkLst>
        <pc:spChg chg="mod">
          <ac:chgData name="Jay Havener" userId="891198a602d4faac" providerId="LiveId" clId="{CE37712A-8A6D-4B06-9FDB-465EDBF962F4}" dt="2024-10-24T20:52:53.560" v="8684" actId="20577"/>
          <ac:spMkLst>
            <pc:docMk/>
            <pc:sldMk cId="2800905602" sldId="336"/>
            <ac:spMk id="4" creationId="{F09704F4-4C50-D6D6-5A54-E60C5C0371E3}"/>
          </ac:spMkLst>
        </pc:spChg>
      </pc:sldChg>
      <pc:sldChg chg="modSp add modAnim">
        <pc:chgData name="Jay Havener" userId="891198a602d4faac" providerId="LiveId" clId="{CE37712A-8A6D-4B06-9FDB-465EDBF962F4}" dt="2024-10-24T20:56:46.336" v="8937" actId="20577"/>
        <pc:sldMkLst>
          <pc:docMk/>
          <pc:sldMk cId="3233021085" sldId="337"/>
        </pc:sldMkLst>
        <pc:spChg chg="mod">
          <ac:chgData name="Jay Havener" userId="891198a602d4faac" providerId="LiveId" clId="{CE37712A-8A6D-4B06-9FDB-465EDBF962F4}" dt="2024-10-24T20:56:46.336" v="8937" actId="20577"/>
          <ac:spMkLst>
            <pc:docMk/>
            <pc:sldMk cId="3233021085" sldId="337"/>
            <ac:spMk id="4" creationId="{685F92D7-0EEB-76E1-15D9-EF7ED5115B1E}"/>
          </ac:spMkLst>
        </pc:spChg>
      </pc:sldChg>
      <pc:sldChg chg="modSp add modAnim">
        <pc:chgData name="Jay Havener" userId="891198a602d4faac" providerId="LiveId" clId="{CE37712A-8A6D-4B06-9FDB-465EDBF962F4}" dt="2024-10-24T21:05:22.149" v="9538" actId="20577"/>
        <pc:sldMkLst>
          <pc:docMk/>
          <pc:sldMk cId="221386219" sldId="338"/>
        </pc:sldMkLst>
        <pc:spChg chg="mod">
          <ac:chgData name="Jay Havener" userId="891198a602d4faac" providerId="LiveId" clId="{CE37712A-8A6D-4B06-9FDB-465EDBF962F4}" dt="2024-10-24T21:05:22.149" v="9538" actId="20577"/>
          <ac:spMkLst>
            <pc:docMk/>
            <pc:sldMk cId="221386219" sldId="338"/>
            <ac:spMk id="4" creationId="{43BC905D-33DE-09C0-D91B-46F95E460578}"/>
          </ac:spMkLst>
        </pc:spChg>
      </pc:sldChg>
      <pc:sldChg chg="modSp add modAnim">
        <pc:chgData name="Jay Havener" userId="891198a602d4faac" providerId="LiveId" clId="{CE37712A-8A6D-4B06-9FDB-465EDBF962F4}" dt="2024-10-24T21:09:48.051" v="10102" actId="20577"/>
        <pc:sldMkLst>
          <pc:docMk/>
          <pc:sldMk cId="3253772782" sldId="339"/>
        </pc:sldMkLst>
        <pc:spChg chg="mod">
          <ac:chgData name="Jay Havener" userId="891198a602d4faac" providerId="LiveId" clId="{CE37712A-8A6D-4B06-9FDB-465EDBF962F4}" dt="2024-10-24T21:09:48.051" v="10102" actId="20577"/>
          <ac:spMkLst>
            <pc:docMk/>
            <pc:sldMk cId="3253772782" sldId="339"/>
            <ac:spMk id="4" creationId="{01C335B0-FFE8-932C-0244-6A2D38A0120B}"/>
          </ac:spMkLst>
        </pc:spChg>
      </pc:sldChg>
      <pc:sldChg chg="addSp delSp modSp add modAnim">
        <pc:chgData name="Jay Havener" userId="891198a602d4faac" providerId="LiveId" clId="{CE37712A-8A6D-4B06-9FDB-465EDBF962F4}" dt="2024-10-24T21:14:50.437" v="10413" actId="113"/>
        <pc:sldMkLst>
          <pc:docMk/>
          <pc:sldMk cId="3931572899" sldId="340"/>
        </pc:sldMkLst>
        <pc:spChg chg="add del mod">
          <ac:chgData name="Jay Havener" userId="891198a602d4faac" providerId="LiveId" clId="{CE37712A-8A6D-4B06-9FDB-465EDBF962F4}" dt="2024-10-24T21:14:50.437" v="10413" actId="113"/>
          <ac:spMkLst>
            <pc:docMk/>
            <pc:sldMk cId="3931572899" sldId="340"/>
            <ac:spMk id="4" creationId="{89D198CC-A2F4-9A19-C643-F6ADF2BD78B3}"/>
          </ac:spMkLst>
        </pc:spChg>
        <pc:graphicFrameChg chg="add mod">
          <ac:chgData name="Jay Havener" userId="891198a602d4faac" providerId="LiveId" clId="{CE37712A-8A6D-4B06-9FDB-465EDBF962F4}" dt="2024-10-24T21:14:46.311" v="10412" actId="12084"/>
          <ac:graphicFrameMkLst>
            <pc:docMk/>
            <pc:sldMk cId="3931572899" sldId="340"/>
            <ac:graphicFrameMk id="3" creationId="{F32A1880-588F-E75E-B948-B6A5A068A56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C4289-433F-43BF-B0B9-6DE7BFF5FF57}" type="datetimeFigureOut">
              <a:rPr lang="en-US" smtClean="0"/>
              <a:t>10/24/2024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A29DF-3107-406D-8147-1891E21E0803}" type="slidenum">
              <a:rPr lang="en-US" smtClean="0"/>
              <a:t>‹#›</a:t>
            </a:fld>
            <a:endParaRPr lang="en-US"/>
          </a:p>
        </p:txBody>
      </p:sp>
    </p:spTree>
    <p:extLst>
      <p:ext uri="{BB962C8B-B14F-4D97-AF65-F5344CB8AC3E}">
        <p14:creationId xmlns:p14="http://schemas.microsoft.com/office/powerpoint/2010/main" val="122448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888CE-90FD-561F-AA6B-4867EA3D4B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C2D962-6FC7-53A8-4B5E-E382FE9663A2}"/>
              </a:ext>
            </a:extLst>
          </p:cNvPr>
          <p:cNvSpPr>
            <a:spLocks noGrp="1"/>
          </p:cNvSpPr>
          <p:nvPr>
            <p:ph type="dt" sz="half" idx="10"/>
          </p:nvPr>
        </p:nvSpPr>
        <p:spPr/>
        <p:txBody>
          <a:bodyPr/>
          <a:lstStyle/>
          <a:p>
            <a:fld id="{FA39CA44-ABCA-4984-9A85-0AA9C1DEB742}" type="datetimeFigureOut">
              <a:rPr lang="en-US" smtClean="0"/>
              <a:t>10/24/2024</a:t>
            </a:fld>
            <a:endParaRPr lang="en-US"/>
          </a:p>
        </p:txBody>
      </p:sp>
      <p:sp>
        <p:nvSpPr>
          <p:cNvPr id="4" name="Footer Placeholder 3">
            <a:extLst>
              <a:ext uri="{FF2B5EF4-FFF2-40B4-BE49-F238E27FC236}">
                <a16:creationId xmlns:a16="http://schemas.microsoft.com/office/drawing/2014/main" id="{CAAB5688-87CB-DC95-A265-DF0B2D375C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4D133-726A-7AB7-2FC5-EEDBA2BC29BF}"/>
              </a:ext>
            </a:extLst>
          </p:cNvPr>
          <p:cNvSpPr>
            <a:spLocks noGrp="1"/>
          </p:cNvSpPr>
          <p:nvPr>
            <p:ph type="sldNum" sz="quarter" idx="12"/>
          </p:nvPr>
        </p:nvSpPr>
        <p:spPr/>
        <p:txBody>
          <a:bodyPr/>
          <a:lstStyle/>
          <a:p>
            <a:fld id="{D3146B2C-BB82-4820-8825-86C6D7641D38}" type="slidenum">
              <a:rPr lang="en-US" smtClean="0"/>
              <a:t>‹#›</a:t>
            </a:fld>
            <a:endParaRPr lang="en-US"/>
          </a:p>
        </p:txBody>
      </p:sp>
    </p:spTree>
    <p:extLst>
      <p:ext uri="{BB962C8B-B14F-4D97-AF65-F5344CB8AC3E}">
        <p14:creationId xmlns:p14="http://schemas.microsoft.com/office/powerpoint/2010/main" val="44425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Slide Number Placeholder 7"/>
          <p:cNvSpPr>
            <a:spLocks noGrp="1"/>
          </p:cNvSpPr>
          <p:nvPr>
            <p:ph type="sldNum" sz="quarter" idx="12"/>
          </p:nvPr>
        </p:nvSpPr>
        <p:spPr>
          <a:xfrm>
            <a:off x="368264" y="6513694"/>
            <a:ext cx="590911" cy="321062"/>
          </a:xfrm>
        </p:spPr>
        <p:txBody>
          <a:bodyPr/>
          <a:lstStyle>
            <a:lvl1pPr algn="l">
              <a:defRPr b="0">
                <a:latin typeface="Century Gothic" panose="020B0502020202020204" pitchFamily="34" charset="0"/>
              </a:defRPr>
            </a:lvl1pPr>
          </a:lstStyle>
          <a:p>
            <a:fld id="{4FAB73BC-B049-4115-A692-8D63A059BFB8}" type="slidenum">
              <a:rPr lang="en-US" smtClean="0"/>
              <a:pPr/>
              <a:t>‹#›</a:t>
            </a:fld>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7658911" y="6211669"/>
            <a:ext cx="4533089" cy="646331"/>
          </a:xfrm>
          <a:prstGeom prst="rect">
            <a:avLst/>
          </a:prstGeom>
          <a:noFill/>
        </p:spPr>
        <p:txBody>
          <a:bodyPr wrap="square" rtlCol="0">
            <a:spAutoFit/>
          </a:bodyPr>
          <a:lstStyle/>
          <a:p>
            <a:pPr algn="r"/>
            <a:r>
              <a:rPr lang="en-US" sz="3600" dirty="0">
                <a:solidFill>
                  <a:schemeClr val="bg2">
                    <a:lumMod val="50000"/>
                  </a:schemeClr>
                </a:solidFill>
                <a:latin typeface="+mj-lt"/>
              </a:rPr>
              <a:t>The Deacon</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
        <p:nvSpPr>
          <p:cNvPr id="5" name="Arrow: Pentagon 4">
            <a:hlinkClick r:id="" action="ppaction://hlinkshowjump?jump=nextslide"/>
            <a:extLst>
              <a:ext uri="{FF2B5EF4-FFF2-40B4-BE49-F238E27FC236}">
                <a16:creationId xmlns:a16="http://schemas.microsoft.com/office/drawing/2014/main" id="{9EC44A42-E844-46EF-0AAA-8975A6B8708E}"/>
              </a:ext>
            </a:extLst>
          </p:cNvPr>
          <p:cNvSpPr/>
          <p:nvPr userDrawn="1"/>
        </p:nvSpPr>
        <p:spPr>
          <a:xfrm>
            <a:off x="672109" y="6571882"/>
            <a:ext cx="590910" cy="210956"/>
          </a:xfrm>
          <a:prstGeom prst="homePlate">
            <a:avLst/>
          </a:prstGeom>
          <a:solidFill>
            <a:srgbClr val="7A8C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Next</a:t>
            </a:r>
          </a:p>
        </p:txBody>
      </p:sp>
      <p:sp>
        <p:nvSpPr>
          <p:cNvPr id="14" name="Content Placeholder 13">
            <a:extLst>
              <a:ext uri="{FF2B5EF4-FFF2-40B4-BE49-F238E27FC236}">
                <a16:creationId xmlns:a16="http://schemas.microsoft.com/office/drawing/2014/main" id="{FA32B8A3-FC84-02D5-35A9-5C40C77FA594}"/>
              </a:ext>
            </a:extLst>
          </p:cNvPr>
          <p:cNvSpPr>
            <a:spLocks noGrp="1"/>
          </p:cNvSpPr>
          <p:nvPr>
            <p:ph sz="quarter" idx="13"/>
          </p:nvPr>
        </p:nvSpPr>
        <p:spPr>
          <a:xfrm>
            <a:off x="3812398" y="2484714"/>
            <a:ext cx="7693025" cy="1106488"/>
          </a:xfrm>
        </p:spPr>
        <p:txBody>
          <a:bodyPr>
            <a:noAutofit/>
          </a:bodyPr>
          <a:lstStyle>
            <a:lvl1pPr marL="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1pPr>
            <a:lvl2pPr marL="5029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2pPr>
            <a:lvl3pPr marL="9601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3pPr>
            <a:lvl4pPr marL="14173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4pPr>
            <a:lvl5pPr marL="18745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BAB5-8A6B-B677-E95B-F6E6F87A698D}"/>
              </a:ext>
            </a:extLst>
          </p:cNvPr>
          <p:cNvSpPr>
            <a:spLocks noGrp="1"/>
          </p:cNvSpPr>
          <p:nvPr>
            <p:ph type="ctrTitle"/>
          </p:nvPr>
        </p:nvSpPr>
        <p:spPr>
          <a:xfrm>
            <a:off x="1794607" y="779703"/>
            <a:ext cx="7315200" cy="3255264"/>
          </a:xfrm>
        </p:spPr>
        <p:txBody>
          <a:bodyPr/>
          <a:lstStyle/>
          <a:p>
            <a:pPr algn="r"/>
            <a:r>
              <a:rPr lang="en-US" dirty="0"/>
              <a:t>Unto What Were You Ordained</a:t>
            </a:r>
          </a:p>
        </p:txBody>
      </p:sp>
      <p:sp>
        <p:nvSpPr>
          <p:cNvPr id="3" name="Subtitle 2">
            <a:extLst>
              <a:ext uri="{FF2B5EF4-FFF2-40B4-BE49-F238E27FC236}">
                <a16:creationId xmlns:a16="http://schemas.microsoft.com/office/drawing/2014/main" id="{39D99729-756A-862D-27A3-060F561675F8}"/>
              </a:ext>
            </a:extLst>
          </p:cNvPr>
          <p:cNvSpPr>
            <a:spLocks noGrp="1"/>
          </p:cNvSpPr>
          <p:nvPr>
            <p:ph type="subTitle" idx="1"/>
          </p:nvPr>
        </p:nvSpPr>
        <p:spPr>
          <a:xfrm>
            <a:off x="1794607" y="4034967"/>
            <a:ext cx="7315200" cy="914400"/>
          </a:xfrm>
        </p:spPr>
        <p:txBody>
          <a:bodyPr>
            <a:normAutofit/>
          </a:bodyPr>
          <a:lstStyle/>
          <a:p>
            <a:pPr algn="r"/>
            <a:r>
              <a:rPr lang="en-US" sz="2400" dirty="0"/>
              <a:t>The Ministry of Deacon</a:t>
            </a:r>
          </a:p>
        </p:txBody>
      </p:sp>
    </p:spTree>
    <p:extLst>
      <p:ext uri="{BB962C8B-B14F-4D97-AF65-F5344CB8AC3E}">
        <p14:creationId xmlns:p14="http://schemas.microsoft.com/office/powerpoint/2010/main" val="102440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B5AEC-AFFD-63AD-C43F-008C94945F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6CFDE9-9649-5441-55D8-230F3D44451B}"/>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E4687619-E98C-78B2-9EC2-63A8433217AA}"/>
              </a:ext>
            </a:extLst>
          </p:cNvPr>
          <p:cNvSpPr>
            <a:spLocks noGrp="1"/>
          </p:cNvSpPr>
          <p:nvPr>
            <p:ph sz="quarter" idx="13"/>
          </p:nvPr>
        </p:nvSpPr>
        <p:spPr/>
        <p:txBody>
          <a:bodyPr/>
          <a:lstStyle/>
          <a:p>
            <a:pPr>
              <a:spcBef>
                <a:spcPts val="0"/>
              </a:spcBef>
            </a:pPr>
            <a:r>
              <a:rPr lang="en-US" dirty="0"/>
              <a:t>Latter-day revelations given to the church early on, specifies the requirements of the office of Deacon. </a:t>
            </a:r>
          </a:p>
          <a:p>
            <a:pPr>
              <a:spcBef>
                <a:spcPts val="0"/>
              </a:spcBef>
            </a:pPr>
            <a:r>
              <a:rPr lang="en-US" dirty="0"/>
              <a:t>Just as in the early days of the Christian era, the Aaronic priesthood and in particular, the office of Deacon continues to be a potent factor in the ministry of the church.</a:t>
            </a:r>
          </a:p>
        </p:txBody>
      </p:sp>
    </p:spTree>
    <p:extLst>
      <p:ext uri="{BB962C8B-B14F-4D97-AF65-F5344CB8AC3E}">
        <p14:creationId xmlns:p14="http://schemas.microsoft.com/office/powerpoint/2010/main" val="2076613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846FD-480C-810B-28D1-CEDAE5B284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2020AA-B788-5000-32C6-A5CA766A08C8}"/>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CE2B2599-479C-04CD-2F9D-FACF0E0593B5}"/>
              </a:ext>
            </a:extLst>
          </p:cNvPr>
          <p:cNvSpPr>
            <a:spLocks noGrp="1"/>
          </p:cNvSpPr>
          <p:nvPr>
            <p:ph sz="quarter" idx="13"/>
          </p:nvPr>
        </p:nvSpPr>
        <p:spPr>
          <a:xfrm>
            <a:off x="3733266" y="2792445"/>
            <a:ext cx="8083595" cy="1106488"/>
          </a:xfrm>
        </p:spPr>
        <p:txBody>
          <a:bodyPr/>
          <a:lstStyle/>
          <a:p>
            <a:pPr>
              <a:spcBef>
                <a:spcPts val="0"/>
              </a:spcBef>
            </a:pPr>
            <a:endParaRPr lang="en-US" dirty="0"/>
          </a:p>
          <a:p>
            <a:pPr>
              <a:spcBef>
                <a:spcPts val="0"/>
              </a:spcBef>
            </a:pPr>
            <a:r>
              <a:rPr lang="en-US" dirty="0"/>
              <a:t>In Doctrine and Covenants 17:11a – f, we find these required ministry of the Deacon:</a:t>
            </a:r>
          </a:p>
          <a:p>
            <a:pPr lvl="1">
              <a:spcBef>
                <a:spcPts val="0"/>
              </a:spcBef>
              <a:spcAft>
                <a:spcPts val="600"/>
              </a:spcAft>
            </a:pPr>
            <a:r>
              <a:rPr lang="en-US" i="1" dirty="0"/>
              <a:t>Watch over and strengthen the church</a:t>
            </a:r>
          </a:p>
          <a:p>
            <a:pPr lvl="1">
              <a:spcBef>
                <a:spcPts val="0"/>
              </a:spcBef>
              <a:spcAft>
                <a:spcPts val="600"/>
              </a:spcAft>
            </a:pPr>
            <a:r>
              <a:rPr lang="en-US" i="1" dirty="0"/>
              <a:t>See that there is no iniquity in the church such as hardness, lying, backbiting, or evil speaking</a:t>
            </a:r>
          </a:p>
          <a:p>
            <a:pPr lvl="1">
              <a:spcBef>
                <a:spcPts val="0"/>
              </a:spcBef>
              <a:spcAft>
                <a:spcPts val="600"/>
              </a:spcAft>
            </a:pPr>
            <a:r>
              <a:rPr lang="en-US" i="1" dirty="0"/>
              <a:t>See that the church meet together often</a:t>
            </a:r>
          </a:p>
          <a:p>
            <a:pPr lvl="1">
              <a:spcBef>
                <a:spcPts val="0"/>
              </a:spcBef>
              <a:spcAft>
                <a:spcPts val="600"/>
              </a:spcAft>
            </a:pPr>
            <a:r>
              <a:rPr lang="en-US" i="1" dirty="0"/>
              <a:t>See that all the member do their duty</a:t>
            </a:r>
          </a:p>
          <a:p>
            <a:pPr lvl="1">
              <a:spcBef>
                <a:spcPts val="0"/>
              </a:spcBef>
              <a:spcAft>
                <a:spcPts val="600"/>
              </a:spcAft>
            </a:pPr>
            <a:r>
              <a:rPr lang="en-US" i="1" dirty="0"/>
              <a:t>Take the lead of meetings in the absence of Elder, Priest or Teacher</a:t>
            </a:r>
          </a:p>
          <a:p>
            <a:pPr lvl="1">
              <a:spcBef>
                <a:spcPts val="0"/>
              </a:spcBef>
              <a:spcAft>
                <a:spcPts val="600"/>
              </a:spcAft>
            </a:pPr>
            <a:r>
              <a:rPr lang="en-US" i="1" dirty="0"/>
              <a:t>Warn, expound, exhort, teach and invite all to come unto Christ</a:t>
            </a:r>
          </a:p>
          <a:p>
            <a:pPr>
              <a:spcBef>
                <a:spcPts val="0"/>
              </a:spcBef>
            </a:pPr>
            <a:r>
              <a:rPr lang="en-US" dirty="0"/>
              <a:t>(D&amp;C 17:12a-b) </a:t>
            </a:r>
            <a:r>
              <a:rPr lang="en-US" i="1" dirty="0"/>
              <a:t>Every Deacon is to be ordained according to the gifts and calling of God unto him; and he is to be ordained by the power of the Holy Ghost which is in the one who ordains him.</a:t>
            </a:r>
          </a:p>
          <a:p>
            <a:pPr>
              <a:spcBef>
                <a:spcPts val="0"/>
              </a:spcBef>
            </a:pPr>
            <a:endParaRPr lang="en-US" sz="1000" b="1" dirty="0"/>
          </a:p>
        </p:txBody>
      </p:sp>
    </p:spTree>
    <p:extLst>
      <p:ext uri="{BB962C8B-B14F-4D97-AF65-F5344CB8AC3E}">
        <p14:creationId xmlns:p14="http://schemas.microsoft.com/office/powerpoint/2010/main" val="247438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left)">
                                      <p:cBhvr>
                                        <p:cTn id="10" dur="500"/>
                                        <p:tgtEl>
                                          <p:spTgt spid="4">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left)">
                                      <p:cBhvr>
                                        <p:cTn id="13" dur="500"/>
                                        <p:tgtEl>
                                          <p:spTgt spid="4">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wipe(left)">
                                      <p:cBhvr>
                                        <p:cTn id="16" dur="500"/>
                                        <p:tgtEl>
                                          <p:spTgt spid="4">
                                            <p:txEl>
                                              <p:pRg st="4" end="4"/>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wipe(left)">
                                      <p:cBhvr>
                                        <p:cTn id="19" dur="500"/>
                                        <p:tgtEl>
                                          <p:spTgt spid="4">
                                            <p:txEl>
                                              <p:pRg st="5" end="5"/>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500"/>
                                        <p:tgtEl>
                                          <p:spTgt spid="4">
                                            <p:txEl>
                                              <p:pRg st="6" end="6"/>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wipe(left)">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wipe(left)">
                                      <p:cBhvr>
                                        <p:cTn id="30"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B94AD-F3B8-9D29-BBEF-1FAB838073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937FA5-295D-E9FB-EB0E-90823BA5F313}"/>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526142CA-1548-DA0F-1697-D11E0C522CE7}"/>
              </a:ext>
            </a:extLst>
          </p:cNvPr>
          <p:cNvSpPr>
            <a:spLocks noGrp="1"/>
          </p:cNvSpPr>
          <p:nvPr>
            <p:ph sz="quarter" idx="13"/>
          </p:nvPr>
        </p:nvSpPr>
        <p:spPr>
          <a:xfrm>
            <a:off x="3812398" y="2695729"/>
            <a:ext cx="7693025" cy="1106488"/>
          </a:xfrm>
        </p:spPr>
        <p:txBody>
          <a:bodyPr/>
          <a:lstStyle/>
          <a:p>
            <a:r>
              <a:rPr lang="en-US" dirty="0"/>
              <a:t>The office of Deacon is a necessary appendage belonging to the lesser priesthood, which priesthood was confirmed upon Aaron and his sons (83:5b). </a:t>
            </a:r>
          </a:p>
          <a:p>
            <a:r>
              <a:rPr lang="en-US" dirty="0"/>
              <a:t>Deacons are to be standing ministers to the church, meaning that their ministry is to be focused upon the branch in which they reside bringing that guidance and ministry previously given in D&amp;C 17.</a:t>
            </a:r>
          </a:p>
        </p:txBody>
      </p:sp>
    </p:spTree>
    <p:extLst>
      <p:ext uri="{BB962C8B-B14F-4D97-AF65-F5344CB8AC3E}">
        <p14:creationId xmlns:p14="http://schemas.microsoft.com/office/powerpoint/2010/main" val="342379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480B3-FF5A-9F24-FB30-DEE46D489C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0ED12C-9B0F-83C6-1CF4-1DA0D3C00F42}"/>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C826E7EC-CE90-C39F-4901-ED33B398FFB7}"/>
              </a:ext>
            </a:extLst>
          </p:cNvPr>
          <p:cNvSpPr>
            <a:spLocks noGrp="1"/>
          </p:cNvSpPr>
          <p:nvPr>
            <p:ph sz="quarter" idx="13"/>
          </p:nvPr>
        </p:nvSpPr>
        <p:spPr>
          <a:xfrm>
            <a:off x="3838775" y="2739691"/>
            <a:ext cx="7693025" cy="1106488"/>
          </a:xfrm>
        </p:spPr>
        <p:txBody>
          <a:bodyPr/>
          <a:lstStyle/>
          <a:p>
            <a:r>
              <a:rPr lang="en-US" dirty="0"/>
              <a:t>Deacons are also to provide guidance to those within the same office as a quorum. </a:t>
            </a:r>
          </a:p>
          <a:p>
            <a:r>
              <a:rPr lang="en-US" dirty="0"/>
              <a:t>A Deacon will preside over twelve other Deacons as the president of the Deacons, to sit in council with them, and teach them their duty – edifying one another, as it is given according to the covenants (D&amp;C 104:38).</a:t>
            </a:r>
          </a:p>
          <a:p>
            <a:r>
              <a:rPr lang="en-US" dirty="0"/>
              <a:t>Additionally, in the absence of any other office, the Deacon may preside over a branch if chosen and sustained by the vote of the branch (D&amp;C 120:2a). </a:t>
            </a:r>
          </a:p>
        </p:txBody>
      </p:sp>
    </p:spTree>
    <p:extLst>
      <p:ext uri="{BB962C8B-B14F-4D97-AF65-F5344CB8AC3E}">
        <p14:creationId xmlns:p14="http://schemas.microsoft.com/office/powerpoint/2010/main" val="319386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4F0C4-1056-6AF4-FB4C-36F4EFDB2A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B4AC4-5C54-619F-990F-835A122A13CB}"/>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CB6A99F7-C472-80DE-235F-CD44F9C119E6}"/>
              </a:ext>
            </a:extLst>
          </p:cNvPr>
          <p:cNvSpPr>
            <a:spLocks noGrp="1"/>
          </p:cNvSpPr>
          <p:nvPr>
            <p:ph sz="quarter" idx="13"/>
          </p:nvPr>
        </p:nvSpPr>
        <p:spPr>
          <a:xfrm>
            <a:off x="3715682" y="2871184"/>
            <a:ext cx="7693025" cy="1106488"/>
          </a:xfrm>
        </p:spPr>
        <p:txBody>
          <a:bodyPr/>
          <a:lstStyle/>
          <a:p>
            <a:r>
              <a:rPr lang="en-US" dirty="0"/>
              <a:t>According to the scriptures given, the office of Deacon is first a spiritual calling. It is not an office simply relegated to a custodial or temporal role. </a:t>
            </a:r>
          </a:p>
          <a:p>
            <a:r>
              <a:rPr lang="en-US" dirty="0"/>
              <a:t>Those holding the office of Deacon must needs have a deep faith, a constant relationship with his Heavenly Father and be mindful that when one serves even the “least of these,” He is fulfilling a sacred calling. </a:t>
            </a:r>
          </a:p>
        </p:txBody>
      </p:sp>
    </p:spTree>
    <p:extLst>
      <p:ext uri="{BB962C8B-B14F-4D97-AF65-F5344CB8AC3E}">
        <p14:creationId xmlns:p14="http://schemas.microsoft.com/office/powerpoint/2010/main" val="239784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44861E-CA47-B3C0-E7A5-07A9B79E17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2AD324-CC09-48C6-2E42-F019C60CBB5A}"/>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62BB6639-CE1E-AA26-BE9B-77B2877ECC94}"/>
              </a:ext>
            </a:extLst>
          </p:cNvPr>
          <p:cNvSpPr>
            <a:spLocks noGrp="1"/>
          </p:cNvSpPr>
          <p:nvPr>
            <p:ph sz="quarter" idx="13"/>
          </p:nvPr>
        </p:nvSpPr>
        <p:spPr>
          <a:xfrm>
            <a:off x="3715682" y="2871184"/>
            <a:ext cx="7693025" cy="1106488"/>
          </a:xfrm>
        </p:spPr>
        <p:txBody>
          <a:bodyPr/>
          <a:lstStyle/>
          <a:p>
            <a:r>
              <a:rPr lang="en-US" dirty="0"/>
              <a:t>Like each of the Aaronic offices, the Deacon is a watchman and a shepherd looking after the needs of his flock – whether that need is for food and sustenance, or spiritual guidance, the Deacon is the first line of response.</a:t>
            </a:r>
          </a:p>
          <a:p>
            <a:r>
              <a:rPr lang="en-US" dirty="0"/>
              <a:t>In later lessons, we will look at the specific gifts and talents required of a Deacon in fulfilling his office and calling.</a:t>
            </a:r>
          </a:p>
        </p:txBody>
      </p:sp>
    </p:spTree>
    <p:extLst>
      <p:ext uri="{BB962C8B-B14F-4D97-AF65-F5344CB8AC3E}">
        <p14:creationId xmlns:p14="http://schemas.microsoft.com/office/powerpoint/2010/main" val="378586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78A44-288C-934F-EC0C-C7F9235915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CBD1B-0620-5B6C-D899-B1FDFE9AF2FA}"/>
              </a:ext>
            </a:extLst>
          </p:cNvPr>
          <p:cNvSpPr>
            <a:spLocks noGrp="1"/>
          </p:cNvSpPr>
          <p:nvPr>
            <p:ph type="ctrTitle"/>
          </p:nvPr>
        </p:nvSpPr>
        <p:spPr>
          <a:xfrm>
            <a:off x="1794607" y="779703"/>
            <a:ext cx="7315200" cy="3255264"/>
          </a:xfrm>
        </p:spPr>
        <p:txBody>
          <a:bodyPr/>
          <a:lstStyle/>
          <a:p>
            <a:pPr algn="r"/>
            <a:r>
              <a:rPr lang="en-US" dirty="0"/>
              <a:t>Unto What Were You Ordained</a:t>
            </a:r>
          </a:p>
        </p:txBody>
      </p:sp>
      <p:sp>
        <p:nvSpPr>
          <p:cNvPr id="3" name="Subtitle 2">
            <a:extLst>
              <a:ext uri="{FF2B5EF4-FFF2-40B4-BE49-F238E27FC236}">
                <a16:creationId xmlns:a16="http://schemas.microsoft.com/office/drawing/2014/main" id="{76A8CD6F-D511-2C34-08AF-CE6D85A9F273}"/>
              </a:ext>
            </a:extLst>
          </p:cNvPr>
          <p:cNvSpPr>
            <a:spLocks noGrp="1"/>
          </p:cNvSpPr>
          <p:nvPr>
            <p:ph type="subTitle" idx="1"/>
          </p:nvPr>
        </p:nvSpPr>
        <p:spPr>
          <a:xfrm>
            <a:off x="1794607" y="4034967"/>
            <a:ext cx="7315200" cy="914400"/>
          </a:xfrm>
        </p:spPr>
        <p:txBody>
          <a:bodyPr>
            <a:normAutofit/>
          </a:bodyPr>
          <a:lstStyle/>
          <a:p>
            <a:pPr algn="r"/>
            <a:r>
              <a:rPr lang="en-US" sz="2400" dirty="0"/>
              <a:t>Spiritual Foundations of the Deacon’s Ministry</a:t>
            </a:r>
          </a:p>
        </p:txBody>
      </p:sp>
    </p:spTree>
    <p:extLst>
      <p:ext uri="{BB962C8B-B14F-4D97-AF65-F5344CB8AC3E}">
        <p14:creationId xmlns:p14="http://schemas.microsoft.com/office/powerpoint/2010/main" val="1491315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6E155-AF65-B0A1-0AEA-67B33B3739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47AE82-5DC1-D218-7A3D-9155900F07CB}"/>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E7F94290-6986-09D2-DF3A-1FE793C0D33D}"/>
              </a:ext>
            </a:extLst>
          </p:cNvPr>
          <p:cNvSpPr>
            <a:spLocks noGrp="1"/>
          </p:cNvSpPr>
          <p:nvPr>
            <p:ph sz="quarter" idx="13"/>
          </p:nvPr>
        </p:nvSpPr>
        <p:spPr>
          <a:xfrm>
            <a:off x="3715682" y="2871184"/>
            <a:ext cx="7693025" cy="1106488"/>
          </a:xfrm>
        </p:spPr>
        <p:txBody>
          <a:bodyPr/>
          <a:lstStyle/>
          <a:p>
            <a:r>
              <a:rPr lang="en-US" dirty="0"/>
              <a:t>The Spiritual function of the Deacon is as an appendage to the Aaronic Order to be a watchman to the Branch in which he resides. As a watchman, his primary goal is to work in tandem with the Office of Teacher to assist in the spiritual and temporal needs of the branch. </a:t>
            </a:r>
          </a:p>
          <a:p>
            <a:r>
              <a:rPr lang="en-US" b="1" dirty="0"/>
              <a:t>Doctrine and Covenants 17:11</a:t>
            </a:r>
            <a:r>
              <a:rPr lang="en-US" dirty="0"/>
              <a:t> </a:t>
            </a:r>
          </a:p>
        </p:txBody>
      </p:sp>
    </p:spTree>
    <p:extLst>
      <p:ext uri="{BB962C8B-B14F-4D97-AF65-F5344CB8AC3E}">
        <p14:creationId xmlns:p14="http://schemas.microsoft.com/office/powerpoint/2010/main" val="34367560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BAA51-816A-C1E8-D108-E8A6EF9BF2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5D7E2C-3776-ABDF-E16B-59A231438B24}"/>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BF1454A1-B089-50DB-B94E-AA3B757FF48A}"/>
              </a:ext>
            </a:extLst>
          </p:cNvPr>
          <p:cNvSpPr>
            <a:spLocks noGrp="1"/>
          </p:cNvSpPr>
          <p:nvPr>
            <p:ph sz="quarter" idx="13"/>
          </p:nvPr>
        </p:nvSpPr>
        <p:spPr>
          <a:xfrm>
            <a:off x="3715682" y="2871184"/>
            <a:ext cx="7693025" cy="1106488"/>
          </a:xfrm>
        </p:spPr>
        <p:txBody>
          <a:bodyPr/>
          <a:lstStyle/>
          <a:p>
            <a:r>
              <a:rPr lang="en-US" b="1" dirty="0"/>
              <a:t>Doctrine and Covenants 17:11</a:t>
            </a:r>
            <a:r>
              <a:rPr lang="en-US" dirty="0"/>
              <a:t> provides a list of ministry that the Deacon should be engaged in as he functions in his office. As a watchman, the Deacon is to watch over the Church and to be in the body in order to strengthen them. </a:t>
            </a:r>
          </a:p>
          <a:p>
            <a:r>
              <a:rPr lang="en-US" dirty="0"/>
              <a:t>The Deacon is to guard against iniquity within the church; that there is no hardness of heart within its members that would involve lying, backbiting, or evil speaking within its membership. </a:t>
            </a:r>
          </a:p>
          <a:p>
            <a:r>
              <a:rPr lang="en-US" dirty="0"/>
              <a:t>The Deacon is to encourage the body of Christ to do their duty and to meet together often and to assist the other offices of priesthood in their duties.</a:t>
            </a:r>
          </a:p>
        </p:txBody>
      </p:sp>
    </p:spTree>
    <p:extLst>
      <p:ext uri="{BB962C8B-B14F-4D97-AF65-F5344CB8AC3E}">
        <p14:creationId xmlns:p14="http://schemas.microsoft.com/office/powerpoint/2010/main" val="3461745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EBBC2-BD73-3AE9-50D8-FBA57F231D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5CBA4-06DD-AC99-8161-5F43EF0CFE0E}"/>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1BB94FF9-F6F4-035A-013B-F1B2D7C5A011}"/>
              </a:ext>
            </a:extLst>
          </p:cNvPr>
          <p:cNvSpPr>
            <a:spLocks noGrp="1"/>
          </p:cNvSpPr>
          <p:nvPr>
            <p:ph sz="quarter" idx="13"/>
          </p:nvPr>
        </p:nvSpPr>
        <p:spPr>
          <a:xfrm>
            <a:off x="3715682" y="2871184"/>
            <a:ext cx="7693025" cy="1106488"/>
          </a:xfrm>
        </p:spPr>
        <p:txBody>
          <a:bodyPr/>
          <a:lstStyle/>
          <a:p>
            <a:r>
              <a:rPr lang="en-US" dirty="0"/>
              <a:t>The Deacon is to teach the gospel as part of his responsibilities as a member of the Aaronic Order. A good Deacon is always ready to preach and teach the preparatory Gospel to those who desire to know the foundations on which the Church of Jesus Christ is built upon. </a:t>
            </a:r>
          </a:p>
          <a:p>
            <a:r>
              <a:rPr lang="en-US" dirty="0"/>
              <a:t>The preparatory Gospel is teaching Faith, Repentance, Baptisms of water and the Spirit, Resurrection, Eternal Judgment, Stewardship, and the Ordinances of the Church so that people may have a good foundation on which to build their relationship with Jesus Christ.</a:t>
            </a:r>
          </a:p>
        </p:txBody>
      </p:sp>
    </p:spTree>
    <p:extLst>
      <p:ext uri="{BB962C8B-B14F-4D97-AF65-F5344CB8AC3E}">
        <p14:creationId xmlns:p14="http://schemas.microsoft.com/office/powerpoint/2010/main" val="4291329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79BEC-02EC-B91D-AD6F-AC3124299FA3}"/>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7F11289B-FAC1-D741-CF4B-72C624554A57}"/>
              </a:ext>
            </a:extLst>
          </p:cNvPr>
          <p:cNvSpPr>
            <a:spLocks noGrp="1"/>
          </p:cNvSpPr>
          <p:nvPr>
            <p:ph sz="quarter" idx="13"/>
          </p:nvPr>
        </p:nvSpPr>
        <p:spPr>
          <a:xfrm>
            <a:off x="3777229" y="2871184"/>
            <a:ext cx="7693025" cy="1106488"/>
          </a:xfrm>
        </p:spPr>
        <p:txBody>
          <a:bodyPr/>
          <a:lstStyle/>
          <a:p>
            <a:r>
              <a:rPr lang="en-US" dirty="0"/>
              <a:t>Responding to the commandment of God, Moses set apart in the wilderness the men of the Tribe of Levi to serve in the Tabernacle (Numbers 8:16 – 22). </a:t>
            </a:r>
          </a:p>
          <a:p>
            <a:r>
              <a:rPr lang="en-US" dirty="0"/>
              <a:t>They were to serve under Aaron and his sons by serving in the courts, watching over the tabernacle that no unclean thing would desecrate the tabernacle.</a:t>
            </a:r>
          </a:p>
        </p:txBody>
      </p:sp>
    </p:spTree>
    <p:extLst>
      <p:ext uri="{BB962C8B-B14F-4D97-AF65-F5344CB8AC3E}">
        <p14:creationId xmlns:p14="http://schemas.microsoft.com/office/powerpoint/2010/main" val="1008895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4895D-DBA2-ED9A-93E6-00BD3E503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8BF775-2CA7-4BF9-8BEE-F152FBF6BEA5}"/>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3EEC3531-AA71-9928-12E1-203C04E38238}"/>
              </a:ext>
            </a:extLst>
          </p:cNvPr>
          <p:cNvSpPr>
            <a:spLocks noGrp="1"/>
          </p:cNvSpPr>
          <p:nvPr>
            <p:ph sz="quarter" idx="13"/>
          </p:nvPr>
        </p:nvSpPr>
        <p:spPr>
          <a:xfrm>
            <a:off x="3715682" y="2871184"/>
            <a:ext cx="7693025" cy="1106488"/>
          </a:xfrm>
        </p:spPr>
        <p:txBody>
          <a:bodyPr/>
          <a:lstStyle/>
          <a:p>
            <a:r>
              <a:rPr lang="en-US" dirty="0"/>
              <a:t>As with all appendages of the Aaronic Order, the Deacon can request assistance within his office and calling by appealing to the Heavenly Father to send Angelic ministry to assist in his responsibilities. </a:t>
            </a:r>
          </a:p>
          <a:p>
            <a:r>
              <a:rPr lang="en-US" dirty="0"/>
              <a:t>Doctrine and Covenants 104:10 states that the power and authority of the Aaronic Priesthood is to hold the keys of the ministering of angels. The Deacon can call upon the Angels to minister in situations where he cannot due to the limitations of his office. For instance, if a Deacon is ministering in a home and someone within the home is sick, the Deacon can call upon the Angels to administer to the sick.</a:t>
            </a:r>
          </a:p>
        </p:txBody>
      </p:sp>
    </p:spTree>
    <p:extLst>
      <p:ext uri="{BB962C8B-B14F-4D97-AF65-F5344CB8AC3E}">
        <p14:creationId xmlns:p14="http://schemas.microsoft.com/office/powerpoint/2010/main" val="3522014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42C61-6C6A-14BC-6CAD-72B87FBA0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9BBD2F-CEEE-0E37-B24A-CEFC42888F42}"/>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07DA5D69-4BFB-1255-2330-7EC921825C95}"/>
              </a:ext>
            </a:extLst>
          </p:cNvPr>
          <p:cNvSpPr>
            <a:spLocks noGrp="1"/>
          </p:cNvSpPr>
          <p:nvPr>
            <p:ph sz="quarter" idx="13"/>
          </p:nvPr>
        </p:nvSpPr>
        <p:spPr>
          <a:xfrm>
            <a:off x="3715682" y="2871184"/>
            <a:ext cx="7693025" cy="1106488"/>
          </a:xfrm>
        </p:spPr>
        <p:txBody>
          <a:bodyPr/>
          <a:lstStyle/>
          <a:p>
            <a:r>
              <a:rPr lang="en-US" dirty="0"/>
              <a:t>As previously stated, the Deacon is to be a watchman to the branch. To be a watchman, the Deacon needs to be always among the body of Christ. His ministry within the branch requires him to be active in all parts of branch life. </a:t>
            </a:r>
          </a:p>
          <a:p>
            <a:r>
              <a:rPr lang="en-US" dirty="0"/>
              <a:t>He needs to always be among the Saints when they worship, and when they are socializing. When the Saints worship, the Deacon is responsible for maintaining a physical or spiritual environment that contributes to the experience of worship. When the Saints are socializing, the Deacon needs to be watchful to make certain there is no one left out of the experience.</a:t>
            </a:r>
          </a:p>
        </p:txBody>
      </p:sp>
    </p:spTree>
    <p:extLst>
      <p:ext uri="{BB962C8B-B14F-4D97-AF65-F5344CB8AC3E}">
        <p14:creationId xmlns:p14="http://schemas.microsoft.com/office/powerpoint/2010/main" val="31716950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1A66C-3A8A-06FE-E77D-B7FA668D2A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DA2D97-B8FA-B360-A1EA-AFB1C5E0180F}"/>
              </a:ext>
            </a:extLst>
          </p:cNvPr>
          <p:cNvSpPr>
            <a:spLocks noGrp="1"/>
          </p:cNvSpPr>
          <p:nvPr>
            <p:ph type="title"/>
          </p:nvPr>
        </p:nvSpPr>
        <p:spPr/>
        <p:txBody>
          <a:bodyPr/>
          <a:lstStyle/>
          <a:p>
            <a:r>
              <a:rPr lang="en-US" dirty="0"/>
              <a:t>Spiritual Foundation of the Office of Deacon</a:t>
            </a:r>
          </a:p>
        </p:txBody>
      </p:sp>
      <p:sp>
        <p:nvSpPr>
          <p:cNvPr id="4" name="Content Placeholder 3">
            <a:extLst>
              <a:ext uri="{FF2B5EF4-FFF2-40B4-BE49-F238E27FC236}">
                <a16:creationId xmlns:a16="http://schemas.microsoft.com/office/drawing/2014/main" id="{48EE317E-8693-CF7B-F632-2D9115879679}"/>
              </a:ext>
            </a:extLst>
          </p:cNvPr>
          <p:cNvSpPr>
            <a:spLocks noGrp="1"/>
          </p:cNvSpPr>
          <p:nvPr>
            <p:ph sz="quarter" idx="13"/>
          </p:nvPr>
        </p:nvSpPr>
        <p:spPr>
          <a:xfrm>
            <a:off x="3715682" y="2871184"/>
            <a:ext cx="7693025" cy="1106488"/>
          </a:xfrm>
        </p:spPr>
        <p:txBody>
          <a:bodyPr/>
          <a:lstStyle/>
          <a:p>
            <a:r>
              <a:rPr lang="en-US" dirty="0"/>
              <a:t>An important aspect of the Deacon’s spiritual and temporal ministry is found in the homes of the Saints. Spiritually, the Deacon is to teach, expound, exhort, warning, and inviting those within the home to a fuller relationship with Jesus Christ.</a:t>
            </a:r>
          </a:p>
          <a:p>
            <a:r>
              <a:rPr lang="en-US" dirty="0"/>
              <a:t>Temporally, the Deacon is to minister to the needs of the needy, the widows, and the fatherless to meet their physical needs. The Deacon needs to have full knowledge in all the law, but most particularly the financial law and Stewardship law. Knowing these things, strengthens the Body of Christ.</a:t>
            </a:r>
          </a:p>
        </p:txBody>
      </p:sp>
    </p:spTree>
    <p:extLst>
      <p:ext uri="{BB962C8B-B14F-4D97-AF65-F5344CB8AC3E}">
        <p14:creationId xmlns:p14="http://schemas.microsoft.com/office/powerpoint/2010/main" val="31526662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490F6-0E5C-5088-62BF-F093B41EDC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353535-5CD2-7412-16CD-E271917D4C33}"/>
              </a:ext>
            </a:extLst>
          </p:cNvPr>
          <p:cNvSpPr>
            <a:spLocks noGrp="1"/>
          </p:cNvSpPr>
          <p:nvPr>
            <p:ph type="ctrTitle"/>
          </p:nvPr>
        </p:nvSpPr>
        <p:spPr>
          <a:xfrm>
            <a:off x="1794607" y="779703"/>
            <a:ext cx="7315200" cy="3255264"/>
          </a:xfrm>
        </p:spPr>
        <p:txBody>
          <a:bodyPr/>
          <a:lstStyle/>
          <a:p>
            <a:pPr algn="r"/>
            <a:r>
              <a:rPr lang="en-US" dirty="0"/>
              <a:t>Unto What Were You Ordained</a:t>
            </a:r>
          </a:p>
        </p:txBody>
      </p:sp>
      <p:sp>
        <p:nvSpPr>
          <p:cNvPr id="3" name="Subtitle 2">
            <a:extLst>
              <a:ext uri="{FF2B5EF4-FFF2-40B4-BE49-F238E27FC236}">
                <a16:creationId xmlns:a16="http://schemas.microsoft.com/office/drawing/2014/main" id="{E2EF3704-D609-5C6F-1E88-D2EFDF224C62}"/>
              </a:ext>
            </a:extLst>
          </p:cNvPr>
          <p:cNvSpPr>
            <a:spLocks noGrp="1"/>
          </p:cNvSpPr>
          <p:nvPr>
            <p:ph type="subTitle" idx="1"/>
          </p:nvPr>
        </p:nvSpPr>
        <p:spPr>
          <a:xfrm>
            <a:off x="1794607" y="4034967"/>
            <a:ext cx="7315200" cy="914400"/>
          </a:xfrm>
        </p:spPr>
        <p:txBody>
          <a:bodyPr>
            <a:normAutofit/>
          </a:bodyPr>
          <a:lstStyle/>
          <a:p>
            <a:pPr algn="r"/>
            <a:r>
              <a:rPr lang="en-US" sz="2400" dirty="0"/>
              <a:t>The Temporal Ministry of the Deacon</a:t>
            </a:r>
          </a:p>
        </p:txBody>
      </p:sp>
    </p:spTree>
    <p:extLst>
      <p:ext uri="{BB962C8B-B14F-4D97-AF65-F5344CB8AC3E}">
        <p14:creationId xmlns:p14="http://schemas.microsoft.com/office/powerpoint/2010/main" val="6342163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023AF-DA91-9BC0-BAF1-52978B27CC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9C208-FFDD-B2D3-D4C6-B2B3B4840B5C}"/>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7E544049-C4B8-5356-CACC-300996FA8AF1}"/>
              </a:ext>
            </a:extLst>
          </p:cNvPr>
          <p:cNvSpPr>
            <a:spLocks noGrp="1"/>
          </p:cNvSpPr>
          <p:nvPr>
            <p:ph sz="quarter" idx="13"/>
          </p:nvPr>
        </p:nvSpPr>
        <p:spPr>
          <a:xfrm>
            <a:off x="3715682" y="2871184"/>
            <a:ext cx="7693025" cy="1106488"/>
          </a:xfrm>
        </p:spPr>
        <p:txBody>
          <a:bodyPr/>
          <a:lstStyle/>
          <a:p>
            <a:r>
              <a:rPr lang="en-US" dirty="0"/>
              <a:t>The disciples asked Jesus, “When did we see thee naked and clothed thee? When did we see thee hungry and fed thee?” One of the central teachings of Jesus Christ was found in this exchange with His disciples. That is to care for the poor, the widowed and the orphaned. In the church today this is called “oblation.” Meaning, that the physical needs must be met, before the spiritual needs can be taken care of. It is part of the Deacon’s responsibility to determine such needs and to administer the needed relief. </a:t>
            </a:r>
          </a:p>
        </p:txBody>
      </p:sp>
    </p:spTree>
    <p:extLst>
      <p:ext uri="{BB962C8B-B14F-4D97-AF65-F5344CB8AC3E}">
        <p14:creationId xmlns:p14="http://schemas.microsoft.com/office/powerpoint/2010/main" val="24648213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A75F7-6549-997E-9506-7AC9A38F5C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96CD3F-FB90-34DC-A1BD-21FD256F3B4B}"/>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7E87F6ED-83C8-ABF1-2013-4D73EC6ABEE4}"/>
              </a:ext>
            </a:extLst>
          </p:cNvPr>
          <p:cNvSpPr>
            <a:spLocks noGrp="1"/>
          </p:cNvSpPr>
          <p:nvPr>
            <p:ph sz="quarter" idx="13"/>
          </p:nvPr>
        </p:nvSpPr>
        <p:spPr>
          <a:xfrm>
            <a:off x="3715682" y="2871184"/>
            <a:ext cx="7693025" cy="1106488"/>
          </a:xfrm>
        </p:spPr>
        <p:txBody>
          <a:bodyPr/>
          <a:lstStyle/>
          <a:p>
            <a:r>
              <a:rPr lang="en-US" dirty="0"/>
              <a:t>The Aaronic Order, and in particular, the Deacon should always be aware of the needs of the men and women of the Church. In knowing, the Deacon should always be able to tell the difference between their real needs and their wants and self-interests. </a:t>
            </a:r>
          </a:p>
          <a:p>
            <a:r>
              <a:rPr lang="en-US" dirty="0"/>
              <a:t>Administering oblation is much more than providing funds to those in need, but it is necessary to provide the understanding of the financial law and the management of one’s own stewardship so that the present need can be more permanently resolved. </a:t>
            </a:r>
          </a:p>
        </p:txBody>
      </p:sp>
    </p:spTree>
    <p:extLst>
      <p:ext uri="{BB962C8B-B14F-4D97-AF65-F5344CB8AC3E}">
        <p14:creationId xmlns:p14="http://schemas.microsoft.com/office/powerpoint/2010/main" val="338516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94EC0-D133-3E45-BD8D-DE55473760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6A7984-6386-F361-B32F-FFE4F3B68501}"/>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8516E911-8512-7C4A-615E-ED4495F8013D}"/>
              </a:ext>
            </a:extLst>
          </p:cNvPr>
          <p:cNvSpPr>
            <a:spLocks noGrp="1"/>
          </p:cNvSpPr>
          <p:nvPr>
            <p:ph sz="quarter" idx="13"/>
          </p:nvPr>
        </p:nvSpPr>
        <p:spPr>
          <a:xfrm>
            <a:off x="3715682" y="2871184"/>
            <a:ext cx="7693025" cy="1106488"/>
          </a:xfrm>
        </p:spPr>
        <p:txBody>
          <a:bodyPr/>
          <a:lstStyle/>
          <a:p>
            <a:r>
              <a:rPr lang="en-US" dirty="0"/>
              <a:t>“Deacons are a part of the financial arm of the church. The Deacon is not only to be able to teach the financial law but are to be agents of that law by collecting tithes, offerings and funds for the general church operation. As such, they then become agents as stated earlier, to dispense money to the poor. As such, one of the most spiritual bodies of men in the church ought to be the Deacons.”</a:t>
            </a:r>
          </a:p>
          <a:p>
            <a:r>
              <a:rPr lang="en-US" dirty="0"/>
              <a:t>This statement was made by the Church’s Prophet Frederick M. Smith.</a:t>
            </a:r>
          </a:p>
        </p:txBody>
      </p:sp>
    </p:spTree>
    <p:extLst>
      <p:ext uri="{BB962C8B-B14F-4D97-AF65-F5344CB8AC3E}">
        <p14:creationId xmlns:p14="http://schemas.microsoft.com/office/powerpoint/2010/main" val="10115146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2C15F-58AE-7678-104C-09AB3531DE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62389F-07F1-2E82-5F99-CC3641AC8039}"/>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CCD7A7E7-8878-C3D4-2D6F-BA234898F605}"/>
              </a:ext>
            </a:extLst>
          </p:cNvPr>
          <p:cNvSpPr>
            <a:spLocks noGrp="1"/>
          </p:cNvSpPr>
          <p:nvPr>
            <p:ph sz="quarter" idx="13"/>
          </p:nvPr>
        </p:nvSpPr>
        <p:spPr>
          <a:xfrm>
            <a:off x="3715682" y="2871184"/>
            <a:ext cx="7693025" cy="1106488"/>
          </a:xfrm>
        </p:spPr>
        <p:txBody>
          <a:bodyPr/>
          <a:lstStyle/>
          <a:p>
            <a:r>
              <a:rPr lang="en-US" dirty="0"/>
              <a:t>Because the Deacon is such a part of the financial law of the Church, he often is chosen to be the treasurer of the local branch. As such, he is an elected officer of the branch. </a:t>
            </a:r>
          </a:p>
          <a:p>
            <a:r>
              <a:rPr lang="en-US" dirty="0"/>
              <a:t>As Treasurer, the Deacon is to be beyond reproach in the execution of his office. He is to give wise counsel to the branch as the budgetary officer. He must keep strict account of the funds coming into the branch and the funds going out of the branch and the knowledge of the purposes of the funds. Accuracy in imperative if the Deacon is to be the branch Treasurer.</a:t>
            </a:r>
          </a:p>
        </p:txBody>
      </p:sp>
    </p:spTree>
    <p:extLst>
      <p:ext uri="{BB962C8B-B14F-4D97-AF65-F5344CB8AC3E}">
        <p14:creationId xmlns:p14="http://schemas.microsoft.com/office/powerpoint/2010/main" val="33188078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07246-38FD-173E-1CBF-3F578CF301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622042-9E78-A358-68DE-180862375D05}"/>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8F913FAB-89CB-AC6E-B5E9-5F557DA90DAB}"/>
              </a:ext>
            </a:extLst>
          </p:cNvPr>
          <p:cNvSpPr>
            <a:spLocks noGrp="1"/>
          </p:cNvSpPr>
          <p:nvPr>
            <p:ph sz="quarter" idx="13"/>
          </p:nvPr>
        </p:nvSpPr>
        <p:spPr>
          <a:xfrm>
            <a:off x="3715682" y="2871184"/>
            <a:ext cx="7693025" cy="1106488"/>
          </a:xfrm>
        </p:spPr>
        <p:txBody>
          <a:bodyPr/>
          <a:lstStyle/>
          <a:p>
            <a:r>
              <a:rPr lang="en-US" dirty="0"/>
              <a:t>Even if the Deacon is not sustained as the treasurer within the branch, he is called to become informed in the field of church finance. He should know the church budget and know each account within the budget and its solvency. </a:t>
            </a:r>
          </a:p>
          <a:p>
            <a:r>
              <a:rPr lang="en-US" dirty="0"/>
              <a:t>The Deacon should also know how many Tithing Statements are filed in his branch, how many local contributors and how many tithe payers there are within the branch. The Deacon should be able to give sound family financing advice to the Branch in keeping with the financial law and the stewardship law.</a:t>
            </a:r>
          </a:p>
        </p:txBody>
      </p:sp>
    </p:spTree>
    <p:extLst>
      <p:ext uri="{BB962C8B-B14F-4D97-AF65-F5344CB8AC3E}">
        <p14:creationId xmlns:p14="http://schemas.microsoft.com/office/powerpoint/2010/main" val="6926750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33583-E6E8-18A1-5577-974128E08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FC4980-4C86-2F8D-75A2-07AC0D808764}"/>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1F87D689-4B51-E416-43E5-37D141921FA1}"/>
              </a:ext>
            </a:extLst>
          </p:cNvPr>
          <p:cNvSpPr>
            <a:spLocks noGrp="1"/>
          </p:cNvSpPr>
          <p:nvPr>
            <p:ph sz="quarter" idx="13"/>
          </p:nvPr>
        </p:nvSpPr>
        <p:spPr>
          <a:xfrm>
            <a:off x="3715682" y="2871184"/>
            <a:ext cx="7693025" cy="1106488"/>
          </a:xfrm>
        </p:spPr>
        <p:txBody>
          <a:bodyPr/>
          <a:lstStyle/>
          <a:p>
            <a:r>
              <a:rPr lang="en-US" dirty="0"/>
              <a:t>Understanding the Spiritual ministry of the Deacon as previously discussed, it needs to be said that the Deacon is also responsible for the physical aspects of the church. </a:t>
            </a:r>
          </a:p>
          <a:p>
            <a:r>
              <a:rPr lang="en-US" dirty="0"/>
              <a:t>The building in which the Saints worship, must be maintained. This is part of the Deacon’s responsibility. Not necessarily that the duty falls solely to him, but rather that the Deacon needs to be in the forefront of maintaining the physical plant as the central point of contact. </a:t>
            </a:r>
          </a:p>
        </p:txBody>
      </p:sp>
    </p:spTree>
    <p:extLst>
      <p:ext uri="{BB962C8B-B14F-4D97-AF65-F5344CB8AC3E}">
        <p14:creationId xmlns:p14="http://schemas.microsoft.com/office/powerpoint/2010/main" val="3501982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BDFF5-4661-7BBF-6587-2E63D749F5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1A0741-B9B0-8B83-97A0-BA883B018712}"/>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70568395-5125-691D-5E57-80152E491656}"/>
              </a:ext>
            </a:extLst>
          </p:cNvPr>
          <p:cNvSpPr>
            <a:spLocks noGrp="1"/>
          </p:cNvSpPr>
          <p:nvPr>
            <p:ph sz="quarter" idx="13"/>
          </p:nvPr>
        </p:nvSpPr>
        <p:spPr>
          <a:xfrm>
            <a:off x="3829983" y="2871184"/>
            <a:ext cx="7693025" cy="1106488"/>
          </a:xfrm>
        </p:spPr>
        <p:txBody>
          <a:bodyPr/>
          <a:lstStyle/>
          <a:p>
            <a:r>
              <a:rPr lang="en-US" dirty="0"/>
              <a:t>They were to be custodians and transporters of the Tabernacle and its equipment. With the end of the Mosaic dispensation and the rise of the early Christian Church, the need for ritualism decreased and the demand of a better ministry arose. </a:t>
            </a:r>
          </a:p>
          <a:p>
            <a:r>
              <a:rPr lang="en-US" dirty="0"/>
              <a:t>As the New Testament Church grew, the needs of the Saints became more diverse, particularly as the church reached out beyond Judaism. </a:t>
            </a:r>
          </a:p>
        </p:txBody>
      </p:sp>
    </p:spTree>
    <p:extLst>
      <p:ext uri="{BB962C8B-B14F-4D97-AF65-F5344CB8AC3E}">
        <p14:creationId xmlns:p14="http://schemas.microsoft.com/office/powerpoint/2010/main" val="3027289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B2C78-120F-1473-C7DF-8D2141784F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41E228-9B3E-2A96-F335-E0CC7298299D}"/>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F09704F4-4C50-D6D6-5A54-E60C5C0371E3}"/>
              </a:ext>
            </a:extLst>
          </p:cNvPr>
          <p:cNvSpPr>
            <a:spLocks noGrp="1"/>
          </p:cNvSpPr>
          <p:nvPr>
            <p:ph sz="quarter" idx="13"/>
          </p:nvPr>
        </p:nvSpPr>
        <p:spPr>
          <a:xfrm>
            <a:off x="3715682" y="2871184"/>
            <a:ext cx="7693025" cy="1106488"/>
          </a:xfrm>
        </p:spPr>
        <p:txBody>
          <a:bodyPr/>
          <a:lstStyle/>
          <a:p>
            <a:r>
              <a:rPr lang="en-US" dirty="0"/>
              <a:t>Anytime the Saints are in the Church, there needs to be an environment conducive to worship and/or fellowship. The Deacon needs to have his hands in the ongoing maintenance of the facility, including heating, ventilation, and lighting. </a:t>
            </a:r>
          </a:p>
          <a:p>
            <a:r>
              <a:rPr lang="en-US" dirty="0"/>
              <a:t>The Deacon need to know where all these items are kept and maintained. He needs to know where water shutoffs are, where the circuit breakers are, and which ones operate which electrical need within the building. </a:t>
            </a:r>
          </a:p>
        </p:txBody>
      </p:sp>
    </p:spTree>
    <p:extLst>
      <p:ext uri="{BB962C8B-B14F-4D97-AF65-F5344CB8AC3E}">
        <p14:creationId xmlns:p14="http://schemas.microsoft.com/office/powerpoint/2010/main" val="28009056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FC2F2-7A73-F825-5766-C05D7C6FEE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D437D-27D6-AEDB-F02D-AD3DFA42FACD}"/>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685F92D7-0EEB-76E1-15D9-EF7ED5115B1E}"/>
              </a:ext>
            </a:extLst>
          </p:cNvPr>
          <p:cNvSpPr>
            <a:spLocks noGrp="1"/>
          </p:cNvSpPr>
          <p:nvPr>
            <p:ph sz="quarter" idx="13"/>
          </p:nvPr>
        </p:nvSpPr>
        <p:spPr>
          <a:xfrm>
            <a:off x="3715682" y="2871184"/>
            <a:ext cx="7693025" cy="1106488"/>
          </a:xfrm>
        </p:spPr>
        <p:txBody>
          <a:bodyPr/>
          <a:lstStyle/>
          <a:p>
            <a:r>
              <a:rPr lang="en-US" dirty="0"/>
              <a:t>In short, the Deacon needs to be the one who maintains or sees to the cleanliness and order within the building and its grounds. He needs to be aware of who is in the building at all time and for what purpose they are there. </a:t>
            </a:r>
          </a:p>
        </p:txBody>
      </p:sp>
    </p:spTree>
    <p:extLst>
      <p:ext uri="{BB962C8B-B14F-4D97-AF65-F5344CB8AC3E}">
        <p14:creationId xmlns:p14="http://schemas.microsoft.com/office/powerpoint/2010/main" val="32330210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DD164-039D-3EFB-32B9-42EA6D268B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B6BCC5-952A-B92C-1708-59B8EFF3F323}"/>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43BC905D-33DE-09C0-D91B-46F95E460578}"/>
              </a:ext>
            </a:extLst>
          </p:cNvPr>
          <p:cNvSpPr>
            <a:spLocks noGrp="1"/>
          </p:cNvSpPr>
          <p:nvPr>
            <p:ph sz="quarter" idx="13"/>
          </p:nvPr>
        </p:nvSpPr>
        <p:spPr>
          <a:xfrm>
            <a:off x="3715682" y="2871184"/>
            <a:ext cx="7693025" cy="1106488"/>
          </a:xfrm>
        </p:spPr>
        <p:txBody>
          <a:bodyPr/>
          <a:lstStyle/>
          <a:p>
            <a:r>
              <a:rPr lang="en-US" dirty="0"/>
              <a:t>YOUR CHURCH HOME</a:t>
            </a:r>
          </a:p>
          <a:p>
            <a:r>
              <a:rPr lang="en-US" dirty="0"/>
              <a:t>“As we go down through the years, our church homes become hallowed by the memories of all our rich associations with Divinity and with those of precious faith.</a:t>
            </a:r>
          </a:p>
          <a:p>
            <a:r>
              <a:rPr lang="en-US" dirty="0"/>
              <a:t>To the church we come for instruction and for worship. To it we come in the gladness of youth to take the vows of marriage and to pledge our fidelity to each other. With glowing pride, we bring there our first born that the elder may receive him in the name of the Him who said, ‘Suffer little children.’ (continued next page) </a:t>
            </a:r>
          </a:p>
        </p:txBody>
      </p:sp>
    </p:spTree>
    <p:extLst>
      <p:ext uri="{BB962C8B-B14F-4D97-AF65-F5344CB8AC3E}">
        <p14:creationId xmlns:p14="http://schemas.microsoft.com/office/powerpoint/2010/main" val="2213862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A1323-1623-0C4B-9AEA-2208B38437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B630C5-3918-AA04-A87A-EE879CA235F1}"/>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01C335B0-FFE8-932C-0244-6A2D38A0120B}"/>
              </a:ext>
            </a:extLst>
          </p:cNvPr>
          <p:cNvSpPr>
            <a:spLocks noGrp="1"/>
          </p:cNvSpPr>
          <p:nvPr>
            <p:ph sz="quarter" idx="13"/>
          </p:nvPr>
        </p:nvSpPr>
        <p:spPr>
          <a:xfrm>
            <a:off x="3715682" y="2871184"/>
            <a:ext cx="7693025" cy="1106488"/>
          </a:xfrm>
        </p:spPr>
        <p:txBody>
          <a:bodyPr/>
          <a:lstStyle/>
          <a:p>
            <a:r>
              <a:rPr lang="en-US" dirty="0"/>
              <a:t>To the church we come to covenant with God in the waters of baptism and to join with our fellow men in the purposes of establishing His Kingdom. To the church we come for confirmation, for ordination, and for administration. There from month to month, we surround the table of our Lord to remember Him and to renew our covenant with Him. Thither we bring the habitat of our loved ones when the beckoning finger of God has called their spirits home. (continued)</a:t>
            </a:r>
          </a:p>
        </p:txBody>
      </p:sp>
    </p:spTree>
    <p:extLst>
      <p:ext uri="{BB962C8B-B14F-4D97-AF65-F5344CB8AC3E}">
        <p14:creationId xmlns:p14="http://schemas.microsoft.com/office/powerpoint/2010/main" val="32537727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4E4F4-1F1B-9F9C-C465-8F2420C95E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C1DD8F-F2C1-7AB5-5C91-73E07B394E46}"/>
              </a:ext>
            </a:extLst>
          </p:cNvPr>
          <p:cNvSpPr>
            <a:spLocks noGrp="1"/>
          </p:cNvSpPr>
          <p:nvPr>
            <p:ph type="title"/>
          </p:nvPr>
        </p:nvSpPr>
        <p:spPr/>
        <p:txBody>
          <a:bodyPr/>
          <a:lstStyle/>
          <a:p>
            <a:r>
              <a:rPr lang="en-US" dirty="0"/>
              <a:t>Temporal Ministry of the Deacon</a:t>
            </a:r>
          </a:p>
        </p:txBody>
      </p:sp>
      <p:sp>
        <p:nvSpPr>
          <p:cNvPr id="4" name="Content Placeholder 3">
            <a:extLst>
              <a:ext uri="{FF2B5EF4-FFF2-40B4-BE49-F238E27FC236}">
                <a16:creationId xmlns:a16="http://schemas.microsoft.com/office/drawing/2014/main" id="{89D198CC-A2F4-9A19-C643-F6ADF2BD78B3}"/>
              </a:ext>
            </a:extLst>
          </p:cNvPr>
          <p:cNvSpPr>
            <a:spLocks noGrp="1"/>
          </p:cNvSpPr>
          <p:nvPr>
            <p:ph sz="quarter" idx="13"/>
          </p:nvPr>
        </p:nvSpPr>
        <p:spPr>
          <a:xfrm>
            <a:off x="3715682" y="2871184"/>
            <a:ext cx="7693025" cy="1106488"/>
          </a:xfrm>
        </p:spPr>
        <p:txBody>
          <a:bodyPr/>
          <a:lstStyle/>
          <a:p>
            <a:r>
              <a:rPr lang="en-US" dirty="0"/>
              <a:t>Through all the varied lights and shadows of our life, the church becomes for each of us a personal hall of memory and in it we find our deepest joy and abiding peace.</a:t>
            </a:r>
          </a:p>
          <a:p>
            <a:r>
              <a:rPr lang="en-US" b="1" dirty="0"/>
              <a:t>In all these experiences the skilled ministry  of the Deacon is essential.”</a:t>
            </a:r>
          </a:p>
          <a:p>
            <a:r>
              <a:rPr lang="en-US" dirty="0"/>
              <a:t>- Apostle C. George Mesley </a:t>
            </a:r>
          </a:p>
        </p:txBody>
      </p:sp>
    </p:spTree>
    <p:extLst>
      <p:ext uri="{BB962C8B-B14F-4D97-AF65-F5344CB8AC3E}">
        <p14:creationId xmlns:p14="http://schemas.microsoft.com/office/powerpoint/2010/main" val="39315728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8B067-5E8D-5C44-D91E-BF7175C252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2E7447-FF57-497E-C969-4E3038247298}"/>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9479CCB1-48BC-088A-5AE4-2B571DDEDA60}"/>
              </a:ext>
            </a:extLst>
          </p:cNvPr>
          <p:cNvSpPr>
            <a:spLocks noGrp="1"/>
          </p:cNvSpPr>
          <p:nvPr>
            <p:ph sz="quarter" idx="13"/>
          </p:nvPr>
        </p:nvSpPr>
        <p:spPr>
          <a:xfrm>
            <a:off x="3750851" y="2871184"/>
            <a:ext cx="7693025" cy="1106488"/>
          </a:xfrm>
        </p:spPr>
        <p:txBody>
          <a:bodyPr/>
          <a:lstStyle/>
          <a:p>
            <a:r>
              <a:rPr lang="en-US" dirty="0"/>
              <a:t>The Restored Church follows the same pattern of priesthood established in the New Testament. </a:t>
            </a:r>
          </a:p>
          <a:p>
            <a:r>
              <a:rPr lang="en-US" dirty="0"/>
              <a:t>The demands for increased ministry – particularly a temporal and preparatory ministry, caused the continued need for the office of Deacon that fulfills the care of the body of Christ.</a:t>
            </a:r>
          </a:p>
        </p:txBody>
      </p:sp>
    </p:spTree>
    <p:extLst>
      <p:ext uri="{BB962C8B-B14F-4D97-AF65-F5344CB8AC3E}">
        <p14:creationId xmlns:p14="http://schemas.microsoft.com/office/powerpoint/2010/main" val="1078643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83246-6FAB-CA50-2AEC-2C36EC6316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D75146-25E5-6E86-F4B1-32EBB0EC6300}"/>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96B803C5-0C67-B700-9739-B4AE54D3D765}"/>
              </a:ext>
            </a:extLst>
          </p:cNvPr>
          <p:cNvSpPr>
            <a:spLocks noGrp="1"/>
          </p:cNvSpPr>
          <p:nvPr>
            <p:ph sz="quarter" idx="13"/>
          </p:nvPr>
        </p:nvSpPr>
        <p:spPr/>
        <p:txBody>
          <a:bodyPr/>
          <a:lstStyle/>
          <a:p>
            <a:r>
              <a:rPr lang="en-US" dirty="0"/>
              <a:t>In the sixth chapter of Acts, we find a situation arise due to the growth of the church and dispute broke out between the Hebrew and Grecian saints. The Grecians believed that their widows were being neglected in their daily needs (Acts 6:1). </a:t>
            </a:r>
          </a:p>
        </p:txBody>
      </p:sp>
    </p:spTree>
    <p:extLst>
      <p:ext uri="{BB962C8B-B14F-4D97-AF65-F5344CB8AC3E}">
        <p14:creationId xmlns:p14="http://schemas.microsoft.com/office/powerpoint/2010/main" val="1404531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C1AD7-572E-A1D8-3704-816BAF86B9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8871DD-11AC-99F1-3EC5-4CA394D1BBFD}"/>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572359E3-0012-0439-1916-6201AA372121}"/>
              </a:ext>
            </a:extLst>
          </p:cNvPr>
          <p:cNvSpPr>
            <a:spLocks noGrp="1"/>
          </p:cNvSpPr>
          <p:nvPr>
            <p:ph sz="quarter" idx="13"/>
          </p:nvPr>
        </p:nvSpPr>
        <p:spPr>
          <a:xfrm>
            <a:off x="3794814" y="2695729"/>
            <a:ext cx="7837410" cy="1106488"/>
          </a:xfrm>
        </p:spPr>
        <p:txBody>
          <a:bodyPr/>
          <a:lstStyle/>
          <a:p>
            <a:r>
              <a:rPr lang="en-US" dirty="0"/>
              <a:t>The Twelve called the church together and told them that they could not leave the word of God and serve tables (verse 2). </a:t>
            </a:r>
          </a:p>
          <a:p>
            <a:r>
              <a:rPr lang="en-US" dirty="0"/>
              <a:t>They called for the brethren of the church to provide the names of seven men who were of honest report and full of the Holy Ghost. </a:t>
            </a:r>
          </a:p>
          <a:p>
            <a:r>
              <a:rPr lang="en-US" dirty="0"/>
              <a:t>Those seven men, Stephen, Philip, </a:t>
            </a:r>
            <a:r>
              <a:rPr lang="en-US" dirty="0" err="1"/>
              <a:t>Prochorus</a:t>
            </a:r>
            <a:r>
              <a:rPr lang="en-US" dirty="0"/>
              <a:t>, Nicanor, Timon, </a:t>
            </a:r>
            <a:r>
              <a:rPr lang="en-US" dirty="0" err="1"/>
              <a:t>Parmenas</a:t>
            </a:r>
            <a:r>
              <a:rPr lang="en-US" dirty="0"/>
              <a:t>, and Nicolas were ordained to the Office of Deacon to serve the temporal needs of the church.</a:t>
            </a:r>
          </a:p>
        </p:txBody>
      </p:sp>
    </p:spTree>
    <p:extLst>
      <p:ext uri="{BB962C8B-B14F-4D97-AF65-F5344CB8AC3E}">
        <p14:creationId xmlns:p14="http://schemas.microsoft.com/office/powerpoint/2010/main" val="1442939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2336D-0DD9-C0CF-ED90-D16D009739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58366-C278-CB76-2BE2-71D6804DD605}"/>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AAC7BFBA-3704-52AC-B8C8-F1B35C205542}"/>
              </a:ext>
            </a:extLst>
          </p:cNvPr>
          <p:cNvSpPr>
            <a:spLocks noGrp="1"/>
          </p:cNvSpPr>
          <p:nvPr>
            <p:ph sz="quarter" idx="13"/>
          </p:nvPr>
        </p:nvSpPr>
        <p:spPr>
          <a:xfrm>
            <a:off x="3847568" y="2932730"/>
            <a:ext cx="7693025" cy="1106488"/>
          </a:xfrm>
        </p:spPr>
        <p:txBody>
          <a:bodyPr/>
          <a:lstStyle/>
          <a:p>
            <a:r>
              <a:rPr lang="en-US" dirty="0"/>
              <a:t>Even as the ministry of the Deacon was to be a temporal and preparatory ministry, it nonetheless requires a stringent faith and testimony of one befitting the service to both God and mankind. </a:t>
            </a:r>
          </a:p>
          <a:p>
            <a:r>
              <a:rPr lang="en-US" dirty="0"/>
              <a:t>We find in I Timothy 3, such requirements expressed as necessary for holding this office.</a:t>
            </a:r>
          </a:p>
          <a:p>
            <a:pPr lvl="1"/>
            <a:r>
              <a:rPr lang="en-US" sz="2000" i="1" dirty="0"/>
              <a:t>Likewise the deacons must be grave, not double-tongued, not given to much wine, not greedy of filthy lucre; Holding the mystery of the faith in a pure conscience. And let these also first be proved; then let them use the office of a deacon, being found blameless. Even so must their wives be grave, not slanderers, sober, faithful in all things. Let the deacons be the husbands of one wife, ruling their children and their own houses will. For they that have used the office of a deacon will purchase to themselves a good degree, and great boldness in the faith which is in Christ Jesus.</a:t>
            </a:r>
          </a:p>
        </p:txBody>
      </p:sp>
    </p:spTree>
    <p:extLst>
      <p:ext uri="{BB962C8B-B14F-4D97-AF65-F5344CB8AC3E}">
        <p14:creationId xmlns:p14="http://schemas.microsoft.com/office/powerpoint/2010/main" val="351809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left)">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96752-2FFB-8CA6-5636-E0DCC66A81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9B57AC-8462-51B7-2A8F-566478BBE72D}"/>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FC49203E-BE48-4F71-DB9B-A4F8CA768C35}"/>
              </a:ext>
            </a:extLst>
          </p:cNvPr>
          <p:cNvSpPr>
            <a:spLocks noGrp="1"/>
          </p:cNvSpPr>
          <p:nvPr>
            <p:ph sz="quarter" idx="13"/>
          </p:nvPr>
        </p:nvSpPr>
        <p:spPr>
          <a:xfrm>
            <a:off x="3829982" y="2739691"/>
            <a:ext cx="7693025" cy="1106488"/>
          </a:xfrm>
        </p:spPr>
        <p:txBody>
          <a:bodyPr/>
          <a:lstStyle/>
          <a:p>
            <a:r>
              <a:rPr lang="en-US" dirty="0"/>
              <a:t>In the Restored Church, the Aaronic Order as a whole, reflects the function order as found in the New Testament. With the coming forth of the ministry of John the Baptist, the external focus of the Aaronic Order began to change to the internal or Spiritual aspects of faith. </a:t>
            </a:r>
          </a:p>
          <a:p>
            <a:r>
              <a:rPr lang="en-US" dirty="0"/>
              <a:t>This pattern of the preparatory gospel was renewed with the Restoration of the Church in 1829, when John the Baptist appeared to Joseph Smith Jr. and Oliver Cowdery and ordained them to the Aaronic ministry of “repentance and baptism, and the remission of sins.”</a:t>
            </a:r>
          </a:p>
        </p:txBody>
      </p:sp>
    </p:spTree>
    <p:extLst>
      <p:ext uri="{BB962C8B-B14F-4D97-AF65-F5344CB8AC3E}">
        <p14:creationId xmlns:p14="http://schemas.microsoft.com/office/powerpoint/2010/main" val="2840123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9234F-F432-6CF0-E7D4-4C06F08A67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5FEE5-B7BD-1ACD-4B88-933C106D5705}"/>
              </a:ext>
            </a:extLst>
          </p:cNvPr>
          <p:cNvSpPr>
            <a:spLocks noGrp="1"/>
          </p:cNvSpPr>
          <p:nvPr>
            <p:ph type="title"/>
          </p:nvPr>
        </p:nvSpPr>
        <p:spPr/>
        <p:txBody>
          <a:bodyPr/>
          <a:lstStyle/>
          <a:p>
            <a:r>
              <a:rPr lang="en-US" dirty="0"/>
              <a:t>Scriptural Foundation of the Office of Deacon</a:t>
            </a:r>
          </a:p>
        </p:txBody>
      </p:sp>
      <p:sp>
        <p:nvSpPr>
          <p:cNvPr id="4" name="Content Placeholder 3">
            <a:extLst>
              <a:ext uri="{FF2B5EF4-FFF2-40B4-BE49-F238E27FC236}">
                <a16:creationId xmlns:a16="http://schemas.microsoft.com/office/drawing/2014/main" id="{29A9F227-C43D-3AF3-D5D3-04F67D5502D9}"/>
              </a:ext>
            </a:extLst>
          </p:cNvPr>
          <p:cNvSpPr>
            <a:spLocks noGrp="1"/>
          </p:cNvSpPr>
          <p:nvPr>
            <p:ph sz="quarter" idx="13"/>
          </p:nvPr>
        </p:nvSpPr>
        <p:spPr/>
        <p:txBody>
          <a:bodyPr/>
          <a:lstStyle/>
          <a:p>
            <a:r>
              <a:rPr lang="en-US" dirty="0"/>
              <a:t>As the Restored Church grew, so did the specific definitions and delineations of the offices and mission of the lesser priesthood. </a:t>
            </a:r>
          </a:p>
          <a:p>
            <a:r>
              <a:rPr lang="en-US" dirty="0"/>
              <a:t>It is through the revelations given in the early days of the Restoration, that we find greater understanding of the Aaronic Order and in this lesson, the office of Deacon.</a:t>
            </a:r>
          </a:p>
        </p:txBody>
      </p:sp>
    </p:spTree>
    <p:extLst>
      <p:ext uri="{BB962C8B-B14F-4D97-AF65-F5344CB8AC3E}">
        <p14:creationId xmlns:p14="http://schemas.microsoft.com/office/powerpoint/2010/main" val="259428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5216</TotalTime>
  <Words>2929</Words>
  <Application>Microsoft Office PowerPoint</Application>
  <PresentationFormat>Widescreen</PresentationFormat>
  <Paragraphs>108</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Calibri Light</vt:lpstr>
      <vt:lpstr>Century Gothic</vt:lpstr>
      <vt:lpstr>Corbel</vt:lpstr>
      <vt:lpstr>Wingdings 2</vt:lpstr>
      <vt:lpstr>Frame</vt:lpstr>
      <vt:lpstr>Unto What Were You Ordained</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Scriptural Foundation of the Office of Deacon</vt:lpstr>
      <vt:lpstr>Unto What Were You Ordained</vt:lpstr>
      <vt:lpstr>Spiritual Foundation of the Office of Deacon</vt:lpstr>
      <vt:lpstr>Spiritual Foundation of the Office of Deacon</vt:lpstr>
      <vt:lpstr>Spiritual Foundation of the Office of Deacon</vt:lpstr>
      <vt:lpstr>Spiritual Foundation of the Office of Deacon</vt:lpstr>
      <vt:lpstr>Spiritual Foundation of the Office of Deacon</vt:lpstr>
      <vt:lpstr>Spiritual Foundation of the Office of Deacon</vt:lpstr>
      <vt:lpstr>Unto What Were You Ordained</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lpstr>Temporal Ministry of the Deacon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Education</dc:title>
  <dc:creator>Todd Yaney</dc:creator>
  <cp:lastModifiedBy>Jay Havener</cp:lastModifiedBy>
  <cp:revision>187</cp:revision>
  <dcterms:created xsi:type="dcterms:W3CDTF">2023-01-16T18:46:13Z</dcterms:created>
  <dcterms:modified xsi:type="dcterms:W3CDTF">2024-10-24T21:14:57Z</dcterms:modified>
</cp:coreProperties>
</file>