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6" r:id="rId2"/>
    <p:sldId id="258" r:id="rId3"/>
    <p:sldId id="577" r:id="rId4"/>
    <p:sldId id="602" r:id="rId5"/>
    <p:sldId id="603" r:id="rId6"/>
    <p:sldId id="587" r:id="rId7"/>
    <p:sldId id="582" r:id="rId8"/>
    <p:sldId id="581" r:id="rId9"/>
    <p:sldId id="578" r:id="rId10"/>
    <p:sldId id="588" r:id="rId11"/>
    <p:sldId id="601" r:id="rId12"/>
    <p:sldId id="579" r:id="rId13"/>
    <p:sldId id="583" r:id="rId14"/>
    <p:sldId id="580" r:id="rId15"/>
    <p:sldId id="585" r:id="rId16"/>
    <p:sldId id="584" r:id="rId17"/>
    <p:sldId id="590" r:id="rId18"/>
    <p:sldId id="600" r:id="rId19"/>
    <p:sldId id="592" r:id="rId20"/>
    <p:sldId id="593" r:id="rId21"/>
    <p:sldId id="595" r:id="rId22"/>
    <p:sldId id="594" r:id="rId23"/>
    <p:sldId id="598" r:id="rId24"/>
    <p:sldId id="597" r:id="rId25"/>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892" autoAdjust="0"/>
    <p:restoredTop sz="94660"/>
  </p:normalViewPr>
  <p:slideViewPr>
    <p:cSldViewPr snapToGrid="0">
      <p:cViewPr varScale="1">
        <p:scale>
          <a:sx n="100" d="100"/>
          <a:sy n="100" d="100"/>
        </p:scale>
        <p:origin x="114" y="258"/>
      </p:cViewPr>
      <p:guideLst/>
    </p:cSldViewPr>
  </p:slideViewPr>
  <p:notesTextViewPr>
    <p:cViewPr>
      <p:scale>
        <a:sx n="1" d="1"/>
        <a:sy n="1" d="1"/>
      </p:scale>
      <p:origin x="0" y="0"/>
    </p:cViewPr>
  </p:notesTextViewPr>
  <p:sorterViewPr>
    <p:cViewPr>
      <p:scale>
        <a:sx n="150" d="100"/>
        <a:sy n="150" d="100"/>
      </p:scale>
      <p:origin x="0" y="-12450"/>
    </p:cViewPr>
  </p:sorterViewPr>
  <p:notesViewPr>
    <p:cSldViewPr snapToGrid="0">
      <p:cViewPr varScale="1">
        <p:scale>
          <a:sx n="87" d="100"/>
          <a:sy n="87" d="100"/>
        </p:scale>
        <p:origin x="384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AF3A2C2-9C47-5338-0416-3E33FBDE370F}"/>
              </a:ext>
            </a:extLst>
          </p:cNvPr>
          <p:cNvSpPr>
            <a:spLocks noGrp="1"/>
          </p:cNvSpPr>
          <p:nvPr>
            <p:ph type="hdr" sz="quarter"/>
          </p:nvPr>
        </p:nvSpPr>
        <p:spPr>
          <a:xfrm>
            <a:off x="387927" y="0"/>
            <a:ext cx="3077739" cy="471054"/>
          </a:xfrm>
          <a:prstGeom prst="rect">
            <a:avLst/>
          </a:prstGeom>
        </p:spPr>
        <p:txBody>
          <a:bodyPr vert="horz" lIns="94229" tIns="47114" rIns="94229" bIns="47114" rtlCol="0"/>
          <a:lstStyle>
            <a:lvl1pPr algn="l">
              <a:defRPr sz="1200"/>
            </a:lvl1pPr>
          </a:lstStyle>
          <a:p>
            <a:endParaRPr lang="en-US" dirty="0"/>
          </a:p>
          <a:p>
            <a:r>
              <a:rPr lang="en-US" sz="1400" b="1" dirty="0"/>
              <a:t>Priesthood Calls and Ordinations</a:t>
            </a:r>
          </a:p>
        </p:txBody>
      </p:sp>
      <p:sp>
        <p:nvSpPr>
          <p:cNvPr id="4" name="Footer Placeholder 3">
            <a:extLst>
              <a:ext uri="{FF2B5EF4-FFF2-40B4-BE49-F238E27FC236}">
                <a16:creationId xmlns:a16="http://schemas.microsoft.com/office/drawing/2014/main" id="{13B38319-E118-571E-3CB6-E77221A0017C}"/>
              </a:ext>
            </a:extLst>
          </p:cNvPr>
          <p:cNvSpPr>
            <a:spLocks noGrp="1"/>
          </p:cNvSpPr>
          <p:nvPr>
            <p:ph type="ftr" sz="quarter" idx="2"/>
          </p:nvPr>
        </p:nvSpPr>
        <p:spPr>
          <a:xfrm>
            <a:off x="473498" y="8906111"/>
            <a:ext cx="3077739" cy="324005"/>
          </a:xfrm>
          <a:prstGeom prst="rect">
            <a:avLst/>
          </a:prstGeom>
        </p:spPr>
        <p:txBody>
          <a:bodyPr vert="horz" lIns="94229" tIns="47114" rIns="94229" bIns="47114" rtlCol="0" anchor="b"/>
          <a:lstStyle>
            <a:lvl1pPr algn="l">
              <a:defRPr sz="1200"/>
            </a:lvl1pPr>
          </a:lstStyle>
          <a:p>
            <a:r>
              <a:rPr lang="en-US" dirty="0"/>
              <a:t>Vim Horn – 12/2022</a:t>
            </a:r>
          </a:p>
        </p:txBody>
      </p:sp>
    </p:spTree>
    <p:extLst>
      <p:ext uri="{BB962C8B-B14F-4D97-AF65-F5344CB8AC3E}">
        <p14:creationId xmlns:p14="http://schemas.microsoft.com/office/powerpoint/2010/main" val="37369912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C05A25D9-71B0-4DAC-9606-8B9FA79DA1DE}" type="datetimeFigureOut">
              <a:rPr lang="en-US" smtClean="0"/>
              <a:t>4/2/2024</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3CC82147-68CD-46A9-AB59-E4D00A360E76}" type="slidenum">
              <a:rPr lang="en-US" smtClean="0"/>
              <a:t>‹#›</a:t>
            </a:fld>
            <a:endParaRPr lang="en-US"/>
          </a:p>
        </p:txBody>
      </p:sp>
    </p:spTree>
    <p:extLst>
      <p:ext uri="{BB962C8B-B14F-4D97-AF65-F5344CB8AC3E}">
        <p14:creationId xmlns:p14="http://schemas.microsoft.com/office/powerpoint/2010/main" val="370732309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042FD-EA6D-FB9C-FB98-039B8BBC1C6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21DF863-971E-0BA1-666B-63F1186370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B60891E-70D8-42F5-AE46-182FB26CD869}"/>
              </a:ext>
            </a:extLst>
          </p:cNvPr>
          <p:cNvSpPr>
            <a:spLocks noGrp="1"/>
          </p:cNvSpPr>
          <p:nvPr>
            <p:ph type="dt" sz="half" idx="10"/>
          </p:nvPr>
        </p:nvSpPr>
        <p:spPr/>
        <p:txBody>
          <a:bodyPr/>
          <a:lstStyle/>
          <a:p>
            <a:fld id="{57CA6ECA-19B0-4DEC-A48D-F7A68CDAD800}" type="datetime1">
              <a:rPr lang="en-US" smtClean="0"/>
              <a:t>4/2/2024</a:t>
            </a:fld>
            <a:endParaRPr lang="en-US"/>
          </a:p>
        </p:txBody>
      </p:sp>
      <p:sp>
        <p:nvSpPr>
          <p:cNvPr id="5" name="Footer Placeholder 4">
            <a:extLst>
              <a:ext uri="{FF2B5EF4-FFF2-40B4-BE49-F238E27FC236}">
                <a16:creationId xmlns:a16="http://schemas.microsoft.com/office/drawing/2014/main" id="{C80CF1B2-6127-91D8-6C35-79B9761179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F69F7C-1788-668E-5F67-66CE8E83E3F5}"/>
              </a:ext>
            </a:extLst>
          </p:cNvPr>
          <p:cNvSpPr>
            <a:spLocks noGrp="1"/>
          </p:cNvSpPr>
          <p:nvPr>
            <p:ph type="sldNum" sz="quarter" idx="12"/>
          </p:nvPr>
        </p:nvSpPr>
        <p:spPr/>
        <p:txBody>
          <a:bodyPr/>
          <a:lstStyle/>
          <a:p>
            <a:fld id="{966A6AFA-8F73-478B-9E6E-AABA40533D03}" type="slidenum">
              <a:rPr lang="en-US" smtClean="0"/>
              <a:t>‹#›</a:t>
            </a:fld>
            <a:endParaRPr lang="en-US"/>
          </a:p>
        </p:txBody>
      </p:sp>
    </p:spTree>
    <p:extLst>
      <p:ext uri="{BB962C8B-B14F-4D97-AF65-F5344CB8AC3E}">
        <p14:creationId xmlns:p14="http://schemas.microsoft.com/office/powerpoint/2010/main" val="3188973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2B31B-9470-B291-E88F-A5C77BCBB34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0B421BD-9198-6802-0C4D-D2E72E92855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F91674-4945-47B6-3DFC-1AC7CB120D4F}"/>
              </a:ext>
            </a:extLst>
          </p:cNvPr>
          <p:cNvSpPr>
            <a:spLocks noGrp="1"/>
          </p:cNvSpPr>
          <p:nvPr>
            <p:ph type="dt" sz="half" idx="10"/>
          </p:nvPr>
        </p:nvSpPr>
        <p:spPr/>
        <p:txBody>
          <a:bodyPr/>
          <a:lstStyle/>
          <a:p>
            <a:fld id="{F08C50F8-5AA2-4AF8-AC3B-9CC1FC7B9CD9}" type="datetime1">
              <a:rPr lang="en-US" smtClean="0"/>
              <a:t>4/2/2024</a:t>
            </a:fld>
            <a:endParaRPr lang="en-US"/>
          </a:p>
        </p:txBody>
      </p:sp>
      <p:sp>
        <p:nvSpPr>
          <p:cNvPr id="5" name="Footer Placeholder 4">
            <a:extLst>
              <a:ext uri="{FF2B5EF4-FFF2-40B4-BE49-F238E27FC236}">
                <a16:creationId xmlns:a16="http://schemas.microsoft.com/office/drawing/2014/main" id="{B6F714D9-0D22-D89E-0AD9-C996AA2FEF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46B578-C88D-BB0D-6915-5C30D0E0FD8B}"/>
              </a:ext>
            </a:extLst>
          </p:cNvPr>
          <p:cNvSpPr>
            <a:spLocks noGrp="1"/>
          </p:cNvSpPr>
          <p:nvPr>
            <p:ph type="sldNum" sz="quarter" idx="12"/>
          </p:nvPr>
        </p:nvSpPr>
        <p:spPr/>
        <p:txBody>
          <a:bodyPr/>
          <a:lstStyle/>
          <a:p>
            <a:fld id="{966A6AFA-8F73-478B-9E6E-AABA40533D03}" type="slidenum">
              <a:rPr lang="en-US" smtClean="0"/>
              <a:t>‹#›</a:t>
            </a:fld>
            <a:endParaRPr lang="en-US"/>
          </a:p>
        </p:txBody>
      </p:sp>
    </p:spTree>
    <p:extLst>
      <p:ext uri="{BB962C8B-B14F-4D97-AF65-F5344CB8AC3E}">
        <p14:creationId xmlns:p14="http://schemas.microsoft.com/office/powerpoint/2010/main" val="642441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B1CB4E-2A7E-9705-C7F1-5DBD3F613CE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13449B1-617A-5E86-5B79-2D5B59E0B63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BA711A-894F-2906-249F-AB1A0EBE2E58}"/>
              </a:ext>
            </a:extLst>
          </p:cNvPr>
          <p:cNvSpPr>
            <a:spLocks noGrp="1"/>
          </p:cNvSpPr>
          <p:nvPr>
            <p:ph type="dt" sz="half" idx="10"/>
          </p:nvPr>
        </p:nvSpPr>
        <p:spPr/>
        <p:txBody>
          <a:bodyPr/>
          <a:lstStyle/>
          <a:p>
            <a:fld id="{448A6939-268F-47C5-B84E-363DA7D999C9}" type="datetime1">
              <a:rPr lang="en-US" smtClean="0"/>
              <a:t>4/2/2024</a:t>
            </a:fld>
            <a:endParaRPr lang="en-US"/>
          </a:p>
        </p:txBody>
      </p:sp>
      <p:sp>
        <p:nvSpPr>
          <p:cNvPr id="5" name="Footer Placeholder 4">
            <a:extLst>
              <a:ext uri="{FF2B5EF4-FFF2-40B4-BE49-F238E27FC236}">
                <a16:creationId xmlns:a16="http://schemas.microsoft.com/office/drawing/2014/main" id="{C35D12D6-8799-E784-2394-32CA8BDA10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B61056-73FC-264C-4B94-EEF60033ACB2}"/>
              </a:ext>
            </a:extLst>
          </p:cNvPr>
          <p:cNvSpPr>
            <a:spLocks noGrp="1"/>
          </p:cNvSpPr>
          <p:nvPr>
            <p:ph type="sldNum" sz="quarter" idx="12"/>
          </p:nvPr>
        </p:nvSpPr>
        <p:spPr/>
        <p:txBody>
          <a:bodyPr/>
          <a:lstStyle/>
          <a:p>
            <a:fld id="{966A6AFA-8F73-478B-9E6E-AABA40533D03}" type="slidenum">
              <a:rPr lang="en-US" smtClean="0"/>
              <a:t>‹#›</a:t>
            </a:fld>
            <a:endParaRPr lang="en-US"/>
          </a:p>
        </p:txBody>
      </p:sp>
    </p:spTree>
    <p:extLst>
      <p:ext uri="{BB962C8B-B14F-4D97-AF65-F5344CB8AC3E}">
        <p14:creationId xmlns:p14="http://schemas.microsoft.com/office/powerpoint/2010/main" val="1922288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DE0CC-6D1F-AE0B-DDF7-E060CF609B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A544D0E-9BF4-B901-B9F4-37420197BE1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AE01C6-DBDC-F598-62B8-5B092B5D1BF0}"/>
              </a:ext>
            </a:extLst>
          </p:cNvPr>
          <p:cNvSpPr>
            <a:spLocks noGrp="1"/>
          </p:cNvSpPr>
          <p:nvPr>
            <p:ph type="dt" sz="half" idx="10"/>
          </p:nvPr>
        </p:nvSpPr>
        <p:spPr/>
        <p:txBody>
          <a:bodyPr/>
          <a:lstStyle/>
          <a:p>
            <a:fld id="{89C4CC0B-26D0-4129-96D2-DB7D084E0AC3}" type="datetime1">
              <a:rPr lang="en-US" smtClean="0"/>
              <a:t>4/2/2024</a:t>
            </a:fld>
            <a:endParaRPr lang="en-US"/>
          </a:p>
        </p:txBody>
      </p:sp>
      <p:sp>
        <p:nvSpPr>
          <p:cNvPr id="5" name="Footer Placeholder 4">
            <a:extLst>
              <a:ext uri="{FF2B5EF4-FFF2-40B4-BE49-F238E27FC236}">
                <a16:creationId xmlns:a16="http://schemas.microsoft.com/office/drawing/2014/main" id="{794AAABD-4CBD-ABF8-8CE4-DD2366AAD9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BCEA5D-BD6C-848A-50D5-55681B1D2879}"/>
              </a:ext>
            </a:extLst>
          </p:cNvPr>
          <p:cNvSpPr>
            <a:spLocks noGrp="1"/>
          </p:cNvSpPr>
          <p:nvPr>
            <p:ph type="sldNum" sz="quarter" idx="12"/>
          </p:nvPr>
        </p:nvSpPr>
        <p:spPr/>
        <p:txBody>
          <a:bodyPr/>
          <a:lstStyle/>
          <a:p>
            <a:fld id="{966A6AFA-8F73-478B-9E6E-AABA40533D03}" type="slidenum">
              <a:rPr lang="en-US" smtClean="0"/>
              <a:t>‹#›</a:t>
            </a:fld>
            <a:endParaRPr lang="en-US"/>
          </a:p>
        </p:txBody>
      </p:sp>
    </p:spTree>
    <p:extLst>
      <p:ext uri="{BB962C8B-B14F-4D97-AF65-F5344CB8AC3E}">
        <p14:creationId xmlns:p14="http://schemas.microsoft.com/office/powerpoint/2010/main" val="4161358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4C902-C120-96E0-C688-79B3C99A323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78786F9-506F-5DFE-A64E-EDFD9E36AE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7A11B26-2457-39F5-3585-41FF3C3616B4}"/>
              </a:ext>
            </a:extLst>
          </p:cNvPr>
          <p:cNvSpPr>
            <a:spLocks noGrp="1"/>
          </p:cNvSpPr>
          <p:nvPr>
            <p:ph type="dt" sz="half" idx="10"/>
          </p:nvPr>
        </p:nvSpPr>
        <p:spPr/>
        <p:txBody>
          <a:bodyPr/>
          <a:lstStyle/>
          <a:p>
            <a:fld id="{929CB132-1FEC-40A3-99C0-C8DB4405C273}" type="datetime1">
              <a:rPr lang="en-US" smtClean="0"/>
              <a:t>4/2/2024</a:t>
            </a:fld>
            <a:endParaRPr lang="en-US"/>
          </a:p>
        </p:txBody>
      </p:sp>
      <p:sp>
        <p:nvSpPr>
          <p:cNvPr id="5" name="Footer Placeholder 4">
            <a:extLst>
              <a:ext uri="{FF2B5EF4-FFF2-40B4-BE49-F238E27FC236}">
                <a16:creationId xmlns:a16="http://schemas.microsoft.com/office/drawing/2014/main" id="{822363DF-6540-2660-774D-A61023066F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33AD94-2190-E6AF-AA90-3033CD97B1B2}"/>
              </a:ext>
            </a:extLst>
          </p:cNvPr>
          <p:cNvSpPr>
            <a:spLocks noGrp="1"/>
          </p:cNvSpPr>
          <p:nvPr>
            <p:ph type="sldNum" sz="quarter" idx="12"/>
          </p:nvPr>
        </p:nvSpPr>
        <p:spPr/>
        <p:txBody>
          <a:bodyPr/>
          <a:lstStyle/>
          <a:p>
            <a:fld id="{966A6AFA-8F73-478B-9E6E-AABA40533D03}" type="slidenum">
              <a:rPr lang="en-US" smtClean="0"/>
              <a:t>‹#›</a:t>
            </a:fld>
            <a:endParaRPr lang="en-US"/>
          </a:p>
        </p:txBody>
      </p:sp>
    </p:spTree>
    <p:extLst>
      <p:ext uri="{BB962C8B-B14F-4D97-AF65-F5344CB8AC3E}">
        <p14:creationId xmlns:p14="http://schemas.microsoft.com/office/powerpoint/2010/main" val="1877430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E95B4-DCF1-AACF-1A27-1EF10B165C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558976F-091E-51E5-2CB8-9E5F21AA178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F5F0BEC-A857-4256-2C84-237421BBAF0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012B3FE-9304-ADCE-B0CF-40DD305452B5}"/>
              </a:ext>
            </a:extLst>
          </p:cNvPr>
          <p:cNvSpPr>
            <a:spLocks noGrp="1"/>
          </p:cNvSpPr>
          <p:nvPr>
            <p:ph type="dt" sz="half" idx="10"/>
          </p:nvPr>
        </p:nvSpPr>
        <p:spPr/>
        <p:txBody>
          <a:bodyPr/>
          <a:lstStyle/>
          <a:p>
            <a:fld id="{1685996B-6162-45C6-98F2-0AD67A42F09C}" type="datetime1">
              <a:rPr lang="en-US" smtClean="0"/>
              <a:t>4/2/2024</a:t>
            </a:fld>
            <a:endParaRPr lang="en-US"/>
          </a:p>
        </p:txBody>
      </p:sp>
      <p:sp>
        <p:nvSpPr>
          <p:cNvPr id="6" name="Footer Placeholder 5">
            <a:extLst>
              <a:ext uri="{FF2B5EF4-FFF2-40B4-BE49-F238E27FC236}">
                <a16:creationId xmlns:a16="http://schemas.microsoft.com/office/drawing/2014/main" id="{B72B3A00-2202-37F6-0D2B-25ED12A2C6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E2C3C7-5D9B-F826-7DF0-BF42C0E37FD2}"/>
              </a:ext>
            </a:extLst>
          </p:cNvPr>
          <p:cNvSpPr>
            <a:spLocks noGrp="1"/>
          </p:cNvSpPr>
          <p:nvPr>
            <p:ph type="sldNum" sz="quarter" idx="12"/>
          </p:nvPr>
        </p:nvSpPr>
        <p:spPr/>
        <p:txBody>
          <a:bodyPr/>
          <a:lstStyle/>
          <a:p>
            <a:fld id="{966A6AFA-8F73-478B-9E6E-AABA40533D03}" type="slidenum">
              <a:rPr lang="en-US" smtClean="0"/>
              <a:t>‹#›</a:t>
            </a:fld>
            <a:endParaRPr lang="en-US"/>
          </a:p>
        </p:txBody>
      </p:sp>
    </p:spTree>
    <p:extLst>
      <p:ext uri="{BB962C8B-B14F-4D97-AF65-F5344CB8AC3E}">
        <p14:creationId xmlns:p14="http://schemas.microsoft.com/office/powerpoint/2010/main" val="1508960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4A348-9BE8-19BE-F082-70D8E215579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7C0DC34-B060-BDD9-B549-8B0CD6FA8D7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93D592E-A093-70EF-54C2-DE83D22D81F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4B6BAB1-5527-1D1E-1BEB-0D28C8D1DB6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AAA8B9-D561-E9B7-F730-5E30C664397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20B0F0-60DE-23E7-077A-398D5A5E5EFD}"/>
              </a:ext>
            </a:extLst>
          </p:cNvPr>
          <p:cNvSpPr>
            <a:spLocks noGrp="1"/>
          </p:cNvSpPr>
          <p:nvPr>
            <p:ph type="dt" sz="half" idx="10"/>
          </p:nvPr>
        </p:nvSpPr>
        <p:spPr/>
        <p:txBody>
          <a:bodyPr/>
          <a:lstStyle/>
          <a:p>
            <a:fld id="{34D16FCF-1514-4975-AA0C-27D924C941AB}" type="datetime1">
              <a:rPr lang="en-US" smtClean="0"/>
              <a:t>4/2/2024</a:t>
            </a:fld>
            <a:endParaRPr lang="en-US"/>
          </a:p>
        </p:txBody>
      </p:sp>
      <p:sp>
        <p:nvSpPr>
          <p:cNvPr id="8" name="Footer Placeholder 7">
            <a:extLst>
              <a:ext uri="{FF2B5EF4-FFF2-40B4-BE49-F238E27FC236}">
                <a16:creationId xmlns:a16="http://schemas.microsoft.com/office/drawing/2014/main" id="{882CCF9F-1F37-F315-CDBE-4444D238AAF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2D65CF1-BE3B-DE5F-DEC7-6FB29B46EC42}"/>
              </a:ext>
            </a:extLst>
          </p:cNvPr>
          <p:cNvSpPr>
            <a:spLocks noGrp="1"/>
          </p:cNvSpPr>
          <p:nvPr>
            <p:ph type="sldNum" sz="quarter" idx="12"/>
          </p:nvPr>
        </p:nvSpPr>
        <p:spPr/>
        <p:txBody>
          <a:bodyPr/>
          <a:lstStyle/>
          <a:p>
            <a:fld id="{966A6AFA-8F73-478B-9E6E-AABA40533D03}" type="slidenum">
              <a:rPr lang="en-US" smtClean="0"/>
              <a:t>‹#›</a:t>
            </a:fld>
            <a:endParaRPr lang="en-US"/>
          </a:p>
        </p:txBody>
      </p:sp>
    </p:spTree>
    <p:extLst>
      <p:ext uri="{BB962C8B-B14F-4D97-AF65-F5344CB8AC3E}">
        <p14:creationId xmlns:p14="http://schemas.microsoft.com/office/powerpoint/2010/main" val="1449267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72EB2-6053-AFF1-9D9E-6BF7EA9EBC0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99E0413-B46E-B4F9-38EA-017C46ADA94A}"/>
              </a:ext>
            </a:extLst>
          </p:cNvPr>
          <p:cNvSpPr>
            <a:spLocks noGrp="1"/>
          </p:cNvSpPr>
          <p:nvPr>
            <p:ph type="dt" sz="half" idx="10"/>
          </p:nvPr>
        </p:nvSpPr>
        <p:spPr/>
        <p:txBody>
          <a:bodyPr/>
          <a:lstStyle/>
          <a:p>
            <a:fld id="{258BC43C-2FA8-4233-8EB1-5D9DAA43D5E0}" type="datetime1">
              <a:rPr lang="en-US" smtClean="0"/>
              <a:t>4/2/2024</a:t>
            </a:fld>
            <a:endParaRPr lang="en-US"/>
          </a:p>
        </p:txBody>
      </p:sp>
      <p:sp>
        <p:nvSpPr>
          <p:cNvPr id="4" name="Footer Placeholder 3">
            <a:extLst>
              <a:ext uri="{FF2B5EF4-FFF2-40B4-BE49-F238E27FC236}">
                <a16:creationId xmlns:a16="http://schemas.microsoft.com/office/drawing/2014/main" id="{8A2A9E15-51AF-9EC6-41D9-836083D1569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E00666F-AEFC-A9BD-C324-69B8DD2D238F}"/>
              </a:ext>
            </a:extLst>
          </p:cNvPr>
          <p:cNvSpPr>
            <a:spLocks noGrp="1"/>
          </p:cNvSpPr>
          <p:nvPr>
            <p:ph type="sldNum" sz="quarter" idx="12"/>
          </p:nvPr>
        </p:nvSpPr>
        <p:spPr/>
        <p:txBody>
          <a:bodyPr/>
          <a:lstStyle/>
          <a:p>
            <a:fld id="{966A6AFA-8F73-478B-9E6E-AABA40533D03}" type="slidenum">
              <a:rPr lang="en-US" smtClean="0"/>
              <a:t>‹#›</a:t>
            </a:fld>
            <a:endParaRPr lang="en-US"/>
          </a:p>
        </p:txBody>
      </p:sp>
    </p:spTree>
    <p:extLst>
      <p:ext uri="{BB962C8B-B14F-4D97-AF65-F5344CB8AC3E}">
        <p14:creationId xmlns:p14="http://schemas.microsoft.com/office/powerpoint/2010/main" val="825352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26F69C-E567-3C75-38CA-C853CEBCEBDF}"/>
              </a:ext>
            </a:extLst>
          </p:cNvPr>
          <p:cNvSpPr>
            <a:spLocks noGrp="1"/>
          </p:cNvSpPr>
          <p:nvPr>
            <p:ph type="dt" sz="half" idx="10"/>
          </p:nvPr>
        </p:nvSpPr>
        <p:spPr/>
        <p:txBody>
          <a:bodyPr/>
          <a:lstStyle/>
          <a:p>
            <a:fld id="{4341E181-9AD0-43E2-8B3B-0CC2C8EDB232}" type="datetime1">
              <a:rPr lang="en-US" smtClean="0"/>
              <a:t>4/2/2024</a:t>
            </a:fld>
            <a:endParaRPr lang="en-US"/>
          </a:p>
        </p:txBody>
      </p:sp>
      <p:sp>
        <p:nvSpPr>
          <p:cNvPr id="3" name="Footer Placeholder 2">
            <a:extLst>
              <a:ext uri="{FF2B5EF4-FFF2-40B4-BE49-F238E27FC236}">
                <a16:creationId xmlns:a16="http://schemas.microsoft.com/office/drawing/2014/main" id="{3F53CA57-BE01-655E-DD28-7FF5CD787E9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1D966A8-53BE-6126-96EE-7DD6316B5AFA}"/>
              </a:ext>
            </a:extLst>
          </p:cNvPr>
          <p:cNvSpPr>
            <a:spLocks noGrp="1"/>
          </p:cNvSpPr>
          <p:nvPr>
            <p:ph type="sldNum" sz="quarter" idx="12"/>
          </p:nvPr>
        </p:nvSpPr>
        <p:spPr/>
        <p:txBody>
          <a:bodyPr/>
          <a:lstStyle/>
          <a:p>
            <a:fld id="{966A6AFA-8F73-478B-9E6E-AABA40533D03}" type="slidenum">
              <a:rPr lang="en-US" smtClean="0"/>
              <a:t>‹#›</a:t>
            </a:fld>
            <a:endParaRPr lang="en-US"/>
          </a:p>
        </p:txBody>
      </p:sp>
    </p:spTree>
    <p:extLst>
      <p:ext uri="{BB962C8B-B14F-4D97-AF65-F5344CB8AC3E}">
        <p14:creationId xmlns:p14="http://schemas.microsoft.com/office/powerpoint/2010/main" val="3879628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DBC13-4EC9-F8A5-4C03-E8CEAD8A9A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228E244-1221-C1AA-A97B-B32A5689ED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49C89E9-A9E0-6944-ED3C-55613BDCFB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691508-3455-EF06-D012-EEBAA5EC317C}"/>
              </a:ext>
            </a:extLst>
          </p:cNvPr>
          <p:cNvSpPr>
            <a:spLocks noGrp="1"/>
          </p:cNvSpPr>
          <p:nvPr>
            <p:ph type="dt" sz="half" idx="10"/>
          </p:nvPr>
        </p:nvSpPr>
        <p:spPr/>
        <p:txBody>
          <a:bodyPr/>
          <a:lstStyle/>
          <a:p>
            <a:fld id="{9FF877F8-40DE-41BF-90E3-C9279153DABB}" type="datetime1">
              <a:rPr lang="en-US" smtClean="0"/>
              <a:t>4/2/2024</a:t>
            </a:fld>
            <a:endParaRPr lang="en-US"/>
          </a:p>
        </p:txBody>
      </p:sp>
      <p:sp>
        <p:nvSpPr>
          <p:cNvPr id="6" name="Footer Placeholder 5">
            <a:extLst>
              <a:ext uri="{FF2B5EF4-FFF2-40B4-BE49-F238E27FC236}">
                <a16:creationId xmlns:a16="http://schemas.microsoft.com/office/drawing/2014/main" id="{6A91E6C7-BA00-6917-025E-F04D29BF26F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B571C8-75A5-D2A1-AEC2-14872A799934}"/>
              </a:ext>
            </a:extLst>
          </p:cNvPr>
          <p:cNvSpPr>
            <a:spLocks noGrp="1"/>
          </p:cNvSpPr>
          <p:nvPr>
            <p:ph type="sldNum" sz="quarter" idx="12"/>
          </p:nvPr>
        </p:nvSpPr>
        <p:spPr/>
        <p:txBody>
          <a:bodyPr/>
          <a:lstStyle/>
          <a:p>
            <a:fld id="{966A6AFA-8F73-478B-9E6E-AABA40533D03}" type="slidenum">
              <a:rPr lang="en-US" smtClean="0"/>
              <a:t>‹#›</a:t>
            </a:fld>
            <a:endParaRPr lang="en-US"/>
          </a:p>
        </p:txBody>
      </p:sp>
    </p:spTree>
    <p:extLst>
      <p:ext uri="{BB962C8B-B14F-4D97-AF65-F5344CB8AC3E}">
        <p14:creationId xmlns:p14="http://schemas.microsoft.com/office/powerpoint/2010/main" val="4553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C0601-9361-E4F1-BCCC-475F2F80B9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3386AFD-8F0A-0450-A04A-DF6C71013BB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124DE7D-E407-201B-58B8-E2F97B0DC5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2D2E4B-ACFA-D044-7D8F-6DD423EF8309}"/>
              </a:ext>
            </a:extLst>
          </p:cNvPr>
          <p:cNvSpPr>
            <a:spLocks noGrp="1"/>
          </p:cNvSpPr>
          <p:nvPr>
            <p:ph type="dt" sz="half" idx="10"/>
          </p:nvPr>
        </p:nvSpPr>
        <p:spPr/>
        <p:txBody>
          <a:bodyPr/>
          <a:lstStyle/>
          <a:p>
            <a:fld id="{AEA91342-12B0-4532-B4B3-EB99B344C800}" type="datetime1">
              <a:rPr lang="en-US" smtClean="0"/>
              <a:t>4/2/2024</a:t>
            </a:fld>
            <a:endParaRPr lang="en-US"/>
          </a:p>
        </p:txBody>
      </p:sp>
      <p:sp>
        <p:nvSpPr>
          <p:cNvPr id="6" name="Footer Placeholder 5">
            <a:extLst>
              <a:ext uri="{FF2B5EF4-FFF2-40B4-BE49-F238E27FC236}">
                <a16:creationId xmlns:a16="http://schemas.microsoft.com/office/drawing/2014/main" id="{3605C45C-F05F-819F-1969-1C8B8ABF26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BB82BF2-66EF-E58A-2653-BBF0DF597992}"/>
              </a:ext>
            </a:extLst>
          </p:cNvPr>
          <p:cNvSpPr>
            <a:spLocks noGrp="1"/>
          </p:cNvSpPr>
          <p:nvPr>
            <p:ph type="sldNum" sz="quarter" idx="12"/>
          </p:nvPr>
        </p:nvSpPr>
        <p:spPr/>
        <p:txBody>
          <a:bodyPr/>
          <a:lstStyle/>
          <a:p>
            <a:fld id="{966A6AFA-8F73-478B-9E6E-AABA40533D03}" type="slidenum">
              <a:rPr lang="en-US" smtClean="0"/>
              <a:t>‹#›</a:t>
            </a:fld>
            <a:endParaRPr lang="en-US"/>
          </a:p>
        </p:txBody>
      </p:sp>
    </p:spTree>
    <p:extLst>
      <p:ext uri="{BB962C8B-B14F-4D97-AF65-F5344CB8AC3E}">
        <p14:creationId xmlns:p14="http://schemas.microsoft.com/office/powerpoint/2010/main" val="4166211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7C331C-0D4F-BC36-7575-231F22C5C6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B39849F-689F-620F-A818-AB5C83F509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A0D1CE-702F-6983-55D0-60A9EF3701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C2C283-96F4-4147-BB45-9F2F5F792F55}" type="datetime1">
              <a:rPr lang="en-US" smtClean="0"/>
              <a:t>4/2/2024</a:t>
            </a:fld>
            <a:endParaRPr lang="en-US"/>
          </a:p>
        </p:txBody>
      </p:sp>
      <p:sp>
        <p:nvSpPr>
          <p:cNvPr id="5" name="Footer Placeholder 4">
            <a:extLst>
              <a:ext uri="{FF2B5EF4-FFF2-40B4-BE49-F238E27FC236}">
                <a16:creationId xmlns:a16="http://schemas.microsoft.com/office/drawing/2014/main" id="{CC872BD4-6C53-863E-9D77-359D0CA6DA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457446F-7840-379A-96B3-02F860FB2F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6A6AFA-8F73-478B-9E6E-AABA40533D03}" type="slidenum">
              <a:rPr lang="en-US" smtClean="0"/>
              <a:t>‹#›</a:t>
            </a:fld>
            <a:endParaRPr lang="en-US"/>
          </a:p>
        </p:txBody>
      </p:sp>
    </p:spTree>
    <p:extLst>
      <p:ext uri="{BB962C8B-B14F-4D97-AF65-F5344CB8AC3E}">
        <p14:creationId xmlns:p14="http://schemas.microsoft.com/office/powerpoint/2010/main" val="9779020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D0494-7052-C102-AF71-7B2D945FA050}"/>
              </a:ext>
            </a:extLst>
          </p:cNvPr>
          <p:cNvSpPr>
            <a:spLocks noGrp="1"/>
          </p:cNvSpPr>
          <p:nvPr>
            <p:ph type="title"/>
          </p:nvPr>
        </p:nvSpPr>
        <p:spPr>
          <a:xfrm>
            <a:off x="0" y="681037"/>
            <a:ext cx="12192000" cy="1715855"/>
          </a:xfrm>
        </p:spPr>
        <p:txBody>
          <a:bodyPr>
            <a:noAutofit/>
          </a:bodyPr>
          <a:lstStyle/>
          <a:p>
            <a:pPr algn="ctr"/>
            <a:r>
              <a:rPr lang="en-US" sz="3600" b="1" dirty="0">
                <a:effectLst/>
                <a:latin typeface="Calibri" panose="020F0502020204030204" pitchFamily="34" charset="0"/>
                <a:ea typeface="Calibri" panose="020F0502020204030204" pitchFamily="34" charset="0"/>
                <a:cs typeface="Calibri" panose="020F0502020204030204" pitchFamily="34" charset="0"/>
              </a:rPr>
              <a:t>Lesson: Priesthood Calls and Ordinations – </a:t>
            </a:r>
            <a:br>
              <a:rPr lang="en-US" sz="3600" b="1" dirty="0">
                <a:effectLst/>
                <a:latin typeface="Calibri" panose="020F0502020204030204" pitchFamily="34" charset="0"/>
                <a:ea typeface="Calibri" panose="020F0502020204030204" pitchFamily="34" charset="0"/>
                <a:cs typeface="Calibri" panose="020F0502020204030204" pitchFamily="34" charset="0"/>
              </a:rPr>
            </a:br>
            <a:r>
              <a:rPr lang="en-US" sz="3600" b="1" dirty="0">
                <a:effectLst/>
                <a:latin typeface="Calibri" panose="020F0502020204030204" pitchFamily="34" charset="0"/>
                <a:ea typeface="Calibri" panose="020F0502020204030204" pitchFamily="34" charset="0"/>
                <a:cs typeface="Calibri" panose="020F0502020204030204" pitchFamily="34" charset="0"/>
              </a:rPr>
              <a:t>God’s Conferring of Priesthood Authority</a:t>
            </a:r>
            <a:endParaRPr lang="en-US" sz="3600" dirty="0"/>
          </a:p>
        </p:txBody>
      </p:sp>
      <p:sp>
        <p:nvSpPr>
          <p:cNvPr id="5" name="Content Placeholder 2">
            <a:extLst>
              <a:ext uri="{FF2B5EF4-FFF2-40B4-BE49-F238E27FC236}">
                <a16:creationId xmlns:a16="http://schemas.microsoft.com/office/drawing/2014/main" id="{6809BBD1-9620-2D82-5870-215E2BB6EEFC}"/>
              </a:ext>
            </a:extLst>
          </p:cNvPr>
          <p:cNvSpPr txBox="1">
            <a:spLocks/>
          </p:cNvSpPr>
          <p:nvPr/>
        </p:nvSpPr>
        <p:spPr>
          <a:xfrm>
            <a:off x="1184988" y="2463283"/>
            <a:ext cx="9097347" cy="359228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7000"/>
              </a:lnSpc>
              <a:spcBef>
                <a:spcPts val="0"/>
              </a:spcBef>
              <a:spcAft>
                <a:spcPts val="1200"/>
              </a:spcAft>
              <a:buFont typeface="Arial" panose="020B0604020202020204" pitchFamily="34" charset="0"/>
              <a:buNone/>
            </a:pPr>
            <a:r>
              <a:rPr lang="en-US" dirty="0"/>
              <a:t>Romans 10:15 thru 16  </a:t>
            </a:r>
            <a:endParaRPr lang="en-US" dirty="0">
              <a:solidFill>
                <a:srgbClr val="212529"/>
              </a:solidFill>
              <a:latin typeface="Calibri" panose="020F0502020204030204" pitchFamily="34" charset="0"/>
              <a:ea typeface="Times New Roman" panose="02020603050405020304" pitchFamily="18" charset="0"/>
              <a:cs typeface="Calibri" panose="020F0502020204030204" pitchFamily="34" charset="0"/>
            </a:endParaRPr>
          </a:p>
          <a:p>
            <a:pPr marL="0" indent="0" algn="ctr">
              <a:lnSpc>
                <a:spcPct val="107000"/>
              </a:lnSpc>
              <a:spcBef>
                <a:spcPts val="0"/>
              </a:spcBef>
              <a:spcAft>
                <a:spcPts val="1200"/>
              </a:spcAft>
              <a:buFont typeface="Arial" panose="020B0604020202020204" pitchFamily="34" charset="0"/>
              <a:buNone/>
            </a:pPr>
            <a:r>
              <a:rPr lang="en-US" dirty="0">
                <a:solidFill>
                  <a:srgbClr val="212529"/>
                </a:solidFill>
                <a:latin typeface="Calibri" panose="020F0502020204030204" pitchFamily="34" charset="0"/>
                <a:ea typeface="Times New Roman" panose="02020603050405020304" pitchFamily="18" charset="0"/>
                <a:cs typeface="Calibri" panose="020F0502020204030204" pitchFamily="34" charset="0"/>
              </a:rPr>
              <a:t>How shall they preach, except they be sent? as it is written, How beautiful are the feet of them that preach the gospel of peace, and bring glad tidings of good things!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Bef>
                <a:spcPts val="0"/>
              </a:spcBef>
              <a:spcAft>
                <a:spcPts val="1200"/>
              </a:spcAft>
              <a:buFont typeface="Arial" panose="020B0604020202020204" pitchFamily="34" charset="0"/>
              <a:buNone/>
            </a:pPr>
            <a:r>
              <a:rPr lang="en-US" dirty="0">
                <a:solidFill>
                  <a:srgbClr val="212529"/>
                </a:solidFill>
                <a:latin typeface="Calibri" panose="020F0502020204030204" pitchFamily="34" charset="0"/>
                <a:ea typeface="Times New Roman" panose="02020603050405020304" pitchFamily="18" charset="0"/>
                <a:cs typeface="Calibri" panose="020F0502020204030204" pitchFamily="34" charset="0"/>
              </a:rPr>
              <a:t>So then faith cometh by hearing, </a:t>
            </a:r>
            <a:br>
              <a:rPr lang="en-US" dirty="0">
                <a:solidFill>
                  <a:srgbClr val="212529"/>
                </a:solidFill>
                <a:latin typeface="Calibri" panose="020F0502020204030204" pitchFamily="34" charset="0"/>
                <a:ea typeface="Times New Roman" panose="02020603050405020304" pitchFamily="18" charset="0"/>
                <a:cs typeface="Calibri" panose="020F0502020204030204" pitchFamily="34" charset="0"/>
              </a:rPr>
            </a:br>
            <a:r>
              <a:rPr lang="en-US" dirty="0">
                <a:solidFill>
                  <a:srgbClr val="212529"/>
                </a:solidFill>
                <a:latin typeface="Calibri" panose="020F0502020204030204" pitchFamily="34" charset="0"/>
                <a:ea typeface="Times New Roman" panose="02020603050405020304" pitchFamily="18" charset="0"/>
                <a:cs typeface="Calibri" panose="020F0502020204030204" pitchFamily="34" charset="0"/>
              </a:rPr>
              <a:t>and hearing by the word of God.</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ctr"/>
            <a:endParaRPr lang="en-US" dirty="0"/>
          </a:p>
        </p:txBody>
      </p:sp>
      <p:sp>
        <p:nvSpPr>
          <p:cNvPr id="3" name="Slide Number Placeholder 2">
            <a:extLst>
              <a:ext uri="{FF2B5EF4-FFF2-40B4-BE49-F238E27FC236}">
                <a16:creationId xmlns:a16="http://schemas.microsoft.com/office/drawing/2014/main" id="{AF1F2412-DCA9-4FC8-1598-595FF68AE219}"/>
              </a:ext>
            </a:extLst>
          </p:cNvPr>
          <p:cNvSpPr>
            <a:spLocks noGrp="1"/>
          </p:cNvSpPr>
          <p:nvPr>
            <p:ph type="sldNum" sz="quarter" idx="12"/>
          </p:nvPr>
        </p:nvSpPr>
        <p:spPr/>
        <p:txBody>
          <a:bodyPr/>
          <a:lstStyle/>
          <a:p>
            <a:fld id="{966A6AFA-8F73-478B-9E6E-AABA40533D03}" type="slidenum">
              <a:rPr lang="en-US" smtClean="0"/>
              <a:t>1</a:t>
            </a:fld>
            <a:endParaRPr lang="en-US"/>
          </a:p>
        </p:txBody>
      </p:sp>
      <p:sp>
        <p:nvSpPr>
          <p:cNvPr id="7" name="Content Placeholder 2">
            <a:extLst>
              <a:ext uri="{FF2B5EF4-FFF2-40B4-BE49-F238E27FC236}">
                <a16:creationId xmlns:a16="http://schemas.microsoft.com/office/drawing/2014/main" id="{B76FA765-58F6-281C-5FCA-06F0A8F89931}"/>
              </a:ext>
            </a:extLst>
          </p:cNvPr>
          <p:cNvSpPr txBox="1">
            <a:spLocks/>
          </p:cNvSpPr>
          <p:nvPr/>
        </p:nvSpPr>
        <p:spPr>
          <a:xfrm>
            <a:off x="1337388" y="2396892"/>
            <a:ext cx="9097347" cy="323238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endParaRPr lang="en-US" dirty="0"/>
          </a:p>
        </p:txBody>
      </p:sp>
      <p:sp>
        <p:nvSpPr>
          <p:cNvPr id="8" name="Subtitle 1">
            <a:extLst>
              <a:ext uri="{FF2B5EF4-FFF2-40B4-BE49-F238E27FC236}">
                <a16:creationId xmlns:a16="http://schemas.microsoft.com/office/drawing/2014/main" id="{7A0FA695-4328-102D-2F2C-3EFDBEBF13DE}"/>
              </a:ext>
            </a:extLst>
          </p:cNvPr>
          <p:cNvSpPr txBox="1">
            <a:spLocks/>
          </p:cNvSpPr>
          <p:nvPr/>
        </p:nvSpPr>
        <p:spPr>
          <a:xfrm>
            <a:off x="1895475" y="6167438"/>
            <a:ext cx="7372350" cy="36512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t>Prepared by Vim Horn for the CRE Education Committee – December 2022</a:t>
            </a:r>
          </a:p>
        </p:txBody>
      </p:sp>
    </p:spTree>
    <p:extLst>
      <p:ext uri="{BB962C8B-B14F-4D97-AF65-F5344CB8AC3E}">
        <p14:creationId xmlns:p14="http://schemas.microsoft.com/office/powerpoint/2010/main" val="13141477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D8CE9-9B76-391B-9515-6F64027FED5F}"/>
              </a:ext>
            </a:extLst>
          </p:cNvPr>
          <p:cNvSpPr>
            <a:spLocks noGrp="1"/>
          </p:cNvSpPr>
          <p:nvPr>
            <p:ph type="title"/>
          </p:nvPr>
        </p:nvSpPr>
        <p:spPr>
          <a:xfrm>
            <a:off x="838200" y="365125"/>
            <a:ext cx="10515600" cy="666721"/>
          </a:xfrm>
        </p:spPr>
        <p:txBody>
          <a:bodyPr>
            <a:normAutofit/>
          </a:bodyPr>
          <a:lstStyle/>
          <a:p>
            <a:r>
              <a:rPr lang="en-US" sz="3200" b="1" dirty="0">
                <a:effectLst/>
                <a:latin typeface="Cambria" panose="02040503050406030204" pitchFamily="18" charset="0"/>
                <a:ea typeface="Calibri" panose="020F0502020204030204" pitchFamily="34" charset="0"/>
                <a:cs typeface="Times New Roman" panose="02020603050405020304" pitchFamily="18" charset="0"/>
              </a:rPr>
              <a:t>Presumed Attributes of the One Being Called</a:t>
            </a:r>
            <a:endParaRPr lang="en-US" sz="3200" dirty="0"/>
          </a:p>
        </p:txBody>
      </p:sp>
      <p:sp>
        <p:nvSpPr>
          <p:cNvPr id="3" name="Content Placeholder 2">
            <a:extLst>
              <a:ext uri="{FF2B5EF4-FFF2-40B4-BE49-F238E27FC236}">
                <a16:creationId xmlns:a16="http://schemas.microsoft.com/office/drawing/2014/main" id="{1FB2FAED-5793-8618-5341-9D72A60C5674}"/>
              </a:ext>
            </a:extLst>
          </p:cNvPr>
          <p:cNvSpPr>
            <a:spLocks noGrp="1"/>
          </p:cNvSpPr>
          <p:nvPr>
            <p:ph idx="1"/>
          </p:nvPr>
        </p:nvSpPr>
        <p:spPr>
          <a:xfrm>
            <a:off x="838200" y="1333850"/>
            <a:ext cx="10515600" cy="4843113"/>
          </a:xfrm>
        </p:spPr>
        <p:txBody>
          <a:bodyPr/>
          <a:lstStyle/>
          <a:p>
            <a:pPr marL="342900" marR="0" lvl="0" indent="-342900">
              <a:lnSpc>
                <a:spcPct val="107000"/>
              </a:lnSpc>
              <a:spcBef>
                <a:spcPts val="0"/>
              </a:spcBef>
              <a:spcAft>
                <a:spcPts val="1800"/>
              </a:spcAft>
              <a:buFont typeface="+mj-lt"/>
              <a:buAutoNum type="arabicPeriod"/>
              <a:tabLst>
                <a:tab pos="228600" algn="l"/>
              </a:tabLst>
            </a:pPr>
            <a:r>
              <a:rPr lang="en-US" sz="2400" dirty="0">
                <a:effectLst/>
                <a:latin typeface="Cambria" panose="02040503050406030204" pitchFamily="18" charset="0"/>
                <a:ea typeface="Calibri" panose="020F0502020204030204" pitchFamily="34" charset="0"/>
                <a:cs typeface="Times New Roman" panose="02020603050405020304" pitchFamily="18" charset="0"/>
              </a:rPr>
              <a:t>He has a testimony that God is, and that he is willing to serve Him</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1800"/>
              </a:spcAft>
              <a:buFont typeface="+mj-lt"/>
              <a:buAutoNum type="arabicPeriod"/>
              <a:tabLst>
                <a:tab pos="228600" algn="l"/>
              </a:tabLst>
            </a:pPr>
            <a:r>
              <a:rPr lang="en-US" sz="2400" dirty="0">
                <a:effectLst/>
                <a:latin typeface="Cambria" panose="02040503050406030204" pitchFamily="18" charset="0"/>
                <a:ea typeface="Calibri" panose="020F0502020204030204" pitchFamily="34" charset="0"/>
                <a:cs typeface="Times New Roman" panose="02020603050405020304" pitchFamily="18" charset="0"/>
              </a:rPr>
              <a:t>He has ordered his life in such a way that he is seeking “perfection”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1800"/>
              </a:spcAft>
              <a:buFont typeface="+mj-lt"/>
              <a:buAutoNum type="arabicPeriod"/>
              <a:tabLst>
                <a:tab pos="228600" algn="l"/>
              </a:tabLst>
            </a:pPr>
            <a:r>
              <a:rPr lang="en-US" sz="2400" dirty="0">
                <a:effectLst/>
                <a:latin typeface="Cambria" panose="02040503050406030204" pitchFamily="18" charset="0"/>
                <a:ea typeface="Calibri" panose="020F0502020204030204" pitchFamily="34" charset="0"/>
                <a:cs typeface="Times New Roman" panose="02020603050405020304" pitchFamily="18" charset="0"/>
              </a:rPr>
              <a:t>Is somewhat familiar with the scriptures, accepts them as the word of God and desires to learn more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1800"/>
              </a:spcAft>
              <a:buFont typeface="+mj-lt"/>
              <a:buAutoNum type="arabicPeriod"/>
              <a:tabLst>
                <a:tab pos="228600" algn="l"/>
              </a:tabLst>
            </a:pPr>
            <a:r>
              <a:rPr lang="en-US" sz="2400" dirty="0">
                <a:effectLst/>
                <a:latin typeface="Cambria" panose="02040503050406030204" pitchFamily="18" charset="0"/>
                <a:ea typeface="Calibri" panose="020F0502020204030204" pitchFamily="34" charset="0"/>
                <a:cs typeface="Times New Roman" panose="02020603050405020304" pitchFamily="18" charset="0"/>
              </a:rPr>
              <a:t>That he is a leader</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1800"/>
              </a:spcAft>
              <a:buFont typeface="+mj-lt"/>
              <a:buAutoNum type="arabicPeriod"/>
              <a:tabLst>
                <a:tab pos="228600" algn="l"/>
              </a:tabLst>
            </a:pPr>
            <a:r>
              <a:rPr lang="en-US" sz="2400" dirty="0">
                <a:effectLst/>
                <a:latin typeface="Cambria" panose="02040503050406030204" pitchFamily="18" charset="0"/>
                <a:ea typeface="Calibri" panose="020F0502020204030204" pitchFamily="34" charset="0"/>
                <a:cs typeface="Times New Roman" panose="02020603050405020304" pitchFamily="18" charset="0"/>
              </a:rPr>
              <a:t>Church needs his ministry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1800" b="1" i="1" dirty="0">
                <a:effectLst/>
                <a:latin typeface="Cambria" panose="02040503050406030204" pitchFamily="18" charset="0"/>
                <a:ea typeface="Calibri" panose="020F0502020204030204" pitchFamily="34" charset="0"/>
                <a:cs typeface="Times New Roman" panose="02020603050405020304" pitchFamily="18" charset="0"/>
              </a:rPr>
              <a:t>Source: Ordinances and Sacraments – Yale and Brockway, 1962. Pg. 172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
        <p:nvSpPr>
          <p:cNvPr id="4" name="Slide Number Placeholder 3">
            <a:extLst>
              <a:ext uri="{FF2B5EF4-FFF2-40B4-BE49-F238E27FC236}">
                <a16:creationId xmlns:a16="http://schemas.microsoft.com/office/drawing/2014/main" id="{03FEDEB5-7F80-6349-3EC3-FFAD3F8CD19C}"/>
              </a:ext>
            </a:extLst>
          </p:cNvPr>
          <p:cNvSpPr>
            <a:spLocks noGrp="1"/>
          </p:cNvSpPr>
          <p:nvPr>
            <p:ph type="sldNum" sz="quarter" idx="12"/>
          </p:nvPr>
        </p:nvSpPr>
        <p:spPr/>
        <p:txBody>
          <a:bodyPr/>
          <a:lstStyle/>
          <a:p>
            <a:fld id="{966A6AFA-8F73-478B-9E6E-AABA40533D03}" type="slidenum">
              <a:rPr lang="en-US" smtClean="0"/>
              <a:t>10</a:t>
            </a:fld>
            <a:endParaRPr lang="en-US"/>
          </a:p>
        </p:txBody>
      </p:sp>
    </p:spTree>
    <p:extLst>
      <p:ext uri="{BB962C8B-B14F-4D97-AF65-F5344CB8AC3E}">
        <p14:creationId xmlns:p14="http://schemas.microsoft.com/office/powerpoint/2010/main" val="37235359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6FE33-F2C3-B027-A7C9-E1BA2B529897}"/>
              </a:ext>
            </a:extLst>
          </p:cNvPr>
          <p:cNvSpPr>
            <a:spLocks noGrp="1"/>
          </p:cNvSpPr>
          <p:nvPr>
            <p:ph type="title"/>
          </p:nvPr>
        </p:nvSpPr>
        <p:spPr>
          <a:xfrm>
            <a:off x="838200" y="365126"/>
            <a:ext cx="10515600" cy="809334"/>
          </a:xfrm>
        </p:spPr>
        <p:txBody>
          <a:bodyPr>
            <a:normAutofit/>
          </a:bodyPr>
          <a:lstStyle/>
          <a:p>
            <a:r>
              <a:rPr lang="en-US" sz="3200" b="1" dirty="0">
                <a:effectLst/>
                <a:latin typeface="Calibri" panose="020F0502020204030204" pitchFamily="34" charset="0"/>
                <a:ea typeface="Calibri" panose="020F0502020204030204" pitchFamily="34" charset="0"/>
                <a:cs typeface="Calibri" panose="020F0502020204030204" pitchFamily="34" charset="0"/>
              </a:rPr>
              <a:t>Man called according to God’s timing</a:t>
            </a:r>
            <a:endParaRPr lang="en-US" sz="3200" dirty="0"/>
          </a:p>
        </p:txBody>
      </p:sp>
      <p:sp>
        <p:nvSpPr>
          <p:cNvPr id="3" name="Content Placeholder 2">
            <a:extLst>
              <a:ext uri="{FF2B5EF4-FFF2-40B4-BE49-F238E27FC236}">
                <a16:creationId xmlns:a16="http://schemas.microsoft.com/office/drawing/2014/main" id="{082DCB11-7268-29A9-C945-6A88946CA9FF}"/>
              </a:ext>
            </a:extLst>
          </p:cNvPr>
          <p:cNvSpPr>
            <a:spLocks noGrp="1"/>
          </p:cNvSpPr>
          <p:nvPr>
            <p:ph idx="1"/>
          </p:nvPr>
        </p:nvSpPr>
        <p:spPr>
          <a:xfrm>
            <a:off x="838200" y="1414564"/>
            <a:ext cx="9874541" cy="4351338"/>
          </a:xfrm>
        </p:spPr>
        <p:txBody>
          <a:bodyPr>
            <a:normAutofit/>
          </a:bodyPr>
          <a:lstStyle/>
          <a:p>
            <a:pPr marL="0" marR="0" indent="0">
              <a:lnSpc>
                <a:spcPct val="107000"/>
              </a:lnSpc>
              <a:spcBef>
                <a:spcPts val="0"/>
              </a:spcBef>
              <a:spcAft>
                <a:spcPts val="300"/>
              </a:spcAft>
              <a:buNone/>
            </a:pPr>
            <a:r>
              <a:rPr lang="en-US" sz="2100" b="1" dirty="0">
                <a:effectLst/>
                <a:latin typeface="Calibri" panose="020F0502020204030204" pitchFamily="34" charset="0"/>
                <a:ea typeface="Calibri" panose="020F0502020204030204" pitchFamily="34" charset="0"/>
                <a:cs typeface="Calibri" panose="020F0502020204030204" pitchFamily="34" charset="0"/>
              </a:rPr>
              <a:t>Matthew 3:24,26</a:t>
            </a:r>
            <a:r>
              <a:rPr lang="en-US" sz="2100" dirty="0">
                <a:effectLst/>
                <a:latin typeface="Calibri" panose="020F0502020204030204" pitchFamily="34" charset="0"/>
                <a:ea typeface="Calibri" panose="020F0502020204030204" pitchFamily="34" charset="0"/>
                <a:cs typeface="Calibri" panose="020F0502020204030204" pitchFamily="34" charset="0"/>
              </a:rPr>
              <a:t> </a:t>
            </a:r>
            <a:r>
              <a:rPr lang="en-US" sz="2100" i="1" dirty="0">
                <a:effectLst/>
                <a:latin typeface="Calibri" panose="020F0502020204030204" pitchFamily="34" charset="0"/>
                <a:ea typeface="Calibri" panose="020F0502020204030204" pitchFamily="34" charset="0"/>
                <a:cs typeface="Calibri" panose="020F0502020204030204" pitchFamily="34" charset="0"/>
              </a:rPr>
              <a:t>And it came to pass that Jesus grew up with his brethren, and waxed strong, and </a:t>
            </a:r>
            <a:r>
              <a:rPr lang="en-US" sz="2100" i="1" u="sng" dirty="0">
                <a:effectLst/>
                <a:latin typeface="Calibri" panose="020F0502020204030204" pitchFamily="34" charset="0"/>
                <a:ea typeface="Calibri" panose="020F0502020204030204" pitchFamily="34" charset="0"/>
                <a:cs typeface="Calibri" panose="020F0502020204030204" pitchFamily="34" charset="0"/>
              </a:rPr>
              <a:t>waited upon </a:t>
            </a:r>
            <a:r>
              <a:rPr lang="en-US" sz="2100" i="1" dirty="0">
                <a:effectLst/>
                <a:latin typeface="Calibri" panose="020F0502020204030204" pitchFamily="34" charset="0"/>
                <a:ea typeface="Calibri" panose="020F0502020204030204" pitchFamily="34" charset="0"/>
                <a:cs typeface="Calibri" panose="020F0502020204030204" pitchFamily="34" charset="0"/>
              </a:rPr>
              <a:t>the </a:t>
            </a:r>
            <a:r>
              <a:rPr lang="en-US" sz="2100" i="1" u="sng" dirty="0">
                <a:effectLst/>
                <a:latin typeface="Calibri" panose="020F0502020204030204" pitchFamily="34" charset="0"/>
                <a:ea typeface="Calibri" panose="020F0502020204030204" pitchFamily="34" charset="0"/>
                <a:cs typeface="Calibri" panose="020F0502020204030204" pitchFamily="34" charset="0"/>
              </a:rPr>
              <a:t>Lord for the time of his ministry to come</a:t>
            </a:r>
            <a:r>
              <a:rPr lang="en-US" sz="2100" i="1" dirty="0">
                <a:effectLst/>
                <a:latin typeface="Calibri" panose="020F0502020204030204" pitchFamily="34" charset="0"/>
                <a:ea typeface="Calibri" panose="020F0502020204030204" pitchFamily="34" charset="0"/>
                <a:cs typeface="Calibri" panose="020F0502020204030204" pitchFamily="34" charset="0"/>
              </a:rPr>
              <a:t>.  And after many years, the hour of his ministry drew nigh.</a:t>
            </a:r>
            <a:endParaRPr lang="en-US" sz="2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300"/>
              </a:spcAft>
              <a:buNone/>
            </a:pPr>
            <a:endParaRPr lang="en-US" sz="2100" b="1" dirty="0">
              <a:effectLst/>
              <a:latin typeface="Calibri" panose="020F0502020204030204" pitchFamily="34" charset="0"/>
              <a:ea typeface="Calibri" panose="020F0502020204030204" pitchFamily="34" charset="0"/>
              <a:cs typeface="Calibri" panose="020F0502020204030204" pitchFamily="34" charset="0"/>
            </a:endParaRPr>
          </a:p>
          <a:p>
            <a:pPr marL="0" marR="0" indent="0">
              <a:lnSpc>
                <a:spcPct val="107000"/>
              </a:lnSpc>
              <a:spcBef>
                <a:spcPts val="0"/>
              </a:spcBef>
              <a:spcAft>
                <a:spcPts val="300"/>
              </a:spcAft>
              <a:buNone/>
            </a:pPr>
            <a:r>
              <a:rPr lang="en-US" sz="2100" b="1" dirty="0">
                <a:effectLst/>
                <a:latin typeface="Calibri" panose="020F0502020204030204" pitchFamily="34" charset="0"/>
                <a:ea typeface="Calibri" panose="020F0502020204030204" pitchFamily="34" charset="0"/>
                <a:cs typeface="Calibri" panose="020F0502020204030204" pitchFamily="34" charset="0"/>
              </a:rPr>
              <a:t>Jacob 1:17</a:t>
            </a:r>
            <a:r>
              <a:rPr lang="en-US" sz="2100" b="1" i="1" dirty="0">
                <a:effectLst/>
                <a:latin typeface="Calibri" panose="020F0502020204030204" pitchFamily="34" charset="0"/>
                <a:ea typeface="Calibri" panose="020F0502020204030204" pitchFamily="34" charset="0"/>
                <a:cs typeface="Calibri" panose="020F0502020204030204" pitchFamily="34" charset="0"/>
              </a:rPr>
              <a:t> </a:t>
            </a:r>
            <a:r>
              <a:rPr lang="en-US" sz="2100" i="1" dirty="0">
                <a:effectLst/>
                <a:latin typeface="Calibri" panose="020F0502020204030204" pitchFamily="34" charset="0"/>
                <a:ea typeface="Calibri" panose="020F0502020204030204" pitchFamily="34" charset="0"/>
                <a:cs typeface="Calibri" panose="020F0502020204030204" pitchFamily="34" charset="0"/>
              </a:rPr>
              <a:t>I, Jacob, gave unto them these words as I taught them in the temple, </a:t>
            </a:r>
            <a:r>
              <a:rPr lang="en-US" sz="2100" i="1" u="sng" dirty="0">
                <a:effectLst/>
                <a:latin typeface="Calibri" panose="020F0502020204030204" pitchFamily="34" charset="0"/>
                <a:ea typeface="Calibri" panose="020F0502020204030204" pitchFamily="34" charset="0"/>
                <a:cs typeface="Calibri" panose="020F0502020204030204" pitchFamily="34" charset="0"/>
              </a:rPr>
              <a:t>having firstly obtained mine errand from the Lord.</a:t>
            </a:r>
            <a:r>
              <a:rPr lang="en-US" sz="2100" i="1" dirty="0">
                <a:effectLst/>
                <a:latin typeface="Calibri" panose="020F0502020204030204" pitchFamily="34" charset="0"/>
                <a:ea typeface="Calibri" panose="020F0502020204030204" pitchFamily="34" charset="0"/>
                <a:cs typeface="Calibri" panose="020F0502020204030204" pitchFamily="34" charset="0"/>
              </a:rPr>
              <a:t>  </a:t>
            </a:r>
            <a:endParaRPr lang="en-US" sz="2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300"/>
              </a:spcAft>
              <a:buNone/>
            </a:pPr>
            <a:endParaRPr lang="en-US" sz="2100" b="1" i="1" dirty="0">
              <a:effectLst/>
              <a:latin typeface="Calibri" panose="020F0502020204030204" pitchFamily="34" charset="0"/>
              <a:ea typeface="Calibri" panose="020F0502020204030204" pitchFamily="34" charset="0"/>
              <a:cs typeface="Calibri" panose="020F0502020204030204" pitchFamily="34" charset="0"/>
            </a:endParaRPr>
          </a:p>
          <a:p>
            <a:pPr marL="0" marR="0" indent="0">
              <a:lnSpc>
                <a:spcPct val="107000"/>
              </a:lnSpc>
              <a:spcBef>
                <a:spcPts val="0"/>
              </a:spcBef>
              <a:spcAft>
                <a:spcPts val="300"/>
              </a:spcAft>
              <a:buNone/>
            </a:pPr>
            <a:r>
              <a:rPr lang="en-US" sz="2100" b="1" i="1" dirty="0">
                <a:effectLst/>
                <a:latin typeface="Calibri" panose="020F0502020204030204" pitchFamily="34" charset="0"/>
                <a:ea typeface="Calibri" panose="020F0502020204030204" pitchFamily="34" charset="0"/>
                <a:cs typeface="Calibri" panose="020F0502020204030204" pitchFamily="34" charset="0"/>
              </a:rPr>
              <a:t>DC 10:8a, 10a</a:t>
            </a:r>
            <a:r>
              <a:rPr lang="en-US" sz="2100" dirty="0">
                <a:effectLst/>
                <a:latin typeface="Calibri" panose="020F0502020204030204" pitchFamily="34" charset="0"/>
                <a:ea typeface="Calibri" panose="020F0502020204030204" pitchFamily="34" charset="0"/>
                <a:cs typeface="Calibri" panose="020F0502020204030204" pitchFamily="34" charset="0"/>
              </a:rPr>
              <a:t> </a:t>
            </a:r>
            <a:r>
              <a:rPr lang="en-US" sz="2100" i="1" dirty="0">
                <a:effectLst/>
                <a:latin typeface="Calibri" panose="020F0502020204030204" pitchFamily="34" charset="0"/>
                <a:ea typeface="Calibri" panose="020F0502020204030204" pitchFamily="34" charset="0"/>
                <a:cs typeface="Calibri" panose="020F0502020204030204" pitchFamily="34" charset="0"/>
              </a:rPr>
              <a:t>Behold, I command you, that you </a:t>
            </a:r>
            <a:r>
              <a:rPr lang="en-US" sz="2100" i="1" u="sng" dirty="0">
                <a:effectLst/>
                <a:latin typeface="Calibri" panose="020F0502020204030204" pitchFamily="34" charset="0"/>
                <a:ea typeface="Calibri" panose="020F0502020204030204" pitchFamily="34" charset="0"/>
                <a:cs typeface="Calibri" panose="020F0502020204030204" pitchFamily="34" charset="0"/>
              </a:rPr>
              <a:t>need not suppose that you are called to preach until you are called</a:t>
            </a:r>
            <a:r>
              <a:rPr lang="en-US" sz="2100" i="1" dirty="0">
                <a:effectLst/>
                <a:latin typeface="Calibri" panose="020F0502020204030204" pitchFamily="34" charset="0"/>
                <a:ea typeface="Calibri" panose="020F0502020204030204" pitchFamily="34" charset="0"/>
                <a:cs typeface="Calibri" panose="020F0502020204030204" pitchFamily="34" charset="0"/>
              </a:rPr>
              <a:t>:  Behold, this is your work, to keep my commandments; yea, with all your might, mind, and strength; </a:t>
            </a:r>
            <a:r>
              <a:rPr lang="en-US" sz="2100" i="1" u="sng" dirty="0">
                <a:effectLst/>
                <a:latin typeface="Calibri" panose="020F0502020204030204" pitchFamily="34" charset="0"/>
                <a:ea typeface="Calibri" panose="020F0502020204030204" pitchFamily="34" charset="0"/>
                <a:cs typeface="Calibri" panose="020F0502020204030204" pitchFamily="34" charset="0"/>
              </a:rPr>
              <a:t>seek not to declare my word, but first seek to obtain my word, and then shall your tongue be loosed</a:t>
            </a:r>
            <a:r>
              <a:rPr lang="en-US" sz="2100" i="1" dirty="0">
                <a:effectLst/>
                <a:latin typeface="Calibri" panose="020F0502020204030204" pitchFamily="34" charset="0"/>
                <a:ea typeface="Calibri" panose="020F0502020204030204" pitchFamily="34" charset="0"/>
                <a:cs typeface="Calibri" panose="020F0502020204030204" pitchFamily="34" charset="0"/>
              </a:rPr>
              <a:t>;  </a:t>
            </a:r>
            <a:endParaRPr lang="en-US" sz="2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100" dirty="0"/>
          </a:p>
        </p:txBody>
      </p:sp>
      <p:sp>
        <p:nvSpPr>
          <p:cNvPr id="4" name="Slide Number Placeholder 3">
            <a:extLst>
              <a:ext uri="{FF2B5EF4-FFF2-40B4-BE49-F238E27FC236}">
                <a16:creationId xmlns:a16="http://schemas.microsoft.com/office/drawing/2014/main" id="{94402252-0666-5C47-9903-605F93465249}"/>
              </a:ext>
            </a:extLst>
          </p:cNvPr>
          <p:cNvSpPr>
            <a:spLocks noGrp="1"/>
          </p:cNvSpPr>
          <p:nvPr>
            <p:ph type="sldNum" sz="quarter" idx="12"/>
          </p:nvPr>
        </p:nvSpPr>
        <p:spPr/>
        <p:txBody>
          <a:bodyPr/>
          <a:lstStyle/>
          <a:p>
            <a:fld id="{966A6AFA-8F73-478B-9E6E-AABA40533D03}" type="slidenum">
              <a:rPr lang="en-US" smtClean="0"/>
              <a:t>11</a:t>
            </a:fld>
            <a:endParaRPr lang="en-US"/>
          </a:p>
        </p:txBody>
      </p:sp>
    </p:spTree>
    <p:extLst>
      <p:ext uri="{BB962C8B-B14F-4D97-AF65-F5344CB8AC3E}">
        <p14:creationId xmlns:p14="http://schemas.microsoft.com/office/powerpoint/2010/main" val="16123776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07DDB-FE8D-816C-A017-6E5902D8144E}"/>
              </a:ext>
            </a:extLst>
          </p:cNvPr>
          <p:cNvSpPr>
            <a:spLocks noGrp="1"/>
          </p:cNvSpPr>
          <p:nvPr>
            <p:ph type="title"/>
          </p:nvPr>
        </p:nvSpPr>
        <p:spPr/>
        <p:txBody>
          <a:bodyPr>
            <a:normAutofit/>
          </a:bodyPr>
          <a:lstStyle/>
          <a:p>
            <a:r>
              <a:rPr lang="en-US" sz="3200" b="1" dirty="0">
                <a:effectLst/>
                <a:latin typeface="Cambria" panose="02040503050406030204" pitchFamily="18" charset="0"/>
                <a:ea typeface="Calibri" panose="020F0502020204030204" pitchFamily="34" charset="0"/>
                <a:cs typeface="Times New Roman" panose="02020603050405020304" pitchFamily="18" charset="0"/>
              </a:rPr>
              <a:t>What Ordination </a:t>
            </a:r>
            <a:r>
              <a:rPr lang="en-US" sz="3200" b="1" dirty="0">
                <a:effectLst/>
                <a:latin typeface="Calibri" panose="020F0502020204030204" pitchFamily="34" charset="0"/>
                <a:ea typeface="Calibri" panose="020F0502020204030204" pitchFamily="34" charset="0"/>
                <a:cs typeface="Calibri" panose="020F0502020204030204" pitchFamily="34" charset="0"/>
              </a:rPr>
              <a:t>Represents:</a:t>
            </a:r>
            <a:endParaRPr lang="en-US" sz="3200" b="1"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513FEDD7-619F-9946-1E0D-F074C2B5729B}"/>
              </a:ext>
            </a:extLst>
          </p:cNvPr>
          <p:cNvSpPr>
            <a:spLocks noGrp="1"/>
          </p:cNvSpPr>
          <p:nvPr>
            <p:ph idx="1"/>
          </p:nvPr>
        </p:nvSpPr>
        <p:spPr/>
        <p:txBody>
          <a:bodyPr/>
          <a:lstStyle/>
          <a:p>
            <a:pPr marL="0" marR="0" lvl="0" indent="0">
              <a:lnSpc>
                <a:spcPct val="107000"/>
              </a:lnSpc>
              <a:spcBef>
                <a:spcPts val="0"/>
              </a:spcBef>
              <a:spcAft>
                <a:spcPts val="600"/>
              </a:spcAft>
              <a:buNone/>
              <a:tabLst>
                <a:tab pos="457200" algn="l"/>
              </a:tabLst>
            </a:pPr>
            <a:r>
              <a:rPr lang="en-US" sz="2400" dirty="0">
                <a:effectLst/>
                <a:ea typeface="Calibri" panose="020F0502020204030204" pitchFamily="34" charset="0"/>
                <a:cs typeface="Times New Roman" panose="02020603050405020304" pitchFamily="18" charset="0"/>
              </a:rPr>
              <a:t>Ordination represents:</a:t>
            </a:r>
          </a:p>
          <a:p>
            <a:pPr marL="0" marR="0" lvl="0" indent="0">
              <a:lnSpc>
                <a:spcPct val="107000"/>
              </a:lnSpc>
              <a:spcBef>
                <a:spcPts val="0"/>
              </a:spcBef>
              <a:spcAft>
                <a:spcPts val="600"/>
              </a:spcAft>
              <a:buNone/>
              <a:tabLst>
                <a:tab pos="457200" algn="l"/>
              </a:tabLst>
            </a:pPr>
            <a:endParaRPr lang="en-US" sz="1800" dirty="0">
              <a:effectLst/>
              <a:ea typeface="Calibri" panose="020F0502020204030204" pitchFamily="34" charset="0"/>
              <a:cs typeface="Times New Roman" panose="02020603050405020304" pitchFamily="18" charset="0"/>
            </a:endParaRPr>
          </a:p>
          <a:p>
            <a:pPr marL="800100" lvl="1" indent="-342900">
              <a:lnSpc>
                <a:spcPct val="107000"/>
              </a:lnSpc>
              <a:spcBef>
                <a:spcPts val="0"/>
              </a:spcBef>
              <a:spcAft>
                <a:spcPts val="600"/>
              </a:spcAft>
              <a:buFont typeface="Symbol" panose="05050102010706020507" pitchFamily="18" charset="2"/>
              <a:buChar char=""/>
              <a:tabLst>
                <a:tab pos="457200" algn="l"/>
              </a:tabLst>
            </a:pPr>
            <a:r>
              <a:rPr lang="en-US" dirty="0">
                <a:effectLst/>
                <a:ea typeface="Calibri" panose="020F0502020204030204" pitchFamily="34" charset="0"/>
                <a:cs typeface="Times New Roman" panose="02020603050405020304" pitchFamily="18" charset="0"/>
              </a:rPr>
              <a:t>Authority being given by God </a:t>
            </a:r>
          </a:p>
          <a:p>
            <a:pPr marL="457200" lvl="1" indent="0">
              <a:lnSpc>
                <a:spcPct val="107000"/>
              </a:lnSpc>
              <a:spcBef>
                <a:spcPts val="0"/>
              </a:spcBef>
              <a:spcAft>
                <a:spcPts val="600"/>
              </a:spcAft>
              <a:buNone/>
              <a:tabLst>
                <a:tab pos="457200" algn="l"/>
              </a:tabLst>
            </a:pPr>
            <a:endParaRPr lang="en-US" dirty="0">
              <a:effectLst/>
              <a:ea typeface="Calibri" panose="020F0502020204030204" pitchFamily="34" charset="0"/>
              <a:cs typeface="Times New Roman" panose="02020603050405020304" pitchFamily="18" charset="0"/>
            </a:endParaRPr>
          </a:p>
          <a:p>
            <a:pPr marL="800100" lvl="1" indent="-342900">
              <a:lnSpc>
                <a:spcPct val="107000"/>
              </a:lnSpc>
              <a:spcBef>
                <a:spcPts val="0"/>
              </a:spcBef>
              <a:spcAft>
                <a:spcPts val="600"/>
              </a:spcAft>
              <a:buFont typeface="Symbol" panose="05050102010706020507" pitchFamily="18" charset="2"/>
              <a:buChar char=""/>
              <a:tabLst>
                <a:tab pos="457200" algn="l"/>
              </a:tabLst>
            </a:pPr>
            <a:r>
              <a:rPr lang="en-US" dirty="0">
                <a:effectLst/>
                <a:ea typeface="Calibri" panose="020F0502020204030204" pitchFamily="34" charset="0"/>
                <a:cs typeface="Times New Roman" panose="02020603050405020304" pitchFamily="18" charset="0"/>
              </a:rPr>
              <a:t>Responsibility being embraced by the one called</a:t>
            </a:r>
          </a:p>
          <a:p>
            <a:pPr marL="800100" lvl="1" indent="-342900">
              <a:lnSpc>
                <a:spcPct val="107000"/>
              </a:lnSpc>
              <a:spcBef>
                <a:spcPts val="0"/>
              </a:spcBef>
              <a:spcAft>
                <a:spcPts val="600"/>
              </a:spcAft>
              <a:buFont typeface="Symbol" panose="05050102010706020507" pitchFamily="18" charset="2"/>
              <a:buChar char=""/>
              <a:tabLst>
                <a:tab pos="457200" algn="l"/>
              </a:tabLst>
            </a:pPr>
            <a:endParaRPr lang="en-US" dirty="0">
              <a:effectLst/>
              <a:ea typeface="Calibri" panose="020F0502020204030204" pitchFamily="34" charset="0"/>
              <a:cs typeface="Times New Roman" panose="02020603050405020304" pitchFamily="18" charset="0"/>
            </a:endParaRPr>
          </a:p>
          <a:p>
            <a:pPr marL="800100" lvl="1" indent="-342900">
              <a:lnSpc>
                <a:spcPct val="107000"/>
              </a:lnSpc>
              <a:spcBef>
                <a:spcPts val="0"/>
              </a:spcBef>
              <a:spcAft>
                <a:spcPts val="600"/>
              </a:spcAft>
              <a:buFont typeface="Symbol" panose="05050102010706020507" pitchFamily="18" charset="2"/>
              <a:buChar char=""/>
              <a:tabLst>
                <a:tab pos="457200" algn="l"/>
              </a:tabLst>
            </a:pPr>
            <a:r>
              <a:rPr lang="en-US" dirty="0">
                <a:effectLst/>
                <a:ea typeface="Calibri" panose="020F0502020204030204" pitchFamily="34" charset="0"/>
                <a:cs typeface="Times New Roman" panose="02020603050405020304" pitchFamily="18" charset="0"/>
              </a:rPr>
              <a:t>Authority being accepted by the Church</a:t>
            </a:r>
          </a:p>
          <a:p>
            <a:endParaRPr lang="en-US" dirty="0"/>
          </a:p>
        </p:txBody>
      </p:sp>
      <p:sp>
        <p:nvSpPr>
          <p:cNvPr id="4" name="Slide Number Placeholder 3">
            <a:extLst>
              <a:ext uri="{FF2B5EF4-FFF2-40B4-BE49-F238E27FC236}">
                <a16:creationId xmlns:a16="http://schemas.microsoft.com/office/drawing/2014/main" id="{4137A992-AC20-9E25-89C9-63BC1959FE29}"/>
              </a:ext>
            </a:extLst>
          </p:cNvPr>
          <p:cNvSpPr>
            <a:spLocks noGrp="1"/>
          </p:cNvSpPr>
          <p:nvPr>
            <p:ph type="sldNum" sz="quarter" idx="12"/>
          </p:nvPr>
        </p:nvSpPr>
        <p:spPr/>
        <p:txBody>
          <a:bodyPr/>
          <a:lstStyle/>
          <a:p>
            <a:fld id="{966A6AFA-8F73-478B-9E6E-AABA40533D03}" type="slidenum">
              <a:rPr lang="en-US" smtClean="0"/>
              <a:t>12</a:t>
            </a:fld>
            <a:endParaRPr lang="en-US"/>
          </a:p>
        </p:txBody>
      </p:sp>
    </p:spTree>
    <p:extLst>
      <p:ext uri="{BB962C8B-B14F-4D97-AF65-F5344CB8AC3E}">
        <p14:creationId xmlns:p14="http://schemas.microsoft.com/office/powerpoint/2010/main" val="10308996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E9325-298D-4474-3C08-193191252AEC}"/>
              </a:ext>
            </a:extLst>
          </p:cNvPr>
          <p:cNvSpPr>
            <a:spLocks noGrp="1"/>
          </p:cNvSpPr>
          <p:nvPr>
            <p:ph type="title"/>
          </p:nvPr>
        </p:nvSpPr>
        <p:spPr/>
        <p:txBody>
          <a:bodyPr>
            <a:normAutofit/>
          </a:bodyPr>
          <a:lstStyle/>
          <a:p>
            <a:r>
              <a:rPr lang="en-US" sz="3200" b="1" dirty="0">
                <a:effectLst/>
                <a:latin typeface="Calibri" panose="020F0502020204030204" pitchFamily="34" charset="0"/>
                <a:ea typeface="Calibri" panose="020F0502020204030204" pitchFamily="34" charset="0"/>
                <a:cs typeface="Calibri" panose="020F0502020204030204" pitchFamily="34" charset="0"/>
              </a:rPr>
              <a:t>I. Authority to act comes from God through authorized representatives of His Church </a:t>
            </a:r>
            <a:endParaRPr lang="en-US" sz="3200" dirty="0"/>
          </a:p>
        </p:txBody>
      </p:sp>
      <p:sp>
        <p:nvSpPr>
          <p:cNvPr id="3" name="Content Placeholder 2">
            <a:extLst>
              <a:ext uri="{FF2B5EF4-FFF2-40B4-BE49-F238E27FC236}">
                <a16:creationId xmlns:a16="http://schemas.microsoft.com/office/drawing/2014/main" id="{83CE95FC-AC03-FBF5-8C2E-C842981B20B8}"/>
              </a:ext>
            </a:extLst>
          </p:cNvPr>
          <p:cNvSpPr>
            <a:spLocks noGrp="1"/>
          </p:cNvSpPr>
          <p:nvPr>
            <p:ph idx="1"/>
          </p:nvPr>
        </p:nvSpPr>
        <p:spPr/>
        <p:txBody>
          <a:bodyPr/>
          <a:lstStyle/>
          <a:p>
            <a:pPr marL="0" marR="0" indent="0">
              <a:lnSpc>
                <a:spcPct val="107000"/>
              </a:lnSpc>
              <a:spcBef>
                <a:spcPts val="0"/>
              </a:spcBef>
              <a:spcAft>
                <a:spcPts val="300"/>
              </a:spcAft>
              <a:buNone/>
            </a:pPr>
            <a:r>
              <a:rPr lang="en-US" sz="1800" b="1" dirty="0">
                <a:effectLst/>
                <a:latin typeface="Calibri" panose="020F0502020204030204" pitchFamily="34" charset="0"/>
                <a:ea typeface="Calibri" panose="020F0502020204030204" pitchFamily="34" charset="0"/>
                <a:cs typeface="Calibri" panose="020F0502020204030204" pitchFamily="34" charset="0"/>
              </a:rPr>
              <a:t>John 15:16</a:t>
            </a:r>
            <a:r>
              <a:rPr lang="en-US" sz="1800" dirty="0">
                <a:effectLst/>
                <a:latin typeface="Calibri" panose="020F0502020204030204" pitchFamily="34" charset="0"/>
                <a:ea typeface="Calibri" panose="020F0502020204030204" pitchFamily="34" charset="0"/>
                <a:cs typeface="Calibri" panose="020F0502020204030204" pitchFamily="34" charset="0"/>
              </a:rPr>
              <a:t> </a:t>
            </a:r>
            <a:r>
              <a:rPr lang="en-US" sz="1800" i="1" u="sng" dirty="0">
                <a:effectLst/>
                <a:latin typeface="Calibri" panose="020F0502020204030204" pitchFamily="34" charset="0"/>
                <a:ea typeface="Calibri" panose="020F0502020204030204" pitchFamily="34" charset="0"/>
                <a:cs typeface="Calibri" panose="020F0502020204030204" pitchFamily="34" charset="0"/>
              </a:rPr>
              <a:t>Ye have not chosen me, but I have chosen you</a:t>
            </a:r>
            <a:r>
              <a:rPr lang="en-US" sz="1800" i="1" dirty="0">
                <a:effectLst/>
                <a:latin typeface="Calibri" panose="020F0502020204030204" pitchFamily="34" charset="0"/>
                <a:ea typeface="Calibri" panose="020F0502020204030204" pitchFamily="34" charset="0"/>
                <a:cs typeface="Calibri" panose="020F0502020204030204" pitchFamily="34" charset="0"/>
              </a:rPr>
              <a:t>, </a:t>
            </a:r>
            <a:r>
              <a:rPr lang="en-US" sz="1800" b="1" i="1" dirty="0">
                <a:effectLst/>
                <a:latin typeface="Calibri" panose="020F0502020204030204" pitchFamily="34" charset="0"/>
                <a:ea typeface="Calibri" panose="020F0502020204030204" pitchFamily="34" charset="0"/>
                <a:cs typeface="Calibri" panose="020F0502020204030204" pitchFamily="34" charset="0"/>
              </a:rPr>
              <a:t>and ordained you</a:t>
            </a:r>
            <a:r>
              <a:rPr lang="en-US" sz="1800" i="1" dirty="0">
                <a:effectLst/>
                <a:latin typeface="Calibri" panose="020F0502020204030204" pitchFamily="34" charset="0"/>
                <a:ea typeface="Calibri" panose="020F0502020204030204" pitchFamily="34" charset="0"/>
                <a:cs typeface="Calibri" panose="020F0502020204030204" pitchFamily="34" charset="0"/>
              </a:rPr>
              <a:t>, . .</a:t>
            </a:r>
            <a:r>
              <a:rPr lang="en-US" sz="1800" dirty="0">
                <a:effectLst/>
                <a:latin typeface="Calibri" panose="020F0502020204030204" pitchFamily="34" charset="0"/>
                <a:ea typeface="Calibri" panose="020F0502020204030204" pitchFamily="34" charset="0"/>
                <a:cs typeface="Calibri" panose="020F0502020204030204" pitchFamily="34" charset="0"/>
              </a:rPr>
              <a:t> .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300"/>
              </a:spcAft>
              <a:buNone/>
            </a:pPr>
            <a:r>
              <a:rPr lang="en-US" sz="1800"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b="1" dirty="0">
                <a:effectLst/>
                <a:latin typeface="Calibri" panose="020F0502020204030204" pitchFamily="34" charset="0"/>
                <a:ea typeface="Calibri" panose="020F0502020204030204" pitchFamily="34" charset="0"/>
                <a:cs typeface="Calibri" panose="020F0502020204030204" pitchFamily="34" charset="0"/>
              </a:rPr>
              <a:t>DC 68:1f</a:t>
            </a:r>
            <a:r>
              <a:rPr lang="en-US" sz="1800" dirty="0">
                <a:effectLst/>
                <a:latin typeface="Calibri" panose="020F0502020204030204" pitchFamily="34" charset="0"/>
                <a:ea typeface="Calibri" panose="020F0502020204030204" pitchFamily="34" charset="0"/>
                <a:cs typeface="Calibri" panose="020F0502020204030204" pitchFamily="34" charset="0"/>
              </a:rPr>
              <a:t> </a:t>
            </a:r>
            <a:r>
              <a:rPr lang="en-US" sz="1800" i="1" dirty="0">
                <a:effectLst/>
                <a:latin typeface="Calibri" panose="020F0502020204030204" pitchFamily="34" charset="0"/>
                <a:ea typeface="Calibri" panose="020F0502020204030204" pitchFamily="34" charset="0"/>
                <a:cs typeface="Calibri" panose="020F0502020204030204" pitchFamily="34" charset="0"/>
              </a:rPr>
              <a:t>Go ye into all the world; preach the gospel to every creature, </a:t>
            </a:r>
            <a:r>
              <a:rPr lang="en-US" sz="1800" i="1" u="sng" dirty="0">
                <a:effectLst/>
                <a:latin typeface="Calibri" panose="020F0502020204030204" pitchFamily="34" charset="0"/>
                <a:ea typeface="Calibri" panose="020F0502020204030204" pitchFamily="34" charset="0"/>
                <a:cs typeface="Calibri" panose="020F0502020204030204" pitchFamily="34" charset="0"/>
              </a:rPr>
              <a:t>acting in the authority which I have given you,</a:t>
            </a:r>
            <a:r>
              <a:rPr lang="en-US" sz="1800" i="1" dirty="0">
                <a:effectLst/>
                <a:latin typeface="Calibri" panose="020F0502020204030204" pitchFamily="34" charset="0"/>
                <a:ea typeface="Calibri" panose="020F0502020204030204" pitchFamily="34" charset="0"/>
                <a:cs typeface="Calibri" panose="020F0502020204030204" pitchFamily="34" charset="0"/>
              </a:rPr>
              <a:t> baptizing in the name of the Father, and of the Son, and of the Holy Ghost;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i="1"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300"/>
              </a:spcAft>
              <a:buNone/>
            </a:pPr>
            <a:r>
              <a:rPr lang="en-US" sz="1800" b="1" dirty="0">
                <a:effectLst/>
                <a:latin typeface="Calibri" panose="020F0502020204030204" pitchFamily="34" charset="0"/>
                <a:ea typeface="Calibri" panose="020F0502020204030204" pitchFamily="34" charset="0"/>
                <a:cs typeface="Calibri" panose="020F0502020204030204" pitchFamily="34" charset="0"/>
              </a:rPr>
              <a:t>DC 17:12b</a:t>
            </a:r>
            <a:r>
              <a:rPr lang="en-US" sz="1800" b="1" i="1" dirty="0">
                <a:effectLst/>
                <a:latin typeface="Calibri" panose="020F0502020204030204" pitchFamily="34" charset="0"/>
                <a:ea typeface="Calibri" panose="020F0502020204030204" pitchFamily="34" charset="0"/>
                <a:cs typeface="Calibri" panose="020F0502020204030204" pitchFamily="34" charset="0"/>
              </a:rPr>
              <a:t> </a:t>
            </a:r>
            <a:r>
              <a:rPr lang="en-US" sz="1800" i="1" dirty="0">
                <a:effectLst/>
                <a:latin typeface="Calibri" panose="020F0502020204030204" pitchFamily="34" charset="0"/>
                <a:ea typeface="Calibri" panose="020F0502020204030204" pitchFamily="34" charset="0"/>
                <a:cs typeface="Calibri" panose="020F0502020204030204" pitchFamily="34" charset="0"/>
              </a:rPr>
              <a:t>and he is to be ordained by the power of the Holy Ghost which is in the one who ordains him.</a:t>
            </a:r>
            <a:r>
              <a:rPr lang="en-US" sz="1800" dirty="0">
                <a:effectLst/>
                <a:latin typeface="Calibri" panose="020F0502020204030204" pitchFamily="34" charset="0"/>
                <a:ea typeface="Calibri" panose="020F0502020204030204" pitchFamily="34" charset="0"/>
                <a:cs typeface="Calibri" panose="020F0502020204030204" pitchFamily="34" charset="0"/>
              </a:rPr>
              <a:t> </a:t>
            </a:r>
          </a:p>
          <a:p>
            <a:pPr marL="0" marR="0" indent="0">
              <a:lnSpc>
                <a:spcPct val="107000"/>
              </a:lnSpc>
              <a:spcBef>
                <a:spcPts val="0"/>
              </a:spcBef>
              <a:spcAft>
                <a:spcPts val="30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116205" indent="0">
              <a:lnSpc>
                <a:spcPct val="107000"/>
              </a:lnSpc>
              <a:spcBef>
                <a:spcPts val="0"/>
              </a:spcBef>
              <a:spcAft>
                <a:spcPts val="300"/>
              </a:spcAft>
              <a:buNone/>
            </a:pPr>
            <a:r>
              <a:rPr lang="en-US" sz="1800" b="1" dirty="0">
                <a:solidFill>
                  <a:srgbClr val="000000"/>
                </a:solidFill>
                <a:effectLst/>
                <a:latin typeface="Calibri" panose="020F0502020204030204" pitchFamily="34" charset="0"/>
                <a:ea typeface="Times New Roman" panose="02020603050405020304" pitchFamily="18" charset="0"/>
              </a:rPr>
              <a:t>DC 42:4</a:t>
            </a:r>
            <a:r>
              <a:rPr lang="en-US" sz="1800" b="1" i="1" dirty="0">
                <a:solidFill>
                  <a:srgbClr val="000000"/>
                </a:solidFill>
                <a:effectLst/>
                <a:latin typeface="Calibri" panose="020F0502020204030204" pitchFamily="34" charset="0"/>
                <a:ea typeface="Times New Roman" panose="02020603050405020304" pitchFamily="18" charset="0"/>
              </a:rPr>
              <a:t> </a:t>
            </a:r>
            <a:r>
              <a:rPr lang="en-US" sz="1800" i="1" dirty="0">
                <a:solidFill>
                  <a:srgbClr val="000000"/>
                </a:solidFill>
                <a:effectLst/>
                <a:latin typeface="Calibri" panose="020F0502020204030204" pitchFamily="34" charset="0"/>
                <a:ea typeface="Times New Roman" panose="02020603050405020304" pitchFamily="18" charset="0"/>
              </a:rPr>
              <a:t>Again I say unto you that it shall not be given to anyone to go forth to preach my gospel, or to build up my church, except he be ordained by some one who has authority, and it is known to the church that he has authority, and has been regularly ordained by the heads of the church. </a:t>
            </a:r>
          </a:p>
          <a:p>
            <a:pPr marL="0" marR="116205" indent="0">
              <a:lnSpc>
                <a:spcPct val="107000"/>
              </a:lnSpc>
              <a:spcBef>
                <a:spcPts val="0"/>
              </a:spcBef>
              <a:spcAft>
                <a:spcPts val="300"/>
              </a:spcAft>
              <a:buNone/>
            </a:pPr>
            <a:endParaRPr lang="en-US" sz="1800" dirty="0">
              <a:effectLst/>
              <a:latin typeface="Arial" panose="020B0604020202020204" pitchFamily="34" charset="0"/>
              <a:ea typeface="Times New Roman" panose="02020603050405020304" pitchFamily="18" charset="0"/>
            </a:endParaRPr>
          </a:p>
          <a:p>
            <a:pPr marL="0" marR="0" indent="0">
              <a:lnSpc>
                <a:spcPct val="107000"/>
              </a:lnSpc>
              <a:spcBef>
                <a:spcPts val="0"/>
              </a:spcBef>
              <a:spcAft>
                <a:spcPts val="0"/>
              </a:spcAft>
              <a:buNone/>
            </a:pPr>
            <a:r>
              <a:rPr lang="en-US" sz="1800" b="1" i="1" dirty="0">
                <a:effectLst/>
                <a:latin typeface="Calibri" panose="020F0502020204030204" pitchFamily="34" charset="0"/>
                <a:ea typeface="Calibri" panose="020F0502020204030204" pitchFamily="34" charset="0"/>
                <a:cs typeface="Calibri" panose="020F0502020204030204" pitchFamily="34" charset="0"/>
              </a:rPr>
              <a:t>Matthew 3:34</a:t>
            </a:r>
            <a:r>
              <a:rPr lang="en-US" sz="1800" dirty="0">
                <a:effectLst/>
                <a:latin typeface="Calibri" panose="020F0502020204030204" pitchFamily="34" charset="0"/>
                <a:ea typeface="Calibri" panose="020F0502020204030204" pitchFamily="34" charset="0"/>
                <a:cs typeface="Calibri" panose="020F0502020204030204" pitchFamily="34" charset="0"/>
              </a:rPr>
              <a:t> Why is it that ye receive not the preaching of him </a:t>
            </a:r>
            <a:r>
              <a:rPr lang="en-US" sz="1800" u="sng" dirty="0">
                <a:effectLst/>
                <a:latin typeface="Calibri" panose="020F0502020204030204" pitchFamily="34" charset="0"/>
                <a:ea typeface="Calibri" panose="020F0502020204030204" pitchFamily="34" charset="0"/>
                <a:cs typeface="Calibri" panose="020F0502020204030204" pitchFamily="34" charset="0"/>
              </a:rPr>
              <a:t>whom God has sent</a:t>
            </a:r>
            <a:r>
              <a:rPr lang="en-US" sz="1800" dirty="0">
                <a:effectLst/>
                <a:latin typeface="Calibri" panose="020F0502020204030204" pitchFamily="34" charset="0"/>
                <a:ea typeface="Calibri" panose="020F0502020204030204" pitchFamily="34" charset="0"/>
                <a:cs typeface="Calibri" panose="020F0502020204030204" pitchFamily="34" charset="0"/>
              </a:rPr>
              <a:t>?”  See also Mosiah 5:43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93BAFE64-8BF3-61CE-6440-58AA84D6A011}"/>
              </a:ext>
            </a:extLst>
          </p:cNvPr>
          <p:cNvSpPr>
            <a:spLocks noGrp="1"/>
          </p:cNvSpPr>
          <p:nvPr>
            <p:ph type="sldNum" sz="quarter" idx="12"/>
          </p:nvPr>
        </p:nvSpPr>
        <p:spPr/>
        <p:txBody>
          <a:bodyPr/>
          <a:lstStyle/>
          <a:p>
            <a:fld id="{966A6AFA-8F73-478B-9E6E-AABA40533D03}" type="slidenum">
              <a:rPr lang="en-US" smtClean="0"/>
              <a:t>13</a:t>
            </a:fld>
            <a:endParaRPr lang="en-US"/>
          </a:p>
        </p:txBody>
      </p:sp>
    </p:spTree>
    <p:extLst>
      <p:ext uri="{BB962C8B-B14F-4D97-AF65-F5344CB8AC3E}">
        <p14:creationId xmlns:p14="http://schemas.microsoft.com/office/powerpoint/2010/main" val="29666045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AC8D8-A853-723F-0A32-C97FB47D12BD}"/>
              </a:ext>
            </a:extLst>
          </p:cNvPr>
          <p:cNvSpPr>
            <a:spLocks noGrp="1"/>
          </p:cNvSpPr>
          <p:nvPr>
            <p:ph type="title"/>
          </p:nvPr>
        </p:nvSpPr>
        <p:spPr>
          <a:xfrm>
            <a:off x="721453" y="365125"/>
            <a:ext cx="10632347" cy="800945"/>
          </a:xfrm>
        </p:spPr>
        <p:txBody>
          <a:bodyPr>
            <a:noAutofit/>
          </a:bodyPr>
          <a:lstStyle/>
          <a:p>
            <a:r>
              <a:rPr lang="en-US" sz="3200" b="1" dirty="0">
                <a:latin typeface="Calibri" panose="020F0502020204030204" pitchFamily="34" charset="0"/>
                <a:cs typeface="Calibri" panose="020F0502020204030204" pitchFamily="34" charset="0"/>
              </a:rPr>
              <a:t>The church is the human representative of the voice of God</a:t>
            </a:r>
            <a:endParaRPr lang="en-US" sz="3200" dirty="0"/>
          </a:p>
        </p:txBody>
      </p:sp>
      <p:sp>
        <p:nvSpPr>
          <p:cNvPr id="3" name="Content Placeholder 2">
            <a:extLst>
              <a:ext uri="{FF2B5EF4-FFF2-40B4-BE49-F238E27FC236}">
                <a16:creationId xmlns:a16="http://schemas.microsoft.com/office/drawing/2014/main" id="{83CB71CE-ED86-4B2D-E7E6-3B1408BA9CE3}"/>
              </a:ext>
            </a:extLst>
          </p:cNvPr>
          <p:cNvSpPr>
            <a:spLocks noGrp="1"/>
          </p:cNvSpPr>
          <p:nvPr>
            <p:ph idx="1"/>
          </p:nvPr>
        </p:nvSpPr>
        <p:spPr>
          <a:xfrm>
            <a:off x="645253" y="1501629"/>
            <a:ext cx="10515600" cy="4708890"/>
          </a:xfrm>
        </p:spPr>
        <p:txBody>
          <a:bodyPr>
            <a:noAutofit/>
          </a:bodyPr>
          <a:lstStyle/>
          <a:p>
            <a:pPr marL="0" marR="0" indent="0">
              <a:lnSpc>
                <a:spcPct val="107000"/>
              </a:lnSpc>
              <a:spcBef>
                <a:spcPts val="0"/>
              </a:spcBef>
              <a:spcAft>
                <a:spcPts val="0"/>
              </a:spcAft>
              <a:buNone/>
            </a:pPr>
            <a:r>
              <a:rPr lang="en-US" sz="2100" i="1" dirty="0">
                <a:effectLst/>
                <a:latin typeface="Calibri" panose="020F0502020204030204" pitchFamily="34" charset="0"/>
                <a:ea typeface="Calibri" panose="020F0502020204030204" pitchFamily="34" charset="0"/>
                <a:cs typeface="Calibri" panose="020F0502020204030204" pitchFamily="34" charset="0"/>
              </a:rPr>
              <a:t>Whenever an individual is called of God, as a matter of course he feels that he is authorized to teach, </a:t>
            </a:r>
            <a:r>
              <a:rPr lang="en-US" sz="2100" b="1" i="1" dirty="0">
                <a:effectLst/>
                <a:latin typeface="Calibri" panose="020F0502020204030204" pitchFamily="34" charset="0"/>
                <a:ea typeface="Calibri" panose="020F0502020204030204" pitchFamily="34" charset="0"/>
                <a:cs typeface="Calibri" panose="020F0502020204030204" pitchFamily="34" charset="0"/>
              </a:rPr>
              <a:t>but it must needs be that there shall be recognition of this right to teach, and the church is that which as the human representative of the voice of God by which the authority is recognized and the right to act in it is sanctioned</a:t>
            </a:r>
            <a:r>
              <a:rPr lang="en-US" sz="2100" i="1" dirty="0">
                <a:effectLst/>
                <a:latin typeface="Calibri" panose="020F0502020204030204" pitchFamily="34" charset="0"/>
                <a:ea typeface="Calibri" panose="020F0502020204030204" pitchFamily="34" charset="0"/>
                <a:cs typeface="Calibri" panose="020F0502020204030204" pitchFamily="34" charset="0"/>
              </a:rPr>
              <a:t>. "Many are called; but few are chosen," and </a:t>
            </a:r>
            <a:r>
              <a:rPr lang="en-US" sz="2100" i="1" u="sng" dirty="0">
                <a:effectLst/>
                <a:latin typeface="Calibri" panose="020F0502020204030204" pitchFamily="34" charset="0"/>
                <a:ea typeface="Calibri" panose="020F0502020204030204" pitchFamily="34" charset="0"/>
                <a:cs typeface="Calibri" panose="020F0502020204030204" pitchFamily="34" charset="0"/>
              </a:rPr>
              <a:t>by the imposition of the hands of the church, and in the name of Christ who is the chief builder of the church, is the right to act for the church conferred upon the individual who is called of God. </a:t>
            </a:r>
          </a:p>
          <a:p>
            <a:pPr marL="0" marR="0" indent="0">
              <a:lnSpc>
                <a:spcPct val="107000"/>
              </a:lnSpc>
              <a:spcBef>
                <a:spcPts val="0"/>
              </a:spcBef>
              <a:spcAft>
                <a:spcPts val="0"/>
              </a:spcAft>
              <a:buNone/>
            </a:pPr>
            <a:r>
              <a:rPr lang="en-US" sz="1600" b="1" dirty="0">
                <a:effectLst/>
                <a:latin typeface="Calibri Light" panose="020F0302020204030204" pitchFamily="34" charset="0"/>
                <a:ea typeface="Calibri" panose="020F0502020204030204" pitchFamily="34" charset="0"/>
                <a:cs typeface="Calibri Light" panose="020F0302020204030204" pitchFamily="34" charset="0"/>
              </a:rPr>
              <a:t>Address to the priesthood, by President Joseph Smith III. At the General Conference, Lamoni, Iowa, Friday, April 14, 1893. Supplement to The Saints' Herald. Lamoni, Iowa, July 22, 1893.</a:t>
            </a:r>
          </a:p>
          <a:p>
            <a:pPr marL="0" marR="0" indent="0">
              <a:lnSpc>
                <a:spcPct val="107000"/>
              </a:lnSpc>
              <a:spcBef>
                <a:spcPts val="0"/>
              </a:spcBef>
              <a:spcAft>
                <a:spcPts val="0"/>
              </a:spcAft>
              <a:buNone/>
            </a:pPr>
            <a:r>
              <a:rPr lang="en-US" sz="1600" dirty="0">
                <a:effectLst/>
                <a:latin typeface="Calibri Light" panose="020F0302020204030204" pitchFamily="34" charset="0"/>
                <a:ea typeface="Calibri" panose="020F0502020204030204" pitchFamily="34" charset="0"/>
                <a:cs typeface="Calibri Light" panose="020F0302020204030204" pitchFamily="34" charset="0"/>
              </a:rPr>
              <a:t> </a:t>
            </a:r>
          </a:p>
          <a:p>
            <a:pPr marL="0" marR="0" indent="0">
              <a:lnSpc>
                <a:spcPct val="107000"/>
              </a:lnSpc>
              <a:spcBef>
                <a:spcPts val="0"/>
              </a:spcBef>
              <a:spcAft>
                <a:spcPts val="600"/>
              </a:spcAft>
              <a:buNone/>
            </a:pPr>
            <a:r>
              <a:rPr lang="en-US" sz="1800" b="1" dirty="0">
                <a:effectLst/>
                <a:latin typeface="Calibri" panose="020F0502020204030204" pitchFamily="34" charset="0"/>
                <a:ea typeface="Calibri" panose="020F0502020204030204" pitchFamily="34" charset="0"/>
                <a:cs typeface="Calibri" panose="020F0502020204030204" pitchFamily="34" charset="0"/>
              </a:rPr>
              <a:t>A Principle</a:t>
            </a:r>
            <a:r>
              <a:rPr lang="en-US" sz="1800" dirty="0">
                <a:effectLst/>
                <a:latin typeface="Calibri" panose="020F0502020204030204" pitchFamily="34" charset="0"/>
                <a:ea typeface="Calibri" panose="020F0502020204030204" pitchFamily="34" charset="0"/>
                <a:cs typeface="Calibri" panose="020F0502020204030204" pitchFamily="34" charset="0"/>
              </a:rPr>
              <a:t> - greater authority cannot be conferred upon others than that which is possessed by the original source of authority.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dirty="0"/>
          </a:p>
        </p:txBody>
      </p:sp>
      <p:sp>
        <p:nvSpPr>
          <p:cNvPr id="4" name="Slide Number Placeholder 3">
            <a:extLst>
              <a:ext uri="{FF2B5EF4-FFF2-40B4-BE49-F238E27FC236}">
                <a16:creationId xmlns:a16="http://schemas.microsoft.com/office/drawing/2014/main" id="{A09800D6-6AA2-5B08-40F1-36B53CA73BDF}"/>
              </a:ext>
            </a:extLst>
          </p:cNvPr>
          <p:cNvSpPr>
            <a:spLocks noGrp="1"/>
          </p:cNvSpPr>
          <p:nvPr>
            <p:ph type="sldNum" sz="quarter" idx="12"/>
          </p:nvPr>
        </p:nvSpPr>
        <p:spPr/>
        <p:txBody>
          <a:bodyPr/>
          <a:lstStyle/>
          <a:p>
            <a:fld id="{966A6AFA-8F73-478B-9E6E-AABA40533D03}" type="slidenum">
              <a:rPr lang="en-US" smtClean="0"/>
              <a:t>14</a:t>
            </a:fld>
            <a:endParaRPr lang="en-US"/>
          </a:p>
        </p:txBody>
      </p:sp>
    </p:spTree>
    <p:extLst>
      <p:ext uri="{BB962C8B-B14F-4D97-AF65-F5344CB8AC3E}">
        <p14:creationId xmlns:p14="http://schemas.microsoft.com/office/powerpoint/2010/main" val="38266829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5E712-DF6A-FD8B-C2CB-AE31687EB95C}"/>
              </a:ext>
            </a:extLst>
          </p:cNvPr>
          <p:cNvSpPr>
            <a:spLocks noGrp="1"/>
          </p:cNvSpPr>
          <p:nvPr>
            <p:ph type="title"/>
          </p:nvPr>
        </p:nvSpPr>
        <p:spPr>
          <a:xfrm>
            <a:off x="838200" y="323181"/>
            <a:ext cx="9865453" cy="1010670"/>
          </a:xfrm>
        </p:spPr>
        <p:txBody>
          <a:bodyPr>
            <a:normAutofit/>
          </a:bodyPr>
          <a:lstStyle/>
          <a:p>
            <a:r>
              <a:rPr lang="en-US" sz="3200" b="1" dirty="0">
                <a:effectLst/>
                <a:latin typeface="Calibri" panose="020F0502020204030204" pitchFamily="34" charset="0"/>
                <a:ea typeface="Calibri" panose="020F0502020204030204" pitchFamily="34" charset="0"/>
                <a:cs typeface="Calibri" panose="020F0502020204030204" pitchFamily="34" charset="0"/>
              </a:rPr>
              <a:t>II. Authority has to be accepted and embraced </a:t>
            </a:r>
            <a:br>
              <a:rPr lang="en-US" sz="3200" b="1" dirty="0">
                <a:effectLst/>
                <a:latin typeface="Calibri" panose="020F0502020204030204" pitchFamily="34" charset="0"/>
                <a:ea typeface="Calibri" panose="020F0502020204030204" pitchFamily="34" charset="0"/>
                <a:cs typeface="Calibri" panose="020F0502020204030204" pitchFamily="34" charset="0"/>
              </a:rPr>
            </a:br>
            <a:r>
              <a:rPr lang="en-US" sz="3200" b="1" dirty="0">
                <a:effectLst/>
                <a:latin typeface="Calibri" panose="020F0502020204030204" pitchFamily="34" charset="0"/>
                <a:ea typeface="Calibri" panose="020F0502020204030204" pitchFamily="34" charset="0"/>
                <a:cs typeface="Calibri" panose="020F0502020204030204" pitchFamily="34" charset="0"/>
              </a:rPr>
              <a:t>by the one called</a:t>
            </a:r>
            <a:endParaRPr lang="en-US" sz="3200" dirty="0"/>
          </a:p>
        </p:txBody>
      </p:sp>
      <p:sp>
        <p:nvSpPr>
          <p:cNvPr id="3" name="Content Placeholder 2">
            <a:extLst>
              <a:ext uri="{FF2B5EF4-FFF2-40B4-BE49-F238E27FC236}">
                <a16:creationId xmlns:a16="http://schemas.microsoft.com/office/drawing/2014/main" id="{6FF08469-3233-6498-7576-2C4252E07919}"/>
              </a:ext>
            </a:extLst>
          </p:cNvPr>
          <p:cNvSpPr>
            <a:spLocks noGrp="1"/>
          </p:cNvSpPr>
          <p:nvPr>
            <p:ph idx="1"/>
          </p:nvPr>
        </p:nvSpPr>
        <p:spPr>
          <a:xfrm>
            <a:off x="838200" y="1484851"/>
            <a:ext cx="10515600" cy="4692112"/>
          </a:xfrm>
        </p:spPr>
        <p:txBody>
          <a:bodyPr>
            <a:noAutofit/>
          </a:bodyPr>
          <a:lstStyle/>
          <a:p>
            <a:pPr marL="0" marR="0" indent="0">
              <a:lnSpc>
                <a:spcPct val="107000"/>
              </a:lnSpc>
              <a:spcBef>
                <a:spcPts val="0"/>
              </a:spcBef>
              <a:spcAft>
                <a:spcPts val="0"/>
              </a:spcAft>
              <a:buNone/>
            </a:pPr>
            <a:r>
              <a:rPr lang="en-US" sz="2000" b="1" dirty="0">
                <a:effectLst/>
                <a:latin typeface="Calibri" panose="020F0502020204030204" pitchFamily="34" charset="0"/>
                <a:ea typeface="Calibri" panose="020F0502020204030204" pitchFamily="34" charset="0"/>
                <a:cs typeface="Calibri" panose="020F0502020204030204" pitchFamily="34" charset="0"/>
              </a:rPr>
              <a:t>DC 63:15a</a:t>
            </a:r>
            <a:r>
              <a:rPr lang="en-US" sz="2000" dirty="0">
                <a:effectLst/>
                <a:latin typeface="Calibri" panose="020F0502020204030204" pitchFamily="34" charset="0"/>
                <a:ea typeface="Calibri" panose="020F0502020204030204" pitchFamily="34" charset="0"/>
                <a:cs typeface="Calibri" panose="020F0502020204030204" pitchFamily="34" charset="0"/>
              </a:rPr>
              <a:t> </a:t>
            </a:r>
            <a:r>
              <a:rPr lang="en-US" sz="2000" i="1" dirty="0">
                <a:effectLst/>
                <a:latin typeface="Calibri" panose="020F0502020204030204" pitchFamily="34" charset="0"/>
                <a:ea typeface="Calibri" panose="020F0502020204030204" pitchFamily="34" charset="0"/>
                <a:cs typeface="Calibri" panose="020F0502020204030204" pitchFamily="34" charset="0"/>
              </a:rPr>
              <a:t>And again, verily I say unto you, </a:t>
            </a:r>
            <a:r>
              <a:rPr lang="en-US" sz="2000" i="1" u="sng" dirty="0">
                <a:effectLst/>
                <a:latin typeface="Calibri" panose="020F0502020204030204" pitchFamily="34" charset="0"/>
                <a:ea typeface="Calibri" panose="020F0502020204030204" pitchFamily="34" charset="0"/>
                <a:cs typeface="Calibri" panose="020F0502020204030204" pitchFamily="34" charset="0"/>
              </a:rPr>
              <a:t>Those who desire in their hearts, </a:t>
            </a:r>
            <a:r>
              <a:rPr lang="en-US" sz="2000" i="1" dirty="0">
                <a:effectLst/>
                <a:latin typeface="Calibri" panose="020F0502020204030204" pitchFamily="34" charset="0"/>
                <a:ea typeface="Calibri" panose="020F0502020204030204" pitchFamily="34" charset="0"/>
                <a:cs typeface="Calibri" panose="020F0502020204030204" pitchFamily="34" charset="0"/>
              </a:rPr>
              <a:t>in meekness, to warn sinners to repentance, </a:t>
            </a:r>
            <a:r>
              <a:rPr lang="en-US" sz="2000" i="1" u="sng" dirty="0">
                <a:effectLst/>
                <a:latin typeface="Calibri" panose="020F0502020204030204" pitchFamily="34" charset="0"/>
                <a:ea typeface="Calibri" panose="020F0502020204030204" pitchFamily="34" charset="0"/>
                <a:cs typeface="Calibri" panose="020F0502020204030204" pitchFamily="34" charset="0"/>
              </a:rPr>
              <a:t>let them be ordained unto this power</a:t>
            </a:r>
            <a:r>
              <a:rPr lang="en-US" sz="2000" i="1" dirty="0">
                <a:effectLst/>
                <a:latin typeface="Calibri" panose="020F0502020204030204" pitchFamily="34" charset="0"/>
                <a:ea typeface="Calibri" panose="020F0502020204030204" pitchFamily="34" charset="0"/>
                <a:cs typeface="Calibri" panose="020F0502020204030204" pitchFamily="34" charset="0"/>
              </a:rPr>
              <a:t>; for this is a day of warning, and not a day of many words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2000" i="1" dirty="0">
                <a:effectLst/>
                <a:latin typeface="Calibri" panose="020F0502020204030204" pitchFamily="34" charset="0"/>
                <a:ea typeface="Calibri" panose="020F0502020204030204" pitchFamily="34" charset="0"/>
                <a:cs typeface="Calibri" panose="020F0502020204030204" pitchFamily="34"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1200"/>
              </a:spcAft>
              <a:buNone/>
            </a:pPr>
            <a:r>
              <a:rPr lang="en-US" sz="2000" b="1" dirty="0">
                <a:effectLst/>
                <a:latin typeface="Calibri" panose="020F0502020204030204" pitchFamily="34" charset="0"/>
                <a:ea typeface="Calibri" panose="020F0502020204030204" pitchFamily="34" charset="0"/>
                <a:cs typeface="Calibri" panose="020F0502020204030204" pitchFamily="34" charset="0"/>
              </a:rPr>
              <a:t>Alma 8:8</a:t>
            </a:r>
            <a:r>
              <a:rPr lang="en-US" sz="2000" b="1" i="1" dirty="0">
                <a:effectLst/>
                <a:latin typeface="Calibri" panose="020F0502020204030204" pitchFamily="34" charset="0"/>
                <a:ea typeface="Calibri" panose="020F0502020204030204" pitchFamily="34" charset="0"/>
                <a:cs typeface="Calibri" panose="020F0502020204030204" pitchFamily="34" charset="0"/>
              </a:rPr>
              <a:t> </a:t>
            </a:r>
            <a:r>
              <a:rPr lang="en-US" sz="2000" i="1" dirty="0">
                <a:effectLst/>
                <a:latin typeface="Calibri" panose="020F0502020204030204" pitchFamily="34" charset="0"/>
                <a:ea typeface="Calibri" panose="020F0502020204030204" pitchFamily="34" charset="0"/>
                <a:cs typeface="Calibri" panose="020F0502020204030204" pitchFamily="34" charset="0"/>
              </a:rPr>
              <a:t>Nevertheless, I did harden my heart, for </a:t>
            </a:r>
            <a:r>
              <a:rPr lang="en-US" sz="2000" i="1" u="sng" dirty="0">
                <a:effectLst/>
                <a:latin typeface="Calibri" panose="020F0502020204030204" pitchFamily="34" charset="0"/>
                <a:ea typeface="Calibri" panose="020F0502020204030204" pitchFamily="34" charset="0"/>
                <a:cs typeface="Calibri" panose="020F0502020204030204" pitchFamily="34" charset="0"/>
              </a:rPr>
              <a:t>I was called many times and I would not hear</a:t>
            </a:r>
            <a:r>
              <a:rPr lang="en-US" sz="2000" i="1" dirty="0">
                <a:effectLst/>
                <a:latin typeface="Calibri" panose="020F0502020204030204" pitchFamily="34" charset="0"/>
                <a:ea typeface="Calibri" panose="020F0502020204030204" pitchFamily="34" charset="0"/>
                <a:cs typeface="Calibri" panose="020F0502020204030204" pitchFamily="34" charset="0"/>
              </a:rPr>
              <a:t>; Therefore, I knew concerning these things, yet I would not know [Amulek]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0000"/>
              </a:lnSpc>
              <a:buNone/>
            </a:pPr>
            <a:r>
              <a:rPr lang="en-US" sz="2000" i="1" dirty="0">
                <a:effectLst/>
                <a:latin typeface="Calibri" panose="020F0502020204030204" pitchFamily="34" charset="0"/>
                <a:ea typeface="Calibri" panose="020F0502020204030204" pitchFamily="34" charset="0"/>
                <a:cs typeface="Calibri" panose="020F0502020204030204" pitchFamily="34" charset="0"/>
              </a:rPr>
              <a:t>And they are not qualified by the laying on of hands alone; </a:t>
            </a:r>
            <a:r>
              <a:rPr lang="en-US" sz="2000" i="1" u="sng" dirty="0">
                <a:effectLst/>
                <a:latin typeface="Calibri" panose="020F0502020204030204" pitchFamily="34" charset="0"/>
                <a:ea typeface="Calibri" panose="020F0502020204030204" pitchFamily="34" charset="0"/>
                <a:cs typeface="Calibri" panose="020F0502020204030204" pitchFamily="34" charset="0"/>
              </a:rPr>
              <a:t>it is but the outward form of choosing, a recognition of that which is within them by virtue of the calling of God unto them and his gifts to them, </a:t>
            </a:r>
            <a:r>
              <a:rPr lang="en-US" sz="2000" i="1" dirty="0">
                <a:effectLst/>
                <a:latin typeface="Calibri" panose="020F0502020204030204" pitchFamily="34" charset="0"/>
                <a:ea typeface="Calibri" panose="020F0502020204030204" pitchFamily="34" charset="0"/>
                <a:cs typeface="Calibri" panose="020F0502020204030204" pitchFamily="34" charset="0"/>
              </a:rPr>
              <a:t>for which they must answer unto God alone in the day of judgment. </a:t>
            </a:r>
            <a:r>
              <a:rPr lang="en-US" sz="2000" b="1" i="1" dirty="0">
                <a:effectLst/>
                <a:latin typeface="Calibri" panose="020F0502020204030204" pitchFamily="34" charset="0"/>
                <a:ea typeface="Calibri" panose="020F0502020204030204" pitchFamily="34" charset="0"/>
                <a:cs typeface="Calibri" panose="020F0502020204030204" pitchFamily="34" charset="0"/>
              </a:rPr>
              <a:t>The church confers the right to act </a:t>
            </a:r>
            <a:r>
              <a:rPr lang="en-US" sz="2000" i="1" dirty="0">
                <a:effectLst/>
                <a:latin typeface="Calibri" panose="020F0502020204030204" pitchFamily="34" charset="0"/>
                <a:ea typeface="Calibri" panose="020F0502020204030204" pitchFamily="34" charset="0"/>
                <a:cs typeface="Calibri" panose="020F0502020204030204" pitchFamily="34" charset="0"/>
              </a:rPr>
              <a:t>in the name of the church and in the name of Christ as an officer of the church, and it can take this right from a man, </a:t>
            </a:r>
            <a:r>
              <a:rPr lang="en-US" sz="2000" i="1" u="sng" dirty="0">
                <a:effectLst/>
                <a:latin typeface="Calibri" panose="020F0502020204030204" pitchFamily="34" charset="0"/>
                <a:ea typeface="Calibri" panose="020F0502020204030204" pitchFamily="34" charset="0"/>
                <a:cs typeface="Calibri" panose="020F0502020204030204" pitchFamily="34" charset="0"/>
              </a:rPr>
              <a:t>but it can never absolve him from his obligation to God for that which God has bestowed upon him;</a:t>
            </a:r>
            <a:r>
              <a:rPr lang="en-US" sz="2000" i="1" dirty="0">
                <a:effectLst/>
                <a:latin typeface="Calibri" panose="020F0502020204030204" pitchFamily="34" charset="0"/>
                <a:ea typeface="Calibri" panose="020F0502020204030204" pitchFamily="34" charset="0"/>
                <a:cs typeface="Calibri" panose="020F0502020204030204" pitchFamily="34" charset="0"/>
              </a:rPr>
              <a:t> for that he must answer before the court of heaven. </a:t>
            </a:r>
            <a:r>
              <a:rPr lang="en-US" sz="1600" b="1" dirty="0">
                <a:effectLst/>
                <a:latin typeface="Calibri Light" panose="020F0302020204030204" pitchFamily="34" charset="0"/>
                <a:ea typeface="Calibri" panose="020F0502020204030204" pitchFamily="34" charset="0"/>
                <a:cs typeface="Calibri Light" panose="020F0302020204030204" pitchFamily="34" charset="0"/>
              </a:rPr>
              <a:t>Address to the priesthood, by President Joseph Smith III. At the General Conference, Lamoni, Iowa, Friday, April 14, 1893. Supplement to The Saints' Herald. Lamoni, Iowa, July 22, 1893.</a:t>
            </a:r>
            <a:endParaRPr lang="en-US" sz="1600" dirty="0"/>
          </a:p>
        </p:txBody>
      </p:sp>
      <p:sp>
        <p:nvSpPr>
          <p:cNvPr id="4" name="Slide Number Placeholder 3">
            <a:extLst>
              <a:ext uri="{FF2B5EF4-FFF2-40B4-BE49-F238E27FC236}">
                <a16:creationId xmlns:a16="http://schemas.microsoft.com/office/drawing/2014/main" id="{2208C02A-25A2-9FA9-D87E-2202B90CE609}"/>
              </a:ext>
            </a:extLst>
          </p:cNvPr>
          <p:cNvSpPr>
            <a:spLocks noGrp="1"/>
          </p:cNvSpPr>
          <p:nvPr>
            <p:ph type="sldNum" sz="quarter" idx="12"/>
          </p:nvPr>
        </p:nvSpPr>
        <p:spPr/>
        <p:txBody>
          <a:bodyPr/>
          <a:lstStyle/>
          <a:p>
            <a:fld id="{966A6AFA-8F73-478B-9E6E-AABA40533D03}" type="slidenum">
              <a:rPr lang="en-US" smtClean="0"/>
              <a:t>15</a:t>
            </a:fld>
            <a:endParaRPr lang="en-US"/>
          </a:p>
        </p:txBody>
      </p:sp>
    </p:spTree>
    <p:extLst>
      <p:ext uri="{BB962C8B-B14F-4D97-AF65-F5344CB8AC3E}">
        <p14:creationId xmlns:p14="http://schemas.microsoft.com/office/powerpoint/2010/main" val="13402851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263DD-40A8-51DA-B7CD-CC91F0F6C3EF}"/>
              </a:ext>
            </a:extLst>
          </p:cNvPr>
          <p:cNvSpPr>
            <a:spLocks noGrp="1"/>
          </p:cNvSpPr>
          <p:nvPr>
            <p:ph type="title"/>
          </p:nvPr>
        </p:nvSpPr>
        <p:spPr>
          <a:xfrm>
            <a:off x="838200" y="365126"/>
            <a:ext cx="10515600" cy="540886"/>
          </a:xfrm>
        </p:spPr>
        <p:txBody>
          <a:bodyPr>
            <a:normAutofit/>
          </a:bodyPr>
          <a:lstStyle/>
          <a:p>
            <a:r>
              <a:rPr lang="en-US" sz="3200" b="1" dirty="0">
                <a:effectLst/>
                <a:latin typeface="Calibri Light" panose="020F0302020204030204" pitchFamily="34" charset="0"/>
                <a:ea typeface="Calibri" panose="020F0502020204030204" pitchFamily="34" charset="0"/>
                <a:cs typeface="Calibri Light" panose="020F0302020204030204" pitchFamily="34" charset="0"/>
              </a:rPr>
              <a:t>Agency and Ordination</a:t>
            </a:r>
            <a:endParaRPr lang="en-US" sz="3200" dirty="0">
              <a:latin typeface="Calibri Light" panose="020F0302020204030204" pitchFamily="34" charset="0"/>
              <a:cs typeface="Calibri Light" panose="020F0302020204030204" pitchFamily="34" charset="0"/>
            </a:endParaRPr>
          </a:p>
        </p:txBody>
      </p:sp>
      <p:sp>
        <p:nvSpPr>
          <p:cNvPr id="3" name="Content Placeholder 2">
            <a:extLst>
              <a:ext uri="{FF2B5EF4-FFF2-40B4-BE49-F238E27FC236}">
                <a16:creationId xmlns:a16="http://schemas.microsoft.com/office/drawing/2014/main" id="{0317DB6A-ED0C-0AC0-6CA8-4A5984569E45}"/>
              </a:ext>
            </a:extLst>
          </p:cNvPr>
          <p:cNvSpPr>
            <a:spLocks noGrp="1"/>
          </p:cNvSpPr>
          <p:nvPr>
            <p:ph idx="1"/>
          </p:nvPr>
        </p:nvSpPr>
        <p:spPr>
          <a:xfrm>
            <a:off x="838200" y="1057013"/>
            <a:ext cx="10515600" cy="5119950"/>
          </a:xfrm>
        </p:spPr>
        <p:txBody>
          <a:bodyPr>
            <a:normAutofit fontScale="92500"/>
          </a:bodyPr>
          <a:lstStyle/>
          <a:p>
            <a:pPr marL="342900" marR="0" lvl="0" indent="-342900">
              <a:lnSpc>
                <a:spcPct val="107000"/>
              </a:lnSpc>
              <a:spcBef>
                <a:spcPts val="0"/>
              </a:spcBef>
              <a:spcAft>
                <a:spcPts val="600"/>
              </a:spcAft>
              <a:buFont typeface="Symbol" panose="05050102010706020507" pitchFamily="18" charset="2"/>
              <a:buChar char=""/>
              <a:tabLst>
                <a:tab pos="457200" algn="l"/>
              </a:tabLst>
            </a:pPr>
            <a:r>
              <a:rPr lang="en-US" sz="2800" dirty="0">
                <a:effectLst/>
                <a:latin typeface="Calibri" panose="020F0502020204030204" pitchFamily="34" charset="0"/>
                <a:ea typeface="Calibri" panose="020F0502020204030204" pitchFamily="34" charset="0"/>
                <a:cs typeface="Calibri" panose="020F0502020204030204" pitchFamily="34" charset="0"/>
              </a:rPr>
              <a:t>God recognizes a person’s capacity – He will not ask us to do more than we can. </a:t>
            </a:r>
          </a:p>
          <a:p>
            <a:pPr marL="342900" marR="0" lvl="0" indent="-342900">
              <a:lnSpc>
                <a:spcPct val="107000"/>
              </a:lnSpc>
              <a:spcBef>
                <a:spcPts val="0"/>
              </a:spcBef>
              <a:spcAft>
                <a:spcPts val="600"/>
              </a:spcAft>
              <a:buFont typeface="Symbol" panose="05050102010706020507" pitchFamily="18" charset="2"/>
              <a:buChar char=""/>
              <a:tabLst>
                <a:tab pos="228600" algn="l"/>
              </a:tabLst>
            </a:pPr>
            <a:r>
              <a:rPr lang="en-US" sz="2800" dirty="0">
                <a:effectLst/>
                <a:latin typeface="Calibri" panose="020F0502020204030204" pitchFamily="34" charset="0"/>
                <a:ea typeface="Calibri" panose="020F0502020204030204" pitchFamily="34" charset="0"/>
                <a:cs typeface="Calibri" panose="020F0502020204030204" pitchFamily="34" charset="0"/>
              </a:rPr>
              <a:t>Ordination does not Infringe Upon Agency</a:t>
            </a:r>
          </a:p>
          <a:p>
            <a:pPr marL="0" indent="0">
              <a:lnSpc>
                <a:spcPct val="100000"/>
              </a:lnSpc>
              <a:buNone/>
            </a:pPr>
            <a:r>
              <a:rPr lang="en-US" sz="2800" i="1" dirty="0">
                <a:effectLst/>
                <a:latin typeface="Calibri" panose="020F0502020204030204" pitchFamily="34" charset="0"/>
                <a:ea typeface="Calibri" panose="020F0502020204030204" pitchFamily="34" charset="0"/>
                <a:cs typeface="Calibri" panose="020F0502020204030204" pitchFamily="34" charset="0"/>
              </a:rPr>
              <a:t>It is a responsible thing, this right to act conferred upon a man, and I do not wonder that the Savior said even when he was but twelve years of age, ''Know ye not that I must be about my Father's business?" Every minister called of God should bear that in mind, and </a:t>
            </a:r>
            <a:r>
              <a:rPr lang="en-US" sz="2800" b="1" i="1" dirty="0">
                <a:effectLst/>
                <a:latin typeface="Calibri" panose="020F0502020204030204" pitchFamily="34" charset="0"/>
                <a:ea typeface="Calibri" panose="020F0502020204030204" pitchFamily="34" charset="0"/>
                <a:cs typeface="Calibri" panose="020F0502020204030204" pitchFamily="34" charset="0"/>
              </a:rPr>
              <a:t>from the hour that he is consecrated by the laying on of hands and set apart to work in the ministry he must feel within himself the </a:t>
            </a:r>
            <a:r>
              <a:rPr lang="en-US" sz="2800" b="1" i="1" dirty="0" err="1">
                <a:effectLst/>
                <a:latin typeface="Calibri" panose="020F0502020204030204" pitchFamily="34" charset="0"/>
                <a:ea typeface="Calibri" panose="020F0502020204030204" pitchFamily="34" charset="0"/>
                <a:cs typeface="Calibri" panose="020F0502020204030204" pitchFamily="34" charset="0"/>
              </a:rPr>
              <a:t>movings</a:t>
            </a:r>
            <a:r>
              <a:rPr lang="en-US" sz="2800" b="1" i="1" dirty="0">
                <a:effectLst/>
                <a:latin typeface="Calibri" panose="020F0502020204030204" pitchFamily="34" charset="0"/>
                <a:ea typeface="Calibri" panose="020F0502020204030204" pitchFamily="34" charset="0"/>
                <a:cs typeface="Calibri" panose="020F0502020204030204" pitchFamily="34" charset="0"/>
              </a:rPr>
              <a:t> of that very Spirit which moved the Savior when he was a boy, and said, "</a:t>
            </a:r>
            <a:r>
              <a:rPr lang="en-US" sz="2800" b="1" i="1" dirty="0" err="1">
                <a:effectLst/>
                <a:latin typeface="Calibri" panose="020F0502020204030204" pitchFamily="34" charset="0"/>
                <a:ea typeface="Calibri" panose="020F0502020204030204" pitchFamily="34" charset="0"/>
                <a:cs typeface="Calibri" panose="020F0502020204030204" pitchFamily="34" charset="0"/>
              </a:rPr>
              <a:t>Wist</a:t>
            </a:r>
            <a:r>
              <a:rPr lang="en-US" sz="2800" b="1" i="1" dirty="0">
                <a:effectLst/>
                <a:latin typeface="Calibri" panose="020F0502020204030204" pitchFamily="34" charset="0"/>
                <a:ea typeface="Calibri" panose="020F0502020204030204" pitchFamily="34" charset="0"/>
                <a:cs typeface="Calibri" panose="020F0502020204030204" pitchFamily="34" charset="0"/>
              </a:rPr>
              <a:t> ye not that I must be about my Father's business</a:t>
            </a:r>
            <a:r>
              <a:rPr lang="en-US" sz="1900" b="1" i="1" dirty="0">
                <a:effectLst/>
                <a:latin typeface="+mj-lt"/>
                <a:ea typeface="Calibri" panose="020F0502020204030204" pitchFamily="34" charset="0"/>
                <a:cs typeface="Calibri" panose="020F0502020204030204" pitchFamily="34" charset="0"/>
              </a:rPr>
              <a:t>?' </a:t>
            </a:r>
            <a:r>
              <a:rPr lang="en-US" sz="1900" b="1" dirty="0">
                <a:effectLst/>
                <a:latin typeface="+mj-lt"/>
                <a:ea typeface="Calibri" panose="020F0502020204030204" pitchFamily="34" charset="0"/>
                <a:cs typeface="Calibri" panose="020F0502020204030204" pitchFamily="34" charset="0"/>
              </a:rPr>
              <a:t>Address to the priesthood, by President Joseph Smith III. At the General Conference, Lamoni, Iowa, Friday, April 14, 1893. Supplement to The Saints' Herald. Lamoni, Iowa, July 22, 1893.</a:t>
            </a:r>
            <a:endParaRPr lang="en-US" sz="1900" i="1" dirty="0">
              <a:effectLst/>
              <a:latin typeface="+mj-lt"/>
              <a:ea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045AC992-CCDD-CBE8-F4CE-423AF2804F1F}"/>
              </a:ext>
            </a:extLst>
          </p:cNvPr>
          <p:cNvSpPr>
            <a:spLocks noGrp="1"/>
          </p:cNvSpPr>
          <p:nvPr>
            <p:ph type="sldNum" sz="quarter" idx="12"/>
          </p:nvPr>
        </p:nvSpPr>
        <p:spPr/>
        <p:txBody>
          <a:bodyPr/>
          <a:lstStyle/>
          <a:p>
            <a:fld id="{966A6AFA-8F73-478B-9E6E-AABA40533D03}" type="slidenum">
              <a:rPr lang="en-US" smtClean="0"/>
              <a:t>16</a:t>
            </a:fld>
            <a:endParaRPr lang="en-US"/>
          </a:p>
        </p:txBody>
      </p:sp>
    </p:spTree>
    <p:extLst>
      <p:ext uri="{BB962C8B-B14F-4D97-AF65-F5344CB8AC3E}">
        <p14:creationId xmlns:p14="http://schemas.microsoft.com/office/powerpoint/2010/main" val="12110487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B5379-BC7B-481C-31D4-F28F50FB70C1}"/>
              </a:ext>
            </a:extLst>
          </p:cNvPr>
          <p:cNvSpPr>
            <a:spLocks noGrp="1"/>
          </p:cNvSpPr>
          <p:nvPr>
            <p:ph type="title"/>
          </p:nvPr>
        </p:nvSpPr>
        <p:spPr/>
        <p:txBody>
          <a:bodyPr>
            <a:normAutofit/>
          </a:bodyPr>
          <a:lstStyle/>
          <a:p>
            <a:r>
              <a:rPr lang="en-US" sz="3200" b="1" dirty="0">
                <a:effectLst/>
                <a:latin typeface="Cambria" panose="02040503050406030204" pitchFamily="18" charset="0"/>
                <a:ea typeface="Calibri" panose="020F0502020204030204" pitchFamily="34" charset="0"/>
                <a:cs typeface="Times New Roman" panose="02020603050405020304" pitchFamily="18" charset="0"/>
              </a:rPr>
              <a:t>Seriousness of Priesthood Ordination – </a:t>
            </a:r>
            <a:r>
              <a:rPr lang="en-US" sz="2800" b="1" i="1" dirty="0">
                <a:effectLst/>
                <a:latin typeface="Cambria" panose="02040503050406030204" pitchFamily="18" charset="0"/>
                <a:ea typeface="Calibri" panose="020F0502020204030204" pitchFamily="34" charset="0"/>
                <a:cs typeface="Times New Roman" panose="02020603050405020304" pitchFamily="18" charset="0"/>
              </a:rPr>
              <a:t>DC 83:6c-d; g-h</a:t>
            </a:r>
            <a:endParaRPr lang="en-US" sz="2800" dirty="0"/>
          </a:p>
        </p:txBody>
      </p:sp>
      <p:sp>
        <p:nvSpPr>
          <p:cNvPr id="3" name="Content Placeholder 2">
            <a:extLst>
              <a:ext uri="{FF2B5EF4-FFF2-40B4-BE49-F238E27FC236}">
                <a16:creationId xmlns:a16="http://schemas.microsoft.com/office/drawing/2014/main" id="{0FEB709C-DC4A-38B1-9ECC-3391740F435D}"/>
              </a:ext>
            </a:extLst>
          </p:cNvPr>
          <p:cNvSpPr>
            <a:spLocks noGrp="1"/>
          </p:cNvSpPr>
          <p:nvPr>
            <p:ph idx="1"/>
          </p:nvPr>
        </p:nvSpPr>
        <p:spPr>
          <a:xfrm>
            <a:off x="838200" y="1825625"/>
            <a:ext cx="10515600" cy="4351338"/>
          </a:xfrm>
        </p:spPr>
        <p:txBody>
          <a:bodyPr>
            <a:noAutofit/>
          </a:bodyPr>
          <a:lstStyle/>
          <a:p>
            <a:pPr marL="0" marR="0" lvl="0" indent="0">
              <a:lnSpc>
                <a:spcPct val="107000"/>
              </a:lnSpc>
              <a:spcBef>
                <a:spcPts val="0"/>
              </a:spcBef>
              <a:spcAft>
                <a:spcPts val="0"/>
              </a:spcAft>
              <a:buNone/>
              <a:tabLst>
                <a:tab pos="228600" algn="l"/>
              </a:tabLst>
            </a:pPr>
            <a:r>
              <a:rPr lang="en-US" sz="2000" dirty="0">
                <a:effectLst/>
                <a:latin typeface="Cambria" panose="02040503050406030204" pitchFamily="18" charset="0"/>
                <a:ea typeface="Calibri" panose="020F0502020204030204" pitchFamily="34" charset="0"/>
                <a:cs typeface="Times New Roman" panose="02020603050405020304" pitchFamily="18" charset="0"/>
              </a:rPr>
              <a:t>c.) For </a:t>
            </a:r>
            <a:r>
              <a:rPr lang="en-US" sz="2000" u="sng" dirty="0">
                <a:effectLst/>
                <a:latin typeface="Cambria" panose="02040503050406030204" pitchFamily="18" charset="0"/>
                <a:ea typeface="Calibri" panose="020F0502020204030204" pitchFamily="34" charset="0"/>
                <a:cs typeface="Times New Roman" panose="02020603050405020304" pitchFamily="18" charset="0"/>
              </a:rPr>
              <a:t>whoso is faithful unto the obtaining </a:t>
            </a:r>
            <a:r>
              <a:rPr lang="en-US" sz="2000" dirty="0">
                <a:effectLst/>
                <a:latin typeface="Cambria" panose="02040503050406030204" pitchFamily="18" charset="0"/>
                <a:ea typeface="Calibri" panose="020F0502020204030204" pitchFamily="34" charset="0"/>
                <a:cs typeface="Times New Roman" panose="02020603050405020304" pitchFamily="18" charset="0"/>
              </a:rPr>
              <a:t>these two priesthoods of which I have spoken, and </a:t>
            </a:r>
            <a:r>
              <a:rPr lang="en-US" sz="2000" u="sng" dirty="0">
                <a:effectLst/>
                <a:latin typeface="Cambria" panose="02040503050406030204" pitchFamily="18" charset="0"/>
                <a:ea typeface="Calibri" panose="020F0502020204030204" pitchFamily="34" charset="0"/>
                <a:cs typeface="Times New Roman" panose="02020603050405020304" pitchFamily="18" charset="0"/>
              </a:rPr>
              <a:t>the magnifying their calling</a:t>
            </a:r>
            <a:r>
              <a:rPr lang="en-US" sz="2000" dirty="0">
                <a:effectLst/>
                <a:latin typeface="Cambria" panose="02040503050406030204" pitchFamily="18" charset="0"/>
                <a:ea typeface="Calibri" panose="020F0502020204030204" pitchFamily="34" charset="0"/>
                <a:cs typeface="Times New Roman" panose="02020603050405020304" pitchFamily="18" charset="0"/>
              </a:rPr>
              <a:t>, are </a:t>
            </a:r>
            <a:r>
              <a:rPr lang="en-US" sz="2000" b="1" dirty="0">
                <a:effectLst/>
                <a:latin typeface="Cambria" panose="02040503050406030204" pitchFamily="18" charset="0"/>
                <a:ea typeface="Calibri" panose="020F0502020204030204" pitchFamily="34" charset="0"/>
                <a:cs typeface="Times New Roman" panose="02020603050405020304" pitchFamily="18" charset="0"/>
              </a:rPr>
              <a:t>sanctified by the Spirit </a:t>
            </a:r>
            <a:r>
              <a:rPr lang="en-US" sz="2000" dirty="0">
                <a:effectLst/>
                <a:latin typeface="Cambria" panose="02040503050406030204" pitchFamily="18" charset="0"/>
                <a:ea typeface="Calibri" panose="020F0502020204030204" pitchFamily="34" charset="0"/>
                <a:cs typeface="Times New Roman" panose="02020603050405020304" pitchFamily="18" charset="0"/>
              </a:rPr>
              <a:t>unto the renewing of their bodies: </a:t>
            </a:r>
          </a:p>
          <a:p>
            <a:pPr marL="0" marR="0" lvl="0" indent="0">
              <a:lnSpc>
                <a:spcPct val="107000"/>
              </a:lnSpc>
              <a:spcBef>
                <a:spcPts val="0"/>
              </a:spcBef>
              <a:spcAft>
                <a:spcPts val="0"/>
              </a:spcAft>
              <a:buNone/>
              <a:tabLst>
                <a:tab pos="228600" algn="l"/>
              </a:tabLst>
            </a:pPr>
            <a:r>
              <a:rPr lang="en-US" sz="2000" b="1" dirty="0">
                <a:effectLst/>
                <a:latin typeface="Cambria" panose="02040503050406030204" pitchFamily="18" charset="0"/>
                <a:ea typeface="Calibri" panose="020F0502020204030204" pitchFamily="34" charset="0"/>
                <a:cs typeface="Times New Roman" panose="02020603050405020304" pitchFamily="18" charset="0"/>
              </a:rPr>
              <a:t>they become the sons </a:t>
            </a:r>
            <a:r>
              <a:rPr lang="en-US" sz="2000" dirty="0">
                <a:effectLst/>
                <a:latin typeface="Cambria" panose="02040503050406030204" pitchFamily="18" charset="0"/>
                <a:ea typeface="Calibri" panose="020F0502020204030204" pitchFamily="34" charset="0"/>
                <a:cs typeface="Times New Roman" panose="02020603050405020304" pitchFamily="18" charset="0"/>
              </a:rPr>
              <a:t>of Moses and of Aaron, and the seed of Abraham, and the church and kingdom </a:t>
            </a:r>
            <a:r>
              <a:rPr lang="en-US" sz="2000" b="1" dirty="0">
                <a:effectLst/>
                <a:latin typeface="Cambria" panose="02040503050406030204" pitchFamily="18" charset="0"/>
                <a:ea typeface="Calibri" panose="020F0502020204030204" pitchFamily="34" charset="0"/>
                <a:cs typeface="Times New Roman" panose="02020603050405020304" pitchFamily="18" charset="0"/>
              </a:rPr>
              <a:t>and the elect of God</a:t>
            </a:r>
            <a:r>
              <a:rPr lang="en-US" sz="2000" dirty="0">
                <a:effectLst/>
                <a:latin typeface="Cambria" panose="02040503050406030204" pitchFamily="18" charset="0"/>
                <a:ea typeface="Calibri" panose="020F0502020204030204" pitchFamily="34" charset="0"/>
                <a:cs typeface="Times New Roman" panose="02020603050405020304" pitchFamily="18" charset="0"/>
              </a:rPr>
              <a:t>; Therefore, </a:t>
            </a:r>
            <a:r>
              <a:rPr lang="en-US" sz="2000" u="sng" dirty="0">
                <a:effectLst/>
                <a:latin typeface="Cambria" panose="02040503050406030204" pitchFamily="18" charset="0"/>
                <a:ea typeface="Calibri" panose="020F0502020204030204" pitchFamily="34" charset="0"/>
                <a:cs typeface="Times New Roman" panose="02020603050405020304" pitchFamily="18" charset="0"/>
              </a:rPr>
              <a:t>all that my Father hath shall be given unto him</a:t>
            </a:r>
            <a:r>
              <a:rPr lang="en-US" sz="2000" dirty="0">
                <a:effectLst/>
                <a:latin typeface="Cambria" panose="02040503050406030204" pitchFamily="18" charset="0"/>
                <a:ea typeface="Calibri" panose="020F0502020204030204" pitchFamily="34" charset="0"/>
                <a:cs typeface="Times New Roman" panose="02020603050405020304" pitchFamily="18" charset="0"/>
              </a:rPr>
              <a:t>; and </a:t>
            </a:r>
            <a:r>
              <a:rPr lang="en-US" sz="2000" b="1" dirty="0">
                <a:effectLst/>
                <a:latin typeface="Cambria" panose="02040503050406030204" pitchFamily="18" charset="0"/>
                <a:ea typeface="Calibri" panose="020F0502020204030204" pitchFamily="34" charset="0"/>
                <a:cs typeface="Times New Roman" panose="02020603050405020304" pitchFamily="18" charset="0"/>
              </a:rPr>
              <a:t>this is according to the oath and covenant which </a:t>
            </a:r>
            <a:r>
              <a:rPr lang="en-US" sz="2000" b="1" dirty="0" err="1">
                <a:effectLst/>
                <a:latin typeface="Cambria" panose="02040503050406030204" pitchFamily="18" charset="0"/>
                <a:ea typeface="Calibri" panose="020F0502020204030204" pitchFamily="34" charset="0"/>
                <a:cs typeface="Times New Roman" panose="02020603050405020304" pitchFamily="18" charset="0"/>
              </a:rPr>
              <a:t>belongeth</a:t>
            </a:r>
            <a:r>
              <a:rPr lang="en-US" sz="2000" b="1" dirty="0">
                <a:effectLst/>
                <a:latin typeface="Cambria" panose="02040503050406030204" pitchFamily="18" charset="0"/>
                <a:ea typeface="Calibri" panose="020F0502020204030204" pitchFamily="34" charset="0"/>
                <a:cs typeface="Times New Roman" panose="02020603050405020304" pitchFamily="18" charset="0"/>
              </a:rPr>
              <a:t> to the priesthood.</a:t>
            </a:r>
          </a:p>
          <a:p>
            <a:pPr marL="0" marR="0" lvl="0" indent="0">
              <a:lnSpc>
                <a:spcPct val="107000"/>
              </a:lnSpc>
              <a:spcBef>
                <a:spcPts val="0"/>
              </a:spcBef>
              <a:spcAft>
                <a:spcPts val="0"/>
              </a:spcAft>
              <a:buNone/>
              <a:tabLst>
                <a:tab pos="228600" algn="l"/>
              </a:tabLst>
            </a:pP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1200"/>
              </a:spcAft>
              <a:buNone/>
            </a:pPr>
            <a:r>
              <a:rPr lang="en-US" sz="2000" dirty="0">
                <a:effectLst/>
                <a:latin typeface="Cambria" panose="02040503050406030204" pitchFamily="18" charset="0"/>
                <a:ea typeface="Calibri" panose="020F0502020204030204" pitchFamily="34" charset="0"/>
                <a:cs typeface="Times New Roman" panose="02020603050405020304" pitchFamily="18" charset="0"/>
              </a:rPr>
              <a:t>(g.)Therefore, </a:t>
            </a:r>
            <a:r>
              <a:rPr lang="en-US" sz="2000" u="sng" dirty="0">
                <a:effectLst/>
                <a:latin typeface="Cambria" panose="02040503050406030204" pitchFamily="18" charset="0"/>
                <a:ea typeface="Calibri" panose="020F0502020204030204" pitchFamily="34" charset="0"/>
                <a:cs typeface="Times New Roman" panose="02020603050405020304" pitchFamily="18" charset="0"/>
              </a:rPr>
              <a:t>all those who receive the priesthood receive this oath and covenant of my Father</a:t>
            </a:r>
            <a:r>
              <a:rPr lang="en-US" sz="2000" dirty="0">
                <a:effectLst/>
                <a:latin typeface="Cambria" panose="02040503050406030204" pitchFamily="18" charset="0"/>
                <a:ea typeface="Calibri" panose="020F0502020204030204" pitchFamily="34" charset="0"/>
                <a:cs typeface="Times New Roman" panose="02020603050405020304" pitchFamily="18" charset="0"/>
              </a:rPr>
              <a:t>, </a:t>
            </a:r>
            <a:br>
              <a:rPr lang="en-US" sz="2000" dirty="0">
                <a:effectLst/>
                <a:latin typeface="Cambria" panose="02040503050406030204" pitchFamily="18" charset="0"/>
                <a:ea typeface="Calibri" panose="020F0502020204030204" pitchFamily="34" charset="0"/>
                <a:cs typeface="Times New Roman" panose="02020603050405020304" pitchFamily="18" charset="0"/>
              </a:rPr>
            </a:br>
            <a:r>
              <a:rPr lang="en-US" sz="2000" dirty="0">
                <a:effectLst/>
                <a:latin typeface="Cambria" panose="02040503050406030204" pitchFamily="18" charset="0"/>
                <a:ea typeface="Calibri" panose="020F0502020204030204" pitchFamily="34" charset="0"/>
                <a:cs typeface="Times New Roman" panose="02020603050405020304" pitchFamily="18" charset="0"/>
              </a:rPr>
              <a:t>which </a:t>
            </a:r>
            <a:r>
              <a:rPr lang="en-US" sz="2000" b="1" dirty="0">
                <a:effectLst/>
                <a:latin typeface="Cambria" panose="02040503050406030204" pitchFamily="18" charset="0"/>
                <a:ea typeface="Calibri" panose="020F0502020204030204" pitchFamily="34" charset="0"/>
                <a:cs typeface="Times New Roman" panose="02020603050405020304" pitchFamily="18" charset="0"/>
              </a:rPr>
              <a:t>he cannot break, neither can it be moved</a:t>
            </a:r>
            <a:r>
              <a:rPr lang="en-US" sz="2000" dirty="0">
                <a:effectLst/>
                <a:latin typeface="Cambria" panose="02040503050406030204" pitchFamily="18" charset="0"/>
                <a:ea typeface="Calibri" panose="020F0502020204030204" pitchFamily="34" charset="0"/>
                <a:cs typeface="Times New Roman" panose="02020603050405020304" pitchFamily="18" charset="0"/>
              </a:rPr>
              <a:t>; </a:t>
            </a:r>
            <a:br>
              <a:rPr lang="en-US" sz="2000" dirty="0">
                <a:effectLst/>
                <a:latin typeface="Cambria" panose="02040503050406030204" pitchFamily="18" charset="0"/>
                <a:ea typeface="Calibri" panose="020F0502020204030204" pitchFamily="34" charset="0"/>
                <a:cs typeface="Times New Roman" panose="02020603050405020304" pitchFamily="18" charset="0"/>
              </a:rPr>
            </a:br>
            <a:r>
              <a:rPr lang="en-US" sz="2000" dirty="0">
                <a:effectLst/>
                <a:latin typeface="Cambria" panose="02040503050406030204" pitchFamily="18" charset="0"/>
                <a:ea typeface="Calibri" panose="020F0502020204030204" pitchFamily="34" charset="0"/>
                <a:cs typeface="Times New Roman" panose="02020603050405020304" pitchFamily="18" charset="0"/>
              </a:rPr>
              <a:t>but </a:t>
            </a:r>
            <a:r>
              <a:rPr lang="en-US" sz="2000" u="sng" dirty="0">
                <a:effectLst/>
                <a:latin typeface="Cambria" panose="02040503050406030204" pitchFamily="18" charset="0"/>
                <a:ea typeface="Calibri" panose="020F0502020204030204" pitchFamily="34" charset="0"/>
                <a:cs typeface="Times New Roman" panose="02020603050405020304" pitchFamily="18" charset="0"/>
              </a:rPr>
              <a:t>whoso </a:t>
            </a:r>
            <a:r>
              <a:rPr lang="en-US" sz="2000" u="sng" dirty="0" err="1">
                <a:effectLst/>
                <a:latin typeface="Cambria" panose="02040503050406030204" pitchFamily="18" charset="0"/>
                <a:ea typeface="Calibri" panose="020F0502020204030204" pitchFamily="34" charset="0"/>
                <a:cs typeface="Times New Roman" panose="02020603050405020304" pitchFamily="18" charset="0"/>
              </a:rPr>
              <a:t>breaketh</a:t>
            </a:r>
            <a:r>
              <a:rPr lang="en-US" sz="2000" u="sng" dirty="0">
                <a:effectLst/>
                <a:latin typeface="Cambria" panose="02040503050406030204" pitchFamily="18" charset="0"/>
                <a:ea typeface="Calibri" panose="020F0502020204030204" pitchFamily="34" charset="0"/>
                <a:cs typeface="Times New Roman" panose="02020603050405020304" pitchFamily="18" charset="0"/>
              </a:rPr>
              <a:t> this covenant</a:t>
            </a:r>
            <a:r>
              <a:rPr lang="en-US" sz="2000" dirty="0">
                <a:effectLst/>
                <a:latin typeface="Cambria" panose="02040503050406030204" pitchFamily="18" charset="0"/>
                <a:ea typeface="Calibri" panose="020F0502020204030204" pitchFamily="34" charset="0"/>
                <a:cs typeface="Times New Roman" panose="02020603050405020304" pitchFamily="18" charset="0"/>
              </a:rPr>
              <a:t>, </a:t>
            </a:r>
            <a:r>
              <a:rPr lang="en-US" sz="2000" u="sng" dirty="0">
                <a:effectLst/>
                <a:latin typeface="Cambria" panose="02040503050406030204" pitchFamily="18" charset="0"/>
                <a:ea typeface="Calibri" panose="020F0502020204030204" pitchFamily="34" charset="0"/>
                <a:cs typeface="Times New Roman" panose="02020603050405020304" pitchFamily="18" charset="0"/>
              </a:rPr>
              <a:t>after he hath received it, and altogether </a:t>
            </a:r>
            <a:r>
              <a:rPr lang="en-US" sz="2000" u="sng" dirty="0" err="1">
                <a:effectLst/>
                <a:latin typeface="Cambria" panose="02040503050406030204" pitchFamily="18" charset="0"/>
                <a:ea typeface="Calibri" panose="020F0502020204030204" pitchFamily="34" charset="0"/>
                <a:cs typeface="Times New Roman" panose="02020603050405020304" pitchFamily="18" charset="0"/>
              </a:rPr>
              <a:t>turneth</a:t>
            </a:r>
            <a:r>
              <a:rPr lang="en-US" sz="2000" u="sng" dirty="0">
                <a:effectLst/>
                <a:latin typeface="Cambria" panose="02040503050406030204" pitchFamily="18" charset="0"/>
                <a:ea typeface="Calibri" panose="020F0502020204030204" pitchFamily="34" charset="0"/>
                <a:cs typeface="Times New Roman" panose="02020603050405020304" pitchFamily="18" charset="0"/>
              </a:rPr>
              <a:t> therefrom</a:t>
            </a:r>
            <a:r>
              <a:rPr lang="en-US" sz="2000" dirty="0">
                <a:effectLst/>
                <a:latin typeface="Cambria" panose="02040503050406030204" pitchFamily="18" charset="0"/>
                <a:ea typeface="Calibri" panose="020F0502020204030204" pitchFamily="34" charset="0"/>
                <a:cs typeface="Times New Roman" panose="02020603050405020304" pitchFamily="18" charset="0"/>
              </a:rPr>
              <a:t>, </a:t>
            </a:r>
            <a:br>
              <a:rPr lang="en-US" sz="2000" dirty="0">
                <a:effectLst/>
                <a:latin typeface="Cambria" panose="02040503050406030204" pitchFamily="18" charset="0"/>
                <a:ea typeface="Calibri" panose="020F0502020204030204" pitchFamily="34" charset="0"/>
                <a:cs typeface="Times New Roman" panose="02020603050405020304" pitchFamily="18" charset="0"/>
              </a:rPr>
            </a:br>
            <a:r>
              <a:rPr lang="en-US" sz="2000" b="1" dirty="0">
                <a:effectLst/>
                <a:latin typeface="Cambria" panose="02040503050406030204" pitchFamily="18" charset="0"/>
                <a:ea typeface="Calibri" panose="020F0502020204030204" pitchFamily="34" charset="0"/>
                <a:cs typeface="Times New Roman" panose="02020603050405020304" pitchFamily="18" charset="0"/>
              </a:rPr>
              <a:t>shall not have forgiveness of sins in this world nor in the world to come. </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000" dirty="0"/>
          </a:p>
        </p:txBody>
      </p:sp>
      <p:sp>
        <p:nvSpPr>
          <p:cNvPr id="4" name="Slide Number Placeholder 3">
            <a:extLst>
              <a:ext uri="{FF2B5EF4-FFF2-40B4-BE49-F238E27FC236}">
                <a16:creationId xmlns:a16="http://schemas.microsoft.com/office/drawing/2014/main" id="{8E45E112-9C73-90C1-439E-DF91FF5C0FD0}"/>
              </a:ext>
            </a:extLst>
          </p:cNvPr>
          <p:cNvSpPr>
            <a:spLocks noGrp="1"/>
          </p:cNvSpPr>
          <p:nvPr>
            <p:ph type="sldNum" sz="quarter" idx="12"/>
          </p:nvPr>
        </p:nvSpPr>
        <p:spPr/>
        <p:txBody>
          <a:bodyPr/>
          <a:lstStyle/>
          <a:p>
            <a:fld id="{966A6AFA-8F73-478B-9E6E-AABA40533D03}" type="slidenum">
              <a:rPr lang="en-US" smtClean="0"/>
              <a:t>17</a:t>
            </a:fld>
            <a:endParaRPr lang="en-US"/>
          </a:p>
        </p:txBody>
      </p:sp>
    </p:spTree>
    <p:extLst>
      <p:ext uri="{BB962C8B-B14F-4D97-AF65-F5344CB8AC3E}">
        <p14:creationId xmlns:p14="http://schemas.microsoft.com/office/powerpoint/2010/main" val="1379813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41EDC-67C4-6B1C-F643-04C48E17F756}"/>
              </a:ext>
            </a:extLst>
          </p:cNvPr>
          <p:cNvSpPr>
            <a:spLocks noGrp="1"/>
          </p:cNvSpPr>
          <p:nvPr>
            <p:ph type="title"/>
          </p:nvPr>
        </p:nvSpPr>
        <p:spPr/>
        <p:txBody>
          <a:bodyPr>
            <a:normAutofit/>
          </a:bodyPr>
          <a:lstStyle/>
          <a:p>
            <a:r>
              <a:rPr lang="en-US" sz="3200" b="1" dirty="0">
                <a:effectLst/>
                <a:latin typeface="Calibri" panose="020F0502020204030204" pitchFamily="34" charset="0"/>
                <a:ea typeface="Calibri" panose="020F0502020204030204" pitchFamily="34" charset="0"/>
                <a:cs typeface="Calibri" panose="020F0502020204030204" pitchFamily="34" charset="0"/>
              </a:rPr>
              <a:t>III. Authority has to be accepted by the people, by the Church</a:t>
            </a:r>
            <a:endParaRPr lang="en-US" sz="3200" dirty="0"/>
          </a:p>
        </p:txBody>
      </p:sp>
      <p:sp>
        <p:nvSpPr>
          <p:cNvPr id="3" name="Content Placeholder 2">
            <a:extLst>
              <a:ext uri="{FF2B5EF4-FFF2-40B4-BE49-F238E27FC236}">
                <a16:creationId xmlns:a16="http://schemas.microsoft.com/office/drawing/2014/main" id="{BC58124B-53E8-A1DD-4D84-9389660C60E7}"/>
              </a:ext>
            </a:extLst>
          </p:cNvPr>
          <p:cNvSpPr>
            <a:spLocks noGrp="1"/>
          </p:cNvSpPr>
          <p:nvPr>
            <p:ph idx="1"/>
          </p:nvPr>
        </p:nvSpPr>
        <p:spPr/>
        <p:txBody>
          <a:bodyPr>
            <a:normAutofit/>
          </a:bodyPr>
          <a:lstStyle/>
          <a:p>
            <a:pPr marL="0" marR="0" lvl="0" indent="0">
              <a:lnSpc>
                <a:spcPct val="107000"/>
              </a:lnSpc>
              <a:spcBef>
                <a:spcPts val="0"/>
              </a:spcBef>
              <a:spcAft>
                <a:spcPts val="800"/>
              </a:spcAft>
              <a:buNone/>
              <a:tabLst>
                <a:tab pos="228600" algn="l"/>
              </a:tabLst>
            </a:pPr>
            <a:r>
              <a:rPr lang="en-US" sz="2000" dirty="0">
                <a:effectLst/>
                <a:latin typeface="Cambria" panose="02040503050406030204" pitchFamily="18" charset="0"/>
                <a:ea typeface="Calibri" panose="020F0502020204030204" pitchFamily="34" charset="0"/>
                <a:cs typeface="Times New Roman" panose="02020603050405020304" pitchFamily="18" charset="0"/>
              </a:rPr>
              <a:t>No person is to be ordained to any office in this church, where there is a regularly organized branch of the same, without the vote of that church; - </a:t>
            </a:r>
            <a:r>
              <a:rPr lang="en-US" sz="2000" b="1" i="1" dirty="0">
                <a:effectLst/>
                <a:latin typeface="Cambria" panose="02040503050406030204" pitchFamily="18" charset="0"/>
                <a:ea typeface="Calibri" panose="020F0502020204030204" pitchFamily="34" charset="0"/>
                <a:cs typeface="Times New Roman" panose="02020603050405020304" pitchFamily="18" charset="0"/>
              </a:rPr>
              <a:t>DC 17:16a</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000" dirty="0">
                <a:effectLst/>
                <a:latin typeface="Cambria" panose="02040503050406030204" pitchFamily="18" charset="0"/>
                <a:ea typeface="Calibri" panose="020F0502020204030204" pitchFamily="34" charset="0"/>
                <a:cs typeface="Times New Roman" panose="02020603050405020304" pitchFamily="18" charset="0"/>
              </a:rPr>
              <a:t> 		</a:t>
            </a:r>
            <a:r>
              <a:rPr lang="en-US" sz="2000" b="1" i="1" dirty="0">
                <a:effectLst/>
                <a:latin typeface="Cambria" panose="02040503050406030204" pitchFamily="18" charset="0"/>
                <a:ea typeface="Calibri" panose="020F0502020204030204" pitchFamily="34" charset="0"/>
                <a:cs typeface="Times New Roman" panose="02020603050405020304" pitchFamily="18" charset="0"/>
              </a:rPr>
              <a:t>What does the “vote” represent?</a:t>
            </a:r>
          </a:p>
          <a:p>
            <a:pPr marL="0" marR="0" indent="0">
              <a:lnSpc>
                <a:spcPct val="107000"/>
              </a:lnSpc>
              <a:spcBef>
                <a:spcPts val="0"/>
              </a:spcBef>
              <a:spcAft>
                <a:spcPts val="800"/>
              </a:spcAft>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tabLst>
                <a:tab pos="228600" algn="l"/>
              </a:tabLst>
            </a:pPr>
            <a:r>
              <a:rPr lang="en-US" sz="2000" dirty="0">
                <a:effectLst/>
                <a:latin typeface="Cambria" panose="02040503050406030204" pitchFamily="18" charset="0"/>
                <a:ea typeface="Calibri" panose="020F0502020204030204" pitchFamily="34" charset="0"/>
                <a:cs typeface="Times New Roman" panose="02020603050405020304" pitchFamily="18" charset="0"/>
              </a:rPr>
              <a:t>If my people will respect the officers whom I have called and set in the church, I will respect these officers; and if they do not, they cannot expect the riches of gifts and the blessings of direction. – </a:t>
            </a:r>
            <a:r>
              <a:rPr lang="en-US" sz="2000" b="1" i="1" dirty="0">
                <a:effectLst/>
                <a:latin typeface="Cambria" panose="02040503050406030204" pitchFamily="18" charset="0"/>
                <a:ea typeface="Calibri" panose="020F0502020204030204" pitchFamily="34" charset="0"/>
                <a:cs typeface="Times New Roman" panose="02020603050405020304" pitchFamily="18" charset="0"/>
              </a:rPr>
              <a:t>DC 125:14c</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R="0" indent="0">
              <a:lnSpc>
                <a:spcPct val="107000"/>
              </a:lnSpc>
              <a:spcBef>
                <a:spcPts val="0"/>
              </a:spcBef>
              <a:spcAft>
                <a:spcPts val="0"/>
              </a:spcAft>
              <a:buNone/>
            </a:pPr>
            <a:r>
              <a:rPr lang="en-US" sz="2000" i="1" dirty="0">
                <a:effectLst/>
                <a:latin typeface="Calibri" panose="020F0502020204030204" pitchFamily="34" charset="0"/>
                <a:ea typeface="Calibri" panose="020F0502020204030204" pitchFamily="34" charset="0"/>
                <a:cs typeface="Calibri" panose="020F0502020204030204" pitchFamily="34"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2000" b="1" dirty="0">
                <a:effectLst/>
                <a:latin typeface="Calibri" panose="020F0502020204030204" pitchFamily="34" charset="0"/>
                <a:ea typeface="Calibri" panose="020F0502020204030204" pitchFamily="34" charset="0"/>
                <a:cs typeface="Calibri" panose="020F0502020204030204" pitchFamily="34" charset="0"/>
              </a:rPr>
              <a:t>We must always ask ourselves, “Are we worthy of this respect?”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000" dirty="0"/>
          </a:p>
        </p:txBody>
      </p:sp>
      <p:sp>
        <p:nvSpPr>
          <p:cNvPr id="4" name="Slide Number Placeholder 3">
            <a:extLst>
              <a:ext uri="{FF2B5EF4-FFF2-40B4-BE49-F238E27FC236}">
                <a16:creationId xmlns:a16="http://schemas.microsoft.com/office/drawing/2014/main" id="{DA5CA286-43FB-15A3-A6D2-9D039B94682B}"/>
              </a:ext>
            </a:extLst>
          </p:cNvPr>
          <p:cNvSpPr>
            <a:spLocks noGrp="1"/>
          </p:cNvSpPr>
          <p:nvPr>
            <p:ph type="sldNum" sz="quarter" idx="12"/>
          </p:nvPr>
        </p:nvSpPr>
        <p:spPr/>
        <p:txBody>
          <a:bodyPr/>
          <a:lstStyle/>
          <a:p>
            <a:fld id="{966A6AFA-8F73-478B-9E6E-AABA40533D03}" type="slidenum">
              <a:rPr lang="en-US" smtClean="0"/>
              <a:t>18</a:t>
            </a:fld>
            <a:endParaRPr lang="en-US"/>
          </a:p>
        </p:txBody>
      </p:sp>
    </p:spTree>
    <p:extLst>
      <p:ext uri="{BB962C8B-B14F-4D97-AF65-F5344CB8AC3E}">
        <p14:creationId xmlns:p14="http://schemas.microsoft.com/office/powerpoint/2010/main" val="7129689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9FA21-25E2-4D9B-4FB7-97B64FDFB0CC}"/>
              </a:ext>
            </a:extLst>
          </p:cNvPr>
          <p:cNvSpPr>
            <a:spLocks noGrp="1"/>
          </p:cNvSpPr>
          <p:nvPr>
            <p:ph type="title"/>
          </p:nvPr>
        </p:nvSpPr>
        <p:spPr/>
        <p:txBody>
          <a:bodyPr>
            <a:normAutofit/>
          </a:bodyPr>
          <a:lstStyle/>
          <a:p>
            <a:r>
              <a:rPr lang="en-US" sz="3200" b="1" dirty="0">
                <a:effectLst/>
                <a:latin typeface="Cambria" panose="02040503050406030204" pitchFamily="18" charset="0"/>
                <a:ea typeface="Calibri" panose="020F0502020204030204" pitchFamily="34" charset="0"/>
                <a:cs typeface="Times New Roman" panose="02020603050405020304" pitchFamily="18" charset="0"/>
              </a:rPr>
              <a:t>Purpose of Ordination Rite/Ceremony</a:t>
            </a:r>
            <a:endParaRPr lang="en-US" sz="3200" dirty="0"/>
          </a:p>
        </p:txBody>
      </p:sp>
      <p:sp>
        <p:nvSpPr>
          <p:cNvPr id="3" name="Content Placeholder 2">
            <a:extLst>
              <a:ext uri="{FF2B5EF4-FFF2-40B4-BE49-F238E27FC236}">
                <a16:creationId xmlns:a16="http://schemas.microsoft.com/office/drawing/2014/main" id="{5523A85F-3082-4D4E-203E-5FC22E307336}"/>
              </a:ext>
            </a:extLst>
          </p:cNvPr>
          <p:cNvSpPr>
            <a:spLocks noGrp="1"/>
          </p:cNvSpPr>
          <p:nvPr>
            <p:ph idx="1"/>
          </p:nvPr>
        </p:nvSpPr>
        <p:spPr/>
        <p:txBody>
          <a:bodyPr>
            <a:normAutofit/>
          </a:bodyPr>
          <a:lstStyle/>
          <a:p>
            <a:pPr marL="342900" marR="0" lvl="0" indent="-342900">
              <a:lnSpc>
                <a:spcPct val="107000"/>
              </a:lnSpc>
              <a:spcBef>
                <a:spcPts val="0"/>
              </a:spcBef>
              <a:spcAft>
                <a:spcPts val="1200"/>
              </a:spcAft>
              <a:buFont typeface="+mj-lt"/>
              <a:buAutoNum type="arabicPeriod"/>
              <a:tabLst>
                <a:tab pos="228600" algn="l"/>
              </a:tabLst>
            </a:pPr>
            <a:r>
              <a:rPr lang="en-US" sz="2000" dirty="0">
                <a:effectLst/>
                <a:ea typeface="Calibri" panose="020F0502020204030204" pitchFamily="34" charset="0"/>
                <a:cs typeface="Times New Roman" panose="02020603050405020304" pitchFamily="18" charset="0"/>
              </a:rPr>
              <a:t>To confer the authority and the responsibility of a specific office upon the one ordained</a:t>
            </a:r>
          </a:p>
          <a:p>
            <a:pPr marL="342900" marR="0" lvl="0" indent="-342900">
              <a:lnSpc>
                <a:spcPct val="107000"/>
              </a:lnSpc>
              <a:spcBef>
                <a:spcPts val="0"/>
              </a:spcBef>
              <a:spcAft>
                <a:spcPts val="1200"/>
              </a:spcAft>
              <a:buFont typeface="+mj-lt"/>
              <a:buAutoNum type="arabicPeriod"/>
              <a:tabLst>
                <a:tab pos="228600" algn="l"/>
              </a:tabLst>
            </a:pPr>
            <a:r>
              <a:rPr lang="en-US" sz="2000" dirty="0">
                <a:effectLst/>
                <a:ea typeface="Calibri" panose="020F0502020204030204" pitchFamily="34" charset="0"/>
                <a:cs typeface="Times New Roman" panose="02020603050405020304" pitchFamily="18" charset="0"/>
              </a:rPr>
              <a:t>To officially inaugurate the ordained into the office to which he has been called</a:t>
            </a:r>
          </a:p>
          <a:p>
            <a:pPr marL="342900" marR="0" lvl="0" indent="-342900">
              <a:lnSpc>
                <a:spcPct val="107000"/>
              </a:lnSpc>
              <a:spcBef>
                <a:spcPts val="0"/>
              </a:spcBef>
              <a:spcAft>
                <a:spcPts val="1200"/>
              </a:spcAft>
              <a:buFont typeface="+mj-lt"/>
              <a:buAutoNum type="arabicPeriod"/>
              <a:tabLst>
                <a:tab pos="228600" algn="l"/>
              </a:tabLst>
            </a:pPr>
            <a:r>
              <a:rPr lang="en-US" sz="2000" dirty="0">
                <a:effectLst/>
                <a:ea typeface="Calibri" panose="020F0502020204030204" pitchFamily="34" charset="0"/>
                <a:cs typeface="Times New Roman" panose="02020603050405020304" pitchFamily="18" charset="0"/>
              </a:rPr>
              <a:t>To symbolize the acceptance of the man to the call and office</a:t>
            </a:r>
          </a:p>
          <a:p>
            <a:pPr marL="342900" marR="0" lvl="0" indent="-342900">
              <a:lnSpc>
                <a:spcPct val="107000"/>
              </a:lnSpc>
              <a:spcBef>
                <a:spcPts val="0"/>
              </a:spcBef>
              <a:spcAft>
                <a:spcPts val="1200"/>
              </a:spcAft>
              <a:buFont typeface="+mj-lt"/>
              <a:buAutoNum type="arabicPeriod"/>
              <a:tabLst>
                <a:tab pos="228600" algn="l"/>
              </a:tabLst>
            </a:pPr>
            <a:r>
              <a:rPr lang="en-US" sz="2000" dirty="0">
                <a:effectLst/>
                <a:ea typeface="Calibri" panose="020F0502020204030204" pitchFamily="34" charset="0"/>
                <a:cs typeface="Times New Roman" panose="02020603050405020304" pitchFamily="18" charset="0"/>
              </a:rPr>
              <a:t>To symbolize his covenant and to interpret the gospel of Jesus Christ to all people everywhere as his office directs </a:t>
            </a:r>
          </a:p>
          <a:p>
            <a:pPr marL="0" marR="0" indent="0">
              <a:lnSpc>
                <a:spcPct val="107000"/>
              </a:lnSpc>
              <a:spcBef>
                <a:spcPts val="0"/>
              </a:spcBef>
              <a:spcAft>
                <a:spcPts val="1200"/>
              </a:spcAft>
              <a:buNone/>
            </a:pPr>
            <a:r>
              <a:rPr lang="en-US" sz="1800" b="1" i="1" dirty="0">
                <a:effectLst/>
                <a:ea typeface="Calibri" panose="020F0502020204030204" pitchFamily="34" charset="0"/>
                <a:cs typeface="Times New Roman" panose="02020603050405020304" pitchFamily="18" charset="0"/>
              </a:rPr>
              <a:t>Ordinances and Sacraments – Yale and Brockway, 1962. Pg. 172</a:t>
            </a:r>
            <a:r>
              <a:rPr lang="en-US" sz="1800" dirty="0">
                <a:effectLst/>
                <a:ea typeface="Calibri" panose="020F0502020204030204" pitchFamily="34" charset="0"/>
                <a:cs typeface="Times New Roman" panose="02020603050405020304" pitchFamily="18" charset="0"/>
              </a:rPr>
              <a:t> </a:t>
            </a:r>
          </a:p>
          <a:p>
            <a:pPr marL="0" indent="0">
              <a:spcAft>
                <a:spcPts val="1200"/>
              </a:spcAft>
              <a:buNone/>
            </a:pPr>
            <a:endParaRPr lang="en-US" sz="2000" dirty="0"/>
          </a:p>
        </p:txBody>
      </p:sp>
      <p:sp>
        <p:nvSpPr>
          <p:cNvPr id="4" name="Slide Number Placeholder 3">
            <a:extLst>
              <a:ext uri="{FF2B5EF4-FFF2-40B4-BE49-F238E27FC236}">
                <a16:creationId xmlns:a16="http://schemas.microsoft.com/office/drawing/2014/main" id="{EB2D59DC-F28B-24B6-BD01-6DB27B9A734D}"/>
              </a:ext>
            </a:extLst>
          </p:cNvPr>
          <p:cNvSpPr>
            <a:spLocks noGrp="1"/>
          </p:cNvSpPr>
          <p:nvPr>
            <p:ph type="sldNum" sz="quarter" idx="12"/>
          </p:nvPr>
        </p:nvSpPr>
        <p:spPr/>
        <p:txBody>
          <a:bodyPr/>
          <a:lstStyle/>
          <a:p>
            <a:fld id="{966A6AFA-8F73-478B-9E6E-AABA40533D03}" type="slidenum">
              <a:rPr lang="en-US" smtClean="0"/>
              <a:t>19</a:t>
            </a:fld>
            <a:endParaRPr lang="en-US"/>
          </a:p>
        </p:txBody>
      </p:sp>
    </p:spTree>
    <p:extLst>
      <p:ext uri="{BB962C8B-B14F-4D97-AF65-F5344CB8AC3E}">
        <p14:creationId xmlns:p14="http://schemas.microsoft.com/office/powerpoint/2010/main" val="1253885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F6463-0986-8F27-441B-0E4DFBE074AE}"/>
              </a:ext>
            </a:extLst>
          </p:cNvPr>
          <p:cNvSpPr>
            <a:spLocks noGrp="1"/>
          </p:cNvSpPr>
          <p:nvPr>
            <p:ph type="title"/>
          </p:nvPr>
        </p:nvSpPr>
        <p:spPr/>
        <p:txBody>
          <a:bodyPr>
            <a:normAutofit/>
          </a:bodyPr>
          <a:lstStyle/>
          <a:p>
            <a:r>
              <a:rPr lang="en-US" sz="3200" b="1" dirty="0">
                <a:solidFill>
                  <a:srgbClr val="000000"/>
                </a:solidFill>
                <a:effectLst/>
                <a:latin typeface="Calibri" panose="020F0502020204030204" pitchFamily="34" charset="0"/>
                <a:ea typeface="Times New Roman" panose="02020603050405020304" pitchFamily="18" charset="0"/>
              </a:rPr>
              <a:t>Christ was called and set apart to the Holy Priesthood after the Order of The Son of God</a:t>
            </a:r>
            <a:endParaRPr lang="en-US" sz="3200" dirty="0"/>
          </a:p>
        </p:txBody>
      </p:sp>
      <p:sp>
        <p:nvSpPr>
          <p:cNvPr id="3" name="Content Placeholder 2">
            <a:extLst>
              <a:ext uri="{FF2B5EF4-FFF2-40B4-BE49-F238E27FC236}">
                <a16:creationId xmlns:a16="http://schemas.microsoft.com/office/drawing/2014/main" id="{6E8785BB-33E9-2AD1-BC6E-CF2B411511CE}"/>
              </a:ext>
            </a:extLst>
          </p:cNvPr>
          <p:cNvSpPr>
            <a:spLocks noGrp="1"/>
          </p:cNvSpPr>
          <p:nvPr>
            <p:ph idx="1"/>
          </p:nvPr>
        </p:nvSpPr>
        <p:spPr/>
        <p:txBody>
          <a:bodyPr/>
          <a:lstStyle/>
          <a:p>
            <a:pPr marL="342900" marR="116205" lvl="0" indent="-342900">
              <a:lnSpc>
                <a:spcPct val="115000"/>
              </a:lnSpc>
              <a:spcBef>
                <a:spcPts val="0"/>
              </a:spcBef>
              <a:spcAft>
                <a:spcPts val="600"/>
              </a:spcAft>
              <a:buClr>
                <a:srgbClr val="000000"/>
              </a:buClr>
              <a:buFont typeface="Symbol" panose="05050102010706020507" pitchFamily="18" charset="2"/>
              <a:buChar char=""/>
            </a:pPr>
            <a:r>
              <a:rPr lang="en-US" sz="1800" dirty="0">
                <a:solidFill>
                  <a:srgbClr val="000000"/>
                </a:solidFill>
                <a:effectLst/>
                <a:latin typeface="Times New Roman" panose="02020603050405020304" pitchFamily="18" charset="0"/>
                <a:ea typeface="Times New Roman" panose="02020603050405020304" pitchFamily="18" charset="0"/>
              </a:rPr>
              <a:t>And no man taketh this honor unto himself, but he that is called of God, as was Aaron. So also Christ </a:t>
            </a:r>
            <a:br>
              <a:rPr lang="en-US" sz="1800" dirty="0">
                <a:solidFill>
                  <a:srgbClr val="000000"/>
                </a:solidFill>
                <a:effectLst/>
                <a:latin typeface="Times New Roman" panose="02020603050405020304" pitchFamily="18" charset="0"/>
                <a:ea typeface="Times New Roman" panose="02020603050405020304" pitchFamily="18" charset="0"/>
              </a:rPr>
            </a:br>
            <a:r>
              <a:rPr lang="en-US" sz="1800" dirty="0">
                <a:solidFill>
                  <a:srgbClr val="000000"/>
                </a:solidFill>
                <a:effectLst/>
                <a:latin typeface="Times New Roman" panose="02020603050405020304" pitchFamily="18" charset="0"/>
                <a:ea typeface="Times New Roman" panose="02020603050405020304" pitchFamily="18" charset="0"/>
              </a:rPr>
              <a:t>glorified not himself to-be made a high priest; but he that said unto him, Thou art my Son, today have 1 </a:t>
            </a:r>
            <a:br>
              <a:rPr lang="en-US" sz="1800" dirty="0">
                <a:solidFill>
                  <a:srgbClr val="000000"/>
                </a:solidFill>
                <a:effectLst/>
                <a:latin typeface="Times New Roman" panose="02020603050405020304" pitchFamily="18" charset="0"/>
                <a:ea typeface="Times New Roman" panose="02020603050405020304" pitchFamily="18" charset="0"/>
              </a:rPr>
            </a:br>
            <a:r>
              <a:rPr lang="en-US" sz="1800" dirty="0">
                <a:solidFill>
                  <a:srgbClr val="000000"/>
                </a:solidFill>
                <a:effectLst/>
                <a:latin typeface="Times New Roman" panose="02020603050405020304" pitchFamily="18" charset="0"/>
                <a:ea typeface="Times New Roman" panose="02020603050405020304" pitchFamily="18" charset="0"/>
              </a:rPr>
              <a:t>begotten thee. </a:t>
            </a:r>
            <a:endParaRPr lang="en-US" sz="1800" dirty="0">
              <a:effectLst/>
              <a:latin typeface="Arial" panose="020B0604020202020204" pitchFamily="34" charset="0"/>
              <a:ea typeface="Times New Roman" panose="02020603050405020304" pitchFamily="18" charset="0"/>
            </a:endParaRPr>
          </a:p>
          <a:p>
            <a:pPr marL="907415" marR="36830">
              <a:lnSpc>
                <a:spcPct val="115000"/>
              </a:lnSpc>
              <a:spcBef>
                <a:spcPts val="0"/>
              </a:spcBef>
              <a:spcAft>
                <a:spcPts val="600"/>
              </a:spcAft>
            </a:pPr>
            <a:r>
              <a:rPr lang="en-US" sz="1800" dirty="0">
                <a:solidFill>
                  <a:srgbClr val="000000"/>
                </a:solidFill>
                <a:effectLst/>
                <a:latin typeface="Times New Roman" panose="02020603050405020304" pitchFamily="18" charset="0"/>
                <a:ea typeface="Times New Roman" panose="02020603050405020304" pitchFamily="18" charset="0"/>
              </a:rPr>
              <a:t>Note: </a:t>
            </a:r>
            <a:r>
              <a:rPr lang="en-US" sz="1800" u="sng" dirty="0">
                <a:solidFill>
                  <a:srgbClr val="000000"/>
                </a:solidFill>
                <a:effectLst/>
                <a:latin typeface="Times New Roman" panose="02020603050405020304" pitchFamily="18" charset="0"/>
                <a:ea typeface="Times New Roman" panose="02020603050405020304" pitchFamily="18" charset="0"/>
              </a:rPr>
              <a:t>Christ did not take upon himself the calling of High Priest</a:t>
            </a:r>
            <a:r>
              <a:rPr lang="en-US" sz="1800" dirty="0">
                <a:solidFill>
                  <a:srgbClr val="000000"/>
                </a:solidFill>
                <a:effectLst/>
                <a:latin typeface="Times New Roman" panose="02020603050405020304" pitchFamily="18" charset="0"/>
                <a:ea typeface="Times New Roman" panose="02020603050405020304" pitchFamily="18" charset="0"/>
              </a:rPr>
              <a:t> - God bestowed it upon him </a:t>
            </a:r>
            <a:br>
              <a:rPr lang="en-US" sz="1800" dirty="0">
                <a:solidFill>
                  <a:srgbClr val="000000"/>
                </a:solidFill>
                <a:effectLst/>
                <a:latin typeface="Times New Roman" panose="02020603050405020304" pitchFamily="18" charset="0"/>
                <a:ea typeface="Times New Roman" panose="02020603050405020304" pitchFamily="18" charset="0"/>
              </a:rPr>
            </a:br>
            <a:r>
              <a:rPr lang="en-US" sz="1800" dirty="0">
                <a:solidFill>
                  <a:srgbClr val="000000"/>
                </a:solidFill>
                <a:effectLst/>
                <a:latin typeface="Times New Roman" panose="02020603050405020304" pitchFamily="18" charset="0"/>
                <a:ea typeface="Times New Roman" panose="02020603050405020304" pitchFamily="18" charset="0"/>
              </a:rPr>
              <a:t>because he humbled himself - God declared first Christ's place in the Kingdom - </a:t>
            </a:r>
            <a:r>
              <a:rPr lang="en-US" sz="1800" u="sng" dirty="0">
                <a:solidFill>
                  <a:srgbClr val="000000"/>
                </a:solidFill>
                <a:effectLst/>
                <a:latin typeface="Times New Roman" panose="02020603050405020304" pitchFamily="18" charset="0"/>
                <a:ea typeface="Times New Roman" panose="02020603050405020304" pitchFamily="18" charset="0"/>
              </a:rPr>
              <a:t>"You Are My Son, today I have begotten thee"</a:t>
            </a:r>
            <a:r>
              <a:rPr lang="en-US" sz="1800" dirty="0">
                <a:solidFill>
                  <a:srgbClr val="000000"/>
                </a:solidFill>
                <a:effectLst/>
                <a:latin typeface="Times New Roman" panose="02020603050405020304" pitchFamily="18" charset="0"/>
                <a:ea typeface="Times New Roman" panose="02020603050405020304" pitchFamily="18" charset="0"/>
              </a:rPr>
              <a:t>- the NIV interprets it to say - </a:t>
            </a:r>
            <a:r>
              <a:rPr lang="en-US" sz="1800" u="sng" dirty="0">
                <a:solidFill>
                  <a:srgbClr val="000000"/>
                </a:solidFill>
                <a:effectLst/>
                <a:latin typeface="Times New Roman" panose="02020603050405020304" pitchFamily="18" charset="0"/>
                <a:ea typeface="Times New Roman" panose="02020603050405020304" pitchFamily="18" charset="0"/>
              </a:rPr>
              <a:t>"Today I have become your Father"</a:t>
            </a:r>
            <a:r>
              <a:rPr lang="en-US" sz="1800" dirty="0">
                <a:solidFill>
                  <a:srgbClr val="000000"/>
                </a:solidFill>
                <a:effectLst/>
                <a:latin typeface="Times New Roman" panose="02020603050405020304" pitchFamily="18" charset="0"/>
                <a:ea typeface="Times New Roman" panose="02020603050405020304" pitchFamily="18" charset="0"/>
              </a:rPr>
              <a:t>-this doesn't make sense because God was his Father always </a:t>
            </a:r>
            <a:endParaRPr lang="en-US" sz="1800" dirty="0">
              <a:effectLst/>
              <a:latin typeface="Arial" panose="020B0604020202020204" pitchFamily="34" charset="0"/>
              <a:ea typeface="Times New Roman" panose="02020603050405020304" pitchFamily="18" charset="0"/>
            </a:endParaRPr>
          </a:p>
          <a:p>
            <a:pPr marL="456565" marR="34290">
              <a:lnSpc>
                <a:spcPct val="115000"/>
              </a:lnSpc>
              <a:spcBef>
                <a:spcPts val="0"/>
              </a:spcBef>
              <a:spcAft>
                <a:spcPts val="1200"/>
              </a:spcAft>
            </a:pPr>
            <a:r>
              <a:rPr lang="en-US" sz="1800" dirty="0">
                <a:solidFill>
                  <a:srgbClr val="000000"/>
                </a:solidFill>
                <a:effectLst/>
                <a:latin typeface="Times New Roman" panose="02020603050405020304" pitchFamily="18" charset="0"/>
                <a:ea typeface="Times New Roman" panose="02020603050405020304" pitchFamily="18" charset="0"/>
              </a:rPr>
              <a:t>As he saith also in another place, Thou art a priest forever after the order of Melchizedek. </a:t>
            </a:r>
            <a:r>
              <a:rPr lang="en-US" sz="1800" b="1" i="1" dirty="0">
                <a:solidFill>
                  <a:srgbClr val="000000"/>
                </a:solidFill>
                <a:effectLst/>
                <a:latin typeface="Times New Roman" panose="02020603050405020304" pitchFamily="18" charset="0"/>
                <a:ea typeface="Times New Roman" panose="02020603050405020304" pitchFamily="18" charset="0"/>
              </a:rPr>
              <a:t>Hebrews 5:4-6 </a:t>
            </a:r>
            <a:endParaRPr lang="en-US" sz="1800" dirty="0">
              <a:effectLst/>
              <a:latin typeface="Arial" panose="020B0604020202020204" pitchFamily="34" charset="0"/>
              <a:ea typeface="Times New Roman" panose="02020603050405020304" pitchFamily="18" charset="0"/>
            </a:endParaRPr>
          </a:p>
          <a:p>
            <a:pPr marL="0" indent="0">
              <a:buNone/>
            </a:pPr>
            <a:endParaRPr lang="en-US" dirty="0"/>
          </a:p>
        </p:txBody>
      </p:sp>
      <p:sp>
        <p:nvSpPr>
          <p:cNvPr id="4" name="Slide Number Placeholder 3">
            <a:extLst>
              <a:ext uri="{FF2B5EF4-FFF2-40B4-BE49-F238E27FC236}">
                <a16:creationId xmlns:a16="http://schemas.microsoft.com/office/drawing/2014/main" id="{C1603835-2CDA-2665-E002-F41DE830F93A}"/>
              </a:ext>
            </a:extLst>
          </p:cNvPr>
          <p:cNvSpPr>
            <a:spLocks noGrp="1"/>
          </p:cNvSpPr>
          <p:nvPr>
            <p:ph type="sldNum" sz="quarter" idx="12"/>
          </p:nvPr>
        </p:nvSpPr>
        <p:spPr/>
        <p:txBody>
          <a:bodyPr/>
          <a:lstStyle/>
          <a:p>
            <a:fld id="{966A6AFA-8F73-478B-9E6E-AABA40533D03}" type="slidenum">
              <a:rPr lang="en-US" smtClean="0"/>
              <a:t>2</a:t>
            </a:fld>
            <a:endParaRPr lang="en-US"/>
          </a:p>
        </p:txBody>
      </p:sp>
    </p:spTree>
    <p:extLst>
      <p:ext uri="{BB962C8B-B14F-4D97-AF65-F5344CB8AC3E}">
        <p14:creationId xmlns:p14="http://schemas.microsoft.com/office/powerpoint/2010/main" val="5739786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D6451-D5C3-3339-1C52-8A99124CC0B3}"/>
              </a:ext>
            </a:extLst>
          </p:cNvPr>
          <p:cNvSpPr>
            <a:spLocks noGrp="1"/>
          </p:cNvSpPr>
          <p:nvPr>
            <p:ph type="title"/>
          </p:nvPr>
        </p:nvSpPr>
        <p:spPr>
          <a:xfrm>
            <a:off x="1828800" y="365125"/>
            <a:ext cx="9525000" cy="951947"/>
          </a:xfrm>
        </p:spPr>
        <p:txBody>
          <a:bodyPr>
            <a:normAutofit/>
          </a:bodyPr>
          <a:lstStyle/>
          <a:p>
            <a:r>
              <a:rPr lang="en-US" sz="3200" b="1" dirty="0">
                <a:effectLst/>
                <a:latin typeface="Cambria" panose="02040503050406030204" pitchFamily="18" charset="0"/>
                <a:ea typeface="Calibri" panose="020F0502020204030204" pitchFamily="34" charset="0"/>
                <a:cs typeface="Times New Roman" panose="02020603050405020304" pitchFamily="18" charset="0"/>
              </a:rPr>
              <a:t>Example of the Manner of Ordination</a:t>
            </a:r>
            <a:endParaRPr lang="en-US" sz="3200" dirty="0"/>
          </a:p>
        </p:txBody>
      </p:sp>
      <p:sp>
        <p:nvSpPr>
          <p:cNvPr id="3" name="Content Placeholder 2">
            <a:extLst>
              <a:ext uri="{FF2B5EF4-FFF2-40B4-BE49-F238E27FC236}">
                <a16:creationId xmlns:a16="http://schemas.microsoft.com/office/drawing/2014/main" id="{9493FE5B-D682-4054-66DC-2FBB41EEE371}"/>
              </a:ext>
            </a:extLst>
          </p:cNvPr>
          <p:cNvSpPr>
            <a:spLocks noGrp="1"/>
          </p:cNvSpPr>
          <p:nvPr>
            <p:ph idx="1"/>
          </p:nvPr>
        </p:nvSpPr>
        <p:spPr>
          <a:xfrm>
            <a:off x="1711353" y="1468073"/>
            <a:ext cx="8187655" cy="4692112"/>
          </a:xfrm>
        </p:spPr>
        <p:txBody>
          <a:bodyPr>
            <a:normAutofit/>
          </a:bodyPr>
          <a:lstStyle/>
          <a:p>
            <a:pPr marL="0" marR="0" lvl="0" indent="0">
              <a:lnSpc>
                <a:spcPct val="107000"/>
              </a:lnSpc>
              <a:spcBef>
                <a:spcPts val="0"/>
              </a:spcBef>
              <a:spcAft>
                <a:spcPts val="0"/>
              </a:spcAft>
              <a:buNone/>
              <a:tabLst>
                <a:tab pos="228600" algn="l"/>
              </a:tabLst>
            </a:pPr>
            <a:r>
              <a:rPr lang="en-US" sz="2100" dirty="0">
                <a:effectLst/>
                <a:latin typeface="Cambria" panose="02040503050406030204" pitchFamily="18" charset="0"/>
                <a:ea typeface="Calibri" panose="020F0502020204030204" pitchFamily="34" charset="0"/>
                <a:cs typeface="Times New Roman" panose="02020603050405020304" pitchFamily="18" charset="0"/>
              </a:rPr>
              <a:t>The manner which the disciples, who were called the elders of the church, ordained priests and teachers.</a:t>
            </a:r>
            <a:endParaRPr lang="en-US" sz="2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2100" dirty="0">
                <a:effectLst/>
                <a:latin typeface="Cambria" panose="02040503050406030204" pitchFamily="18" charset="0"/>
                <a:ea typeface="Calibri" panose="020F0502020204030204" pitchFamily="34" charset="0"/>
                <a:cs typeface="Times New Roman" panose="02020603050405020304" pitchFamily="18" charset="0"/>
              </a:rPr>
              <a:t>After they had prayed unto the Father in the name of Christ, </a:t>
            </a:r>
          </a:p>
          <a:p>
            <a:pPr marL="0" marR="0" indent="0">
              <a:lnSpc>
                <a:spcPct val="107000"/>
              </a:lnSpc>
              <a:spcBef>
                <a:spcPts val="0"/>
              </a:spcBef>
              <a:spcAft>
                <a:spcPts val="0"/>
              </a:spcAft>
              <a:buNone/>
            </a:pPr>
            <a:r>
              <a:rPr lang="en-US" sz="2100" dirty="0">
                <a:effectLst/>
                <a:latin typeface="Cambria" panose="02040503050406030204" pitchFamily="18" charset="0"/>
                <a:ea typeface="Calibri" panose="020F0502020204030204" pitchFamily="34" charset="0"/>
                <a:cs typeface="Times New Roman" panose="02020603050405020304" pitchFamily="18" charset="0"/>
              </a:rPr>
              <a:t>they laid their hands upon them, and said, </a:t>
            </a:r>
          </a:p>
          <a:p>
            <a:pPr marL="0" marR="0" indent="0">
              <a:lnSpc>
                <a:spcPct val="107000"/>
              </a:lnSpc>
              <a:spcBef>
                <a:spcPts val="0"/>
              </a:spcBef>
              <a:spcAft>
                <a:spcPts val="0"/>
              </a:spcAft>
              <a:buNone/>
            </a:pPr>
            <a:r>
              <a:rPr lang="en-US" sz="2100" dirty="0">
                <a:effectLst/>
                <a:latin typeface="Cambria" panose="02040503050406030204" pitchFamily="18" charset="0"/>
                <a:ea typeface="Calibri" panose="020F0502020204030204" pitchFamily="34" charset="0"/>
                <a:cs typeface="Times New Roman" panose="02020603050405020304" pitchFamily="18" charset="0"/>
              </a:rPr>
              <a:t>In the name of Jesus Christ I ordain you to be a priest; (or if he be a teacher;) I ordain you to be a teacher, to preach repentance and remission of sins through Jesus Christ, by the endurance of faith on his name to the end. Amen. </a:t>
            </a:r>
          </a:p>
          <a:p>
            <a:pPr marL="0" marR="0" indent="0">
              <a:lnSpc>
                <a:spcPct val="107000"/>
              </a:lnSpc>
              <a:spcBef>
                <a:spcPts val="0"/>
              </a:spcBef>
              <a:spcAft>
                <a:spcPts val="0"/>
              </a:spcAft>
              <a:buNone/>
            </a:pPr>
            <a:r>
              <a:rPr lang="en-US" sz="2100" dirty="0">
                <a:effectLst/>
                <a:latin typeface="Cambria" panose="02040503050406030204" pitchFamily="18" charset="0"/>
                <a:ea typeface="Calibri" panose="020F0502020204030204" pitchFamily="34" charset="0"/>
                <a:cs typeface="Times New Roman" panose="02020603050405020304" pitchFamily="18" charset="0"/>
              </a:rPr>
              <a:t>And after this manner did they ordain priests and teachers, according to the gifts and callings of God unto men; and they ordained them by the power of the Holy Ghost, which was in them. </a:t>
            </a:r>
            <a:r>
              <a:rPr lang="en-US" sz="2100" b="1" i="1" dirty="0">
                <a:effectLst/>
                <a:latin typeface="Cambria" panose="02040503050406030204" pitchFamily="18" charset="0"/>
                <a:ea typeface="Calibri" panose="020F0502020204030204" pitchFamily="34" charset="0"/>
                <a:cs typeface="Times New Roman" panose="02020603050405020304" pitchFamily="18" charset="0"/>
              </a:rPr>
              <a:t>Moroni 3:1-3  </a:t>
            </a:r>
            <a:endParaRPr lang="en-US" sz="2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100" dirty="0"/>
          </a:p>
        </p:txBody>
      </p:sp>
      <p:sp>
        <p:nvSpPr>
          <p:cNvPr id="4" name="Slide Number Placeholder 3">
            <a:extLst>
              <a:ext uri="{FF2B5EF4-FFF2-40B4-BE49-F238E27FC236}">
                <a16:creationId xmlns:a16="http://schemas.microsoft.com/office/drawing/2014/main" id="{1B427FE7-808A-CE73-1682-C552AA7F0277}"/>
              </a:ext>
            </a:extLst>
          </p:cNvPr>
          <p:cNvSpPr>
            <a:spLocks noGrp="1"/>
          </p:cNvSpPr>
          <p:nvPr>
            <p:ph type="sldNum" sz="quarter" idx="12"/>
          </p:nvPr>
        </p:nvSpPr>
        <p:spPr/>
        <p:txBody>
          <a:bodyPr/>
          <a:lstStyle/>
          <a:p>
            <a:fld id="{966A6AFA-8F73-478B-9E6E-AABA40533D03}" type="slidenum">
              <a:rPr lang="en-US" smtClean="0"/>
              <a:t>20</a:t>
            </a:fld>
            <a:endParaRPr lang="en-US"/>
          </a:p>
        </p:txBody>
      </p:sp>
    </p:spTree>
    <p:extLst>
      <p:ext uri="{BB962C8B-B14F-4D97-AF65-F5344CB8AC3E}">
        <p14:creationId xmlns:p14="http://schemas.microsoft.com/office/powerpoint/2010/main" val="31064821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17EF0-2951-B293-0E92-E3E8C49D6AE0}"/>
              </a:ext>
            </a:extLst>
          </p:cNvPr>
          <p:cNvSpPr>
            <a:spLocks noGrp="1"/>
          </p:cNvSpPr>
          <p:nvPr>
            <p:ph type="title"/>
          </p:nvPr>
        </p:nvSpPr>
        <p:spPr/>
        <p:txBody>
          <a:bodyPr>
            <a:normAutofit/>
          </a:bodyPr>
          <a:lstStyle/>
          <a:p>
            <a:r>
              <a:rPr lang="en-US" sz="3200" b="1" dirty="0">
                <a:effectLst/>
                <a:latin typeface="Cambria" panose="02040503050406030204" pitchFamily="18" charset="0"/>
                <a:ea typeface="Calibri" panose="020F0502020204030204" pitchFamily="34" charset="0"/>
                <a:cs typeface="Times New Roman" panose="02020603050405020304" pitchFamily="18" charset="0"/>
              </a:rPr>
              <a:t>Ordination Mechanics – Service and Prayer</a:t>
            </a:r>
            <a:endParaRPr lang="en-US" sz="3200" dirty="0"/>
          </a:p>
        </p:txBody>
      </p:sp>
      <p:sp>
        <p:nvSpPr>
          <p:cNvPr id="3" name="Content Placeholder 2">
            <a:extLst>
              <a:ext uri="{FF2B5EF4-FFF2-40B4-BE49-F238E27FC236}">
                <a16:creationId xmlns:a16="http://schemas.microsoft.com/office/drawing/2014/main" id="{AC845DA0-ECFC-D8CF-F1F4-F3B3E92FAC40}"/>
              </a:ext>
            </a:extLst>
          </p:cNvPr>
          <p:cNvSpPr>
            <a:spLocks noGrp="1"/>
          </p:cNvSpPr>
          <p:nvPr>
            <p:ph sz="half" idx="1"/>
          </p:nvPr>
        </p:nvSpPr>
        <p:spPr>
          <a:xfrm>
            <a:off x="930479" y="1825625"/>
            <a:ext cx="4706923" cy="4351338"/>
          </a:xfrm>
        </p:spPr>
        <p:txBody>
          <a:bodyPr>
            <a:normAutofit/>
          </a:bodyPr>
          <a:lstStyle/>
          <a:p>
            <a:pPr marL="0" marR="0" lvl="0" indent="0">
              <a:lnSpc>
                <a:spcPct val="107000"/>
              </a:lnSpc>
              <a:spcBef>
                <a:spcPts val="0"/>
              </a:spcBef>
              <a:spcAft>
                <a:spcPts val="300"/>
              </a:spcAft>
              <a:buNone/>
              <a:tabLst>
                <a:tab pos="228600" algn="l"/>
              </a:tabLst>
            </a:pPr>
            <a:r>
              <a:rPr lang="en-US" sz="2100" b="1" dirty="0">
                <a:effectLst/>
                <a:ea typeface="Calibri" panose="020F0502020204030204" pitchFamily="34" charset="0"/>
                <a:cs typeface="Times New Roman" panose="02020603050405020304" pitchFamily="18" charset="0"/>
              </a:rPr>
              <a:t>Ordination Service:</a:t>
            </a:r>
          </a:p>
          <a:p>
            <a:pPr marL="342900" marR="0" lvl="0" indent="-342900">
              <a:lnSpc>
                <a:spcPct val="107000"/>
              </a:lnSpc>
              <a:spcBef>
                <a:spcPts val="0"/>
              </a:spcBef>
              <a:spcAft>
                <a:spcPts val="600"/>
              </a:spcAft>
              <a:buFont typeface="Symbol" panose="05050102010706020507" pitchFamily="18" charset="2"/>
              <a:buChar char=""/>
              <a:tabLst>
                <a:tab pos="228600" algn="l"/>
              </a:tabLst>
            </a:pPr>
            <a:r>
              <a:rPr lang="en-US" sz="2100" dirty="0">
                <a:effectLst/>
                <a:ea typeface="Calibri" panose="020F0502020204030204" pitchFamily="34" charset="0"/>
                <a:cs typeface="Times New Roman" panose="02020603050405020304" pitchFamily="18" charset="0"/>
              </a:rPr>
              <a:t>Spiritual Preparation</a:t>
            </a:r>
          </a:p>
          <a:p>
            <a:pPr marL="342900" marR="0" lvl="0" indent="-342900">
              <a:lnSpc>
                <a:spcPct val="107000"/>
              </a:lnSpc>
              <a:spcBef>
                <a:spcPts val="0"/>
              </a:spcBef>
              <a:spcAft>
                <a:spcPts val="600"/>
              </a:spcAft>
              <a:buFont typeface="Symbol" panose="05050102010706020507" pitchFamily="18" charset="2"/>
              <a:buChar char=""/>
              <a:tabLst>
                <a:tab pos="228600" algn="l"/>
              </a:tabLst>
            </a:pPr>
            <a:r>
              <a:rPr lang="en-US" sz="2100" dirty="0">
                <a:effectLst/>
                <a:ea typeface="Calibri" panose="020F0502020204030204" pitchFamily="34" charset="0"/>
                <a:cs typeface="Times New Roman" panose="02020603050405020304" pitchFamily="18" charset="0"/>
              </a:rPr>
              <a:t>Dedicated Worship Service</a:t>
            </a:r>
          </a:p>
          <a:p>
            <a:pPr marL="342900" marR="0" lvl="0" indent="-342900">
              <a:lnSpc>
                <a:spcPct val="107000"/>
              </a:lnSpc>
              <a:spcBef>
                <a:spcPts val="0"/>
              </a:spcBef>
              <a:spcAft>
                <a:spcPts val="600"/>
              </a:spcAft>
              <a:buFont typeface="Symbol" panose="05050102010706020507" pitchFamily="18" charset="2"/>
              <a:buChar char=""/>
              <a:tabLst>
                <a:tab pos="228600" algn="l"/>
              </a:tabLst>
            </a:pPr>
            <a:r>
              <a:rPr lang="en-US" sz="2100" dirty="0">
                <a:effectLst/>
                <a:ea typeface="Calibri" panose="020F0502020204030204" pitchFamily="34" charset="0"/>
                <a:cs typeface="Times New Roman" panose="02020603050405020304" pitchFamily="18" charset="0"/>
              </a:rPr>
              <a:t>Physical Arrangements</a:t>
            </a:r>
          </a:p>
          <a:p>
            <a:pPr marL="342900" marR="0" lvl="0" indent="-342900">
              <a:lnSpc>
                <a:spcPct val="107000"/>
              </a:lnSpc>
              <a:spcBef>
                <a:spcPts val="0"/>
              </a:spcBef>
              <a:spcAft>
                <a:spcPts val="600"/>
              </a:spcAft>
              <a:buFont typeface="Symbol" panose="05050102010706020507" pitchFamily="18" charset="2"/>
              <a:buChar char=""/>
              <a:tabLst>
                <a:tab pos="228600" algn="l"/>
              </a:tabLst>
            </a:pPr>
            <a:r>
              <a:rPr lang="en-US" sz="2100" dirty="0">
                <a:effectLst/>
                <a:ea typeface="Calibri" panose="020F0502020204030204" pitchFamily="34" charset="0"/>
                <a:cs typeface="Times New Roman" panose="02020603050405020304" pitchFamily="18" charset="0"/>
              </a:rPr>
              <a:t>Charge to Candidate</a:t>
            </a:r>
          </a:p>
          <a:p>
            <a:pPr marL="342900" marR="0" lvl="0" indent="-342900">
              <a:lnSpc>
                <a:spcPct val="107000"/>
              </a:lnSpc>
              <a:spcBef>
                <a:spcPts val="0"/>
              </a:spcBef>
              <a:spcAft>
                <a:spcPts val="600"/>
              </a:spcAft>
              <a:buFont typeface="Symbol" panose="05050102010706020507" pitchFamily="18" charset="2"/>
              <a:buChar char=""/>
              <a:tabLst>
                <a:tab pos="228600" algn="l"/>
              </a:tabLst>
            </a:pPr>
            <a:r>
              <a:rPr lang="en-US" sz="2100" dirty="0">
                <a:effectLst/>
                <a:ea typeface="Calibri" panose="020F0502020204030204" pitchFamily="34" charset="0"/>
                <a:cs typeface="Times New Roman" panose="02020603050405020304" pitchFamily="18" charset="0"/>
              </a:rPr>
              <a:t>Acceptance of Call </a:t>
            </a:r>
          </a:p>
          <a:p>
            <a:pPr marL="342900" marR="0" lvl="0" indent="-342900">
              <a:lnSpc>
                <a:spcPct val="107000"/>
              </a:lnSpc>
              <a:spcBef>
                <a:spcPts val="0"/>
              </a:spcBef>
              <a:spcAft>
                <a:spcPts val="600"/>
              </a:spcAft>
              <a:buFont typeface="Symbol" panose="05050102010706020507" pitchFamily="18" charset="2"/>
              <a:buChar char=""/>
              <a:tabLst>
                <a:tab pos="228600" algn="l"/>
              </a:tabLst>
            </a:pPr>
            <a:r>
              <a:rPr lang="en-US" sz="2100" dirty="0">
                <a:effectLst/>
                <a:ea typeface="Calibri" panose="020F0502020204030204" pitchFamily="34" charset="0"/>
                <a:cs typeface="Times New Roman" panose="02020603050405020304" pitchFamily="18" charset="0"/>
              </a:rPr>
              <a:t>Hands </a:t>
            </a:r>
            <a:r>
              <a:rPr lang="en-US" sz="2100" dirty="0" err="1">
                <a:effectLst/>
                <a:ea typeface="Calibri" panose="020F0502020204030204" pitchFamily="34" charset="0"/>
                <a:cs typeface="Times New Roman" panose="02020603050405020304" pitchFamily="18" charset="0"/>
              </a:rPr>
              <a:t>Layed</a:t>
            </a:r>
            <a:r>
              <a:rPr lang="en-US" sz="2100" dirty="0">
                <a:effectLst/>
                <a:ea typeface="Calibri" panose="020F0502020204030204" pitchFamily="34" charset="0"/>
                <a:cs typeface="Times New Roman" panose="02020603050405020304" pitchFamily="18" charset="0"/>
              </a:rPr>
              <a:t> On Head &amp; Prayer</a:t>
            </a:r>
          </a:p>
          <a:p>
            <a:pPr marL="342900" marR="0" lvl="0" indent="-342900">
              <a:lnSpc>
                <a:spcPct val="107000"/>
              </a:lnSpc>
              <a:spcBef>
                <a:spcPts val="0"/>
              </a:spcBef>
              <a:spcAft>
                <a:spcPts val="600"/>
              </a:spcAft>
              <a:buFont typeface="Symbol" panose="05050102010706020507" pitchFamily="18" charset="2"/>
              <a:buChar char=""/>
              <a:tabLst>
                <a:tab pos="228600" algn="l"/>
              </a:tabLst>
            </a:pPr>
            <a:r>
              <a:rPr lang="en-US" sz="2100" dirty="0">
                <a:effectLst/>
                <a:ea typeface="Calibri" panose="020F0502020204030204" pitchFamily="34" charset="0"/>
                <a:cs typeface="Times New Roman" panose="02020603050405020304" pitchFamily="18" charset="0"/>
              </a:rPr>
              <a:t>Acknowledgement</a:t>
            </a:r>
          </a:p>
          <a:p>
            <a:pPr marL="342900" marR="0" lvl="0" indent="-342900">
              <a:lnSpc>
                <a:spcPct val="107000"/>
              </a:lnSpc>
              <a:spcBef>
                <a:spcPts val="0"/>
              </a:spcBef>
              <a:spcAft>
                <a:spcPts val="600"/>
              </a:spcAft>
              <a:buFont typeface="Symbol" panose="05050102010706020507" pitchFamily="18" charset="2"/>
              <a:buChar char=""/>
              <a:tabLst>
                <a:tab pos="228600" algn="l"/>
              </a:tabLst>
            </a:pPr>
            <a:r>
              <a:rPr lang="en-US" sz="2100" dirty="0">
                <a:effectLst/>
                <a:ea typeface="Calibri" panose="020F0502020204030204" pitchFamily="34" charset="0"/>
                <a:cs typeface="Times New Roman" panose="02020603050405020304" pitchFamily="18" charset="0"/>
              </a:rPr>
              <a:t>Greeting with membership</a:t>
            </a:r>
          </a:p>
          <a:p>
            <a:endParaRPr lang="en-US" sz="2100" dirty="0"/>
          </a:p>
        </p:txBody>
      </p:sp>
      <p:sp>
        <p:nvSpPr>
          <p:cNvPr id="4" name="Content Placeholder 3">
            <a:extLst>
              <a:ext uri="{FF2B5EF4-FFF2-40B4-BE49-F238E27FC236}">
                <a16:creationId xmlns:a16="http://schemas.microsoft.com/office/drawing/2014/main" id="{D2818714-AAC4-5804-E7F1-8E786BBDB5EA}"/>
              </a:ext>
            </a:extLst>
          </p:cNvPr>
          <p:cNvSpPr>
            <a:spLocks noGrp="1"/>
          </p:cNvSpPr>
          <p:nvPr>
            <p:ph sz="half" idx="2"/>
          </p:nvPr>
        </p:nvSpPr>
        <p:spPr/>
        <p:txBody>
          <a:bodyPr>
            <a:normAutofit/>
          </a:bodyPr>
          <a:lstStyle/>
          <a:p>
            <a:pPr marL="0" marR="0" lvl="0" indent="0">
              <a:lnSpc>
                <a:spcPct val="107000"/>
              </a:lnSpc>
              <a:spcBef>
                <a:spcPts val="0"/>
              </a:spcBef>
              <a:spcAft>
                <a:spcPts val="600"/>
              </a:spcAft>
              <a:buNone/>
              <a:tabLst>
                <a:tab pos="228600" algn="l"/>
              </a:tabLst>
            </a:pPr>
            <a:r>
              <a:rPr lang="en-US" sz="2100" b="1" dirty="0">
                <a:effectLst/>
                <a:ea typeface="Calibri" panose="020F0502020204030204" pitchFamily="34" charset="0"/>
                <a:cs typeface="Times New Roman" panose="02020603050405020304" pitchFamily="18" charset="0"/>
              </a:rPr>
              <a:t>Ordination Prayer:</a:t>
            </a:r>
          </a:p>
          <a:p>
            <a:pPr marL="342900" marR="0" lvl="0" indent="-342900">
              <a:lnSpc>
                <a:spcPct val="107000"/>
              </a:lnSpc>
              <a:spcBef>
                <a:spcPts val="0"/>
              </a:spcBef>
              <a:spcAft>
                <a:spcPts val="600"/>
              </a:spcAft>
              <a:buFont typeface="Symbol" panose="05050102010706020507" pitchFamily="18" charset="2"/>
              <a:buChar char=""/>
              <a:tabLst>
                <a:tab pos="228600" algn="l"/>
              </a:tabLst>
            </a:pPr>
            <a:r>
              <a:rPr lang="en-US" sz="2100" dirty="0">
                <a:effectLst/>
                <a:ea typeface="Calibri" panose="020F0502020204030204" pitchFamily="34" charset="0"/>
                <a:cs typeface="Times New Roman" panose="02020603050405020304" pitchFamily="18" charset="0"/>
              </a:rPr>
              <a:t>No set prayer</a:t>
            </a:r>
          </a:p>
          <a:p>
            <a:pPr marL="342900" marR="0" lvl="0" indent="-342900">
              <a:lnSpc>
                <a:spcPct val="107000"/>
              </a:lnSpc>
              <a:spcBef>
                <a:spcPts val="0"/>
              </a:spcBef>
              <a:spcAft>
                <a:spcPts val="600"/>
              </a:spcAft>
              <a:buFont typeface="Symbol" panose="05050102010706020507" pitchFamily="18" charset="2"/>
              <a:buChar char=""/>
              <a:tabLst>
                <a:tab pos="228600" algn="l"/>
              </a:tabLst>
            </a:pPr>
            <a:r>
              <a:rPr lang="en-US" sz="2100" dirty="0">
                <a:effectLst/>
                <a:ea typeface="Calibri" panose="020F0502020204030204" pitchFamily="34" charset="0"/>
                <a:cs typeface="Times New Roman" panose="02020603050405020304" pitchFamily="18" charset="0"/>
              </a:rPr>
              <a:t>Not too long and to the point</a:t>
            </a:r>
          </a:p>
          <a:p>
            <a:pPr marL="342900" marR="0" lvl="0" indent="-342900">
              <a:lnSpc>
                <a:spcPct val="107000"/>
              </a:lnSpc>
              <a:spcBef>
                <a:spcPts val="0"/>
              </a:spcBef>
              <a:spcAft>
                <a:spcPts val="600"/>
              </a:spcAft>
              <a:buFont typeface="Symbol" panose="05050102010706020507" pitchFamily="18" charset="2"/>
              <a:buChar char=""/>
              <a:tabLst>
                <a:tab pos="228600" algn="l"/>
              </a:tabLst>
            </a:pPr>
            <a:r>
              <a:rPr lang="en-US" sz="2100" dirty="0">
                <a:effectLst/>
                <a:ea typeface="Calibri" panose="020F0502020204030204" pitchFamily="34" charset="0"/>
                <a:cs typeface="Times New Roman" panose="02020603050405020304" pitchFamily="18" charset="0"/>
              </a:rPr>
              <a:t>The Priesthood and Office being conferred should be identified</a:t>
            </a:r>
          </a:p>
          <a:p>
            <a:pPr marL="342900" marR="0" lvl="0" indent="-342900">
              <a:lnSpc>
                <a:spcPct val="107000"/>
              </a:lnSpc>
              <a:spcBef>
                <a:spcPts val="0"/>
              </a:spcBef>
              <a:spcAft>
                <a:spcPts val="600"/>
              </a:spcAft>
              <a:buFont typeface="Symbol" panose="05050102010706020507" pitchFamily="18" charset="2"/>
              <a:buChar char=""/>
              <a:tabLst>
                <a:tab pos="228600" algn="l"/>
              </a:tabLst>
            </a:pPr>
            <a:r>
              <a:rPr lang="en-US" sz="2100" dirty="0">
                <a:effectLst/>
                <a:ea typeface="Calibri" panose="020F0502020204030204" pitchFamily="34" charset="0"/>
                <a:cs typeface="Times New Roman" panose="02020603050405020304" pitchFamily="18" charset="0"/>
              </a:rPr>
              <a:t>Reflection of responsibility may be appropriate</a:t>
            </a:r>
          </a:p>
          <a:p>
            <a:pPr marL="228600" marR="0">
              <a:lnSpc>
                <a:spcPct val="107000"/>
              </a:lnSpc>
              <a:spcBef>
                <a:spcPts val="0"/>
              </a:spcBef>
              <a:spcAft>
                <a:spcPts val="600"/>
              </a:spcAft>
            </a:pPr>
            <a:endParaRPr lang="en-US" sz="2100" dirty="0">
              <a:effectLst/>
              <a:ea typeface="Calibri" panose="020F0502020204030204" pitchFamily="34" charset="0"/>
              <a:cs typeface="Times New Roman" panose="02020603050405020304" pitchFamily="18" charset="0"/>
            </a:endParaRPr>
          </a:p>
          <a:p>
            <a:pPr>
              <a:spcAft>
                <a:spcPts val="600"/>
              </a:spcAft>
            </a:pPr>
            <a:endParaRPr lang="en-US" sz="2100" dirty="0"/>
          </a:p>
        </p:txBody>
      </p:sp>
      <p:sp>
        <p:nvSpPr>
          <p:cNvPr id="5" name="Slide Number Placeholder 4">
            <a:extLst>
              <a:ext uri="{FF2B5EF4-FFF2-40B4-BE49-F238E27FC236}">
                <a16:creationId xmlns:a16="http://schemas.microsoft.com/office/drawing/2014/main" id="{EAF03814-5365-B5CC-2ABB-9031DB33D8B9}"/>
              </a:ext>
            </a:extLst>
          </p:cNvPr>
          <p:cNvSpPr>
            <a:spLocks noGrp="1"/>
          </p:cNvSpPr>
          <p:nvPr>
            <p:ph type="sldNum" sz="quarter" idx="12"/>
          </p:nvPr>
        </p:nvSpPr>
        <p:spPr/>
        <p:txBody>
          <a:bodyPr/>
          <a:lstStyle/>
          <a:p>
            <a:fld id="{966A6AFA-8F73-478B-9E6E-AABA40533D03}" type="slidenum">
              <a:rPr lang="en-US" smtClean="0"/>
              <a:t>21</a:t>
            </a:fld>
            <a:endParaRPr lang="en-US"/>
          </a:p>
        </p:txBody>
      </p:sp>
    </p:spTree>
    <p:extLst>
      <p:ext uri="{BB962C8B-B14F-4D97-AF65-F5344CB8AC3E}">
        <p14:creationId xmlns:p14="http://schemas.microsoft.com/office/powerpoint/2010/main" val="5118126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03E19-730E-6980-E10A-57DCC45253F3}"/>
              </a:ext>
            </a:extLst>
          </p:cNvPr>
          <p:cNvSpPr>
            <a:spLocks noGrp="1"/>
          </p:cNvSpPr>
          <p:nvPr>
            <p:ph type="title"/>
          </p:nvPr>
        </p:nvSpPr>
        <p:spPr>
          <a:xfrm>
            <a:off x="2985782" y="415459"/>
            <a:ext cx="6098796" cy="1325563"/>
          </a:xfrm>
        </p:spPr>
        <p:txBody>
          <a:bodyPr>
            <a:normAutofit/>
          </a:bodyPr>
          <a:lstStyle/>
          <a:p>
            <a:r>
              <a:rPr lang="en-US" sz="3200" b="1" dirty="0">
                <a:effectLst/>
                <a:latin typeface="Cambria" panose="02040503050406030204" pitchFamily="18" charset="0"/>
                <a:ea typeface="Calibri" panose="020F0502020204030204" pitchFamily="34" charset="0"/>
                <a:cs typeface="Times New Roman" panose="02020603050405020304" pitchFamily="18" charset="0"/>
              </a:rPr>
              <a:t>Follow-up After the Ordination</a:t>
            </a:r>
            <a:endParaRPr lang="en-US" sz="3200" dirty="0"/>
          </a:p>
        </p:txBody>
      </p:sp>
      <p:sp>
        <p:nvSpPr>
          <p:cNvPr id="3" name="Content Placeholder 2">
            <a:extLst>
              <a:ext uri="{FF2B5EF4-FFF2-40B4-BE49-F238E27FC236}">
                <a16:creationId xmlns:a16="http://schemas.microsoft.com/office/drawing/2014/main" id="{C4C60670-9FF7-D0C4-66C5-2F25AC8984D2}"/>
              </a:ext>
            </a:extLst>
          </p:cNvPr>
          <p:cNvSpPr>
            <a:spLocks noGrp="1"/>
          </p:cNvSpPr>
          <p:nvPr>
            <p:ph idx="1"/>
          </p:nvPr>
        </p:nvSpPr>
        <p:spPr>
          <a:xfrm>
            <a:off x="2985782" y="2010183"/>
            <a:ext cx="5453543" cy="4351338"/>
          </a:xfrm>
        </p:spPr>
        <p:txBody>
          <a:bodyPr>
            <a:normAutofit/>
          </a:bodyPr>
          <a:lstStyle/>
          <a:p>
            <a:pPr marL="342900" marR="0" lvl="0" indent="-342900">
              <a:lnSpc>
                <a:spcPct val="107000"/>
              </a:lnSpc>
              <a:spcBef>
                <a:spcPts val="0"/>
              </a:spcBef>
              <a:spcAft>
                <a:spcPts val="0"/>
              </a:spcAft>
              <a:buFont typeface="Symbol" panose="05050102010706020507" pitchFamily="18" charset="2"/>
              <a:buChar char=""/>
              <a:tabLst>
                <a:tab pos="228600" algn="l"/>
              </a:tabLst>
            </a:pPr>
            <a:r>
              <a:rPr lang="en-US" sz="2200" dirty="0">
                <a:effectLst/>
                <a:latin typeface="Cambria" panose="02040503050406030204" pitchFamily="18" charset="0"/>
                <a:ea typeface="Calibri" panose="020F0502020204030204" pitchFamily="34" charset="0"/>
                <a:cs typeface="Times New Roman" panose="02020603050405020304" pitchFamily="18" charset="0"/>
              </a:rPr>
              <a:t>Record ordination</a:t>
            </a:r>
          </a:p>
          <a:p>
            <a:pPr marL="342900" marR="0" lvl="0" indent="-342900">
              <a:lnSpc>
                <a:spcPct val="107000"/>
              </a:lnSpc>
              <a:spcBef>
                <a:spcPts val="0"/>
              </a:spcBef>
              <a:spcAft>
                <a:spcPts val="0"/>
              </a:spcAft>
              <a:buFont typeface="Symbol" panose="05050102010706020507" pitchFamily="18" charset="2"/>
              <a:buChar char=""/>
              <a:tabLst>
                <a:tab pos="228600" algn="l"/>
              </a:tabLst>
            </a:pP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tabLst>
                <a:tab pos="228600" algn="l"/>
              </a:tabLst>
            </a:pPr>
            <a:r>
              <a:rPr lang="en-US" sz="2200" dirty="0">
                <a:effectLst/>
                <a:latin typeface="Cambria" panose="02040503050406030204" pitchFamily="18" charset="0"/>
                <a:ea typeface="Calibri" panose="020F0502020204030204" pitchFamily="34" charset="0"/>
                <a:cs typeface="Times New Roman" panose="02020603050405020304" pitchFamily="18" charset="0"/>
              </a:rPr>
              <a:t>Issue license</a:t>
            </a:r>
          </a:p>
          <a:p>
            <a:pPr marL="342900" marR="0" lvl="0" indent="-342900">
              <a:lnSpc>
                <a:spcPct val="107000"/>
              </a:lnSpc>
              <a:spcBef>
                <a:spcPts val="0"/>
              </a:spcBef>
              <a:spcAft>
                <a:spcPts val="0"/>
              </a:spcAft>
              <a:buFont typeface="Symbol" panose="05050102010706020507" pitchFamily="18" charset="2"/>
              <a:buChar char=""/>
              <a:tabLst>
                <a:tab pos="228600" algn="l"/>
              </a:tabLst>
            </a:pP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tabLst>
                <a:tab pos="228600" algn="l"/>
              </a:tabLst>
            </a:pPr>
            <a:r>
              <a:rPr lang="en-US" sz="2200" dirty="0">
                <a:effectLst/>
                <a:latin typeface="Cambria" panose="02040503050406030204" pitchFamily="18" charset="0"/>
                <a:ea typeface="Calibri" panose="020F0502020204030204" pitchFamily="34" charset="0"/>
                <a:cs typeface="Times New Roman" panose="02020603050405020304" pitchFamily="18" charset="0"/>
              </a:rPr>
              <a:t>Continued training and mentoring</a:t>
            </a:r>
          </a:p>
          <a:p>
            <a:pPr marL="342900" marR="0" lvl="0" indent="-342900">
              <a:lnSpc>
                <a:spcPct val="107000"/>
              </a:lnSpc>
              <a:spcBef>
                <a:spcPts val="0"/>
              </a:spcBef>
              <a:spcAft>
                <a:spcPts val="0"/>
              </a:spcAft>
              <a:buFont typeface="Symbol" panose="05050102010706020507" pitchFamily="18" charset="2"/>
              <a:buChar char=""/>
              <a:tabLst>
                <a:tab pos="228600" algn="l"/>
              </a:tabLst>
            </a:pP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tabLst>
                <a:tab pos="228600" algn="l"/>
              </a:tabLst>
            </a:pPr>
            <a:r>
              <a:rPr lang="en-US" sz="2200" dirty="0">
                <a:effectLst/>
                <a:latin typeface="Cambria" panose="02040503050406030204" pitchFamily="18" charset="0"/>
                <a:ea typeface="Calibri" panose="020F0502020204030204" pitchFamily="34" charset="0"/>
                <a:cs typeface="Times New Roman" panose="02020603050405020304" pitchFamily="18" charset="0"/>
              </a:rPr>
              <a:t>Use quickly</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200" dirty="0"/>
          </a:p>
        </p:txBody>
      </p:sp>
      <p:sp>
        <p:nvSpPr>
          <p:cNvPr id="4" name="Slide Number Placeholder 3">
            <a:extLst>
              <a:ext uri="{FF2B5EF4-FFF2-40B4-BE49-F238E27FC236}">
                <a16:creationId xmlns:a16="http://schemas.microsoft.com/office/drawing/2014/main" id="{33705ADB-F773-D49A-C899-86E4A6A8B581}"/>
              </a:ext>
            </a:extLst>
          </p:cNvPr>
          <p:cNvSpPr>
            <a:spLocks noGrp="1"/>
          </p:cNvSpPr>
          <p:nvPr>
            <p:ph type="sldNum" sz="quarter" idx="12"/>
          </p:nvPr>
        </p:nvSpPr>
        <p:spPr/>
        <p:txBody>
          <a:bodyPr/>
          <a:lstStyle/>
          <a:p>
            <a:fld id="{966A6AFA-8F73-478B-9E6E-AABA40533D03}" type="slidenum">
              <a:rPr lang="en-US" smtClean="0"/>
              <a:t>22</a:t>
            </a:fld>
            <a:endParaRPr lang="en-US"/>
          </a:p>
        </p:txBody>
      </p:sp>
    </p:spTree>
    <p:extLst>
      <p:ext uri="{BB962C8B-B14F-4D97-AF65-F5344CB8AC3E}">
        <p14:creationId xmlns:p14="http://schemas.microsoft.com/office/powerpoint/2010/main" val="16028575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EF945-273F-CE41-6419-12FD565BBE00}"/>
              </a:ext>
            </a:extLst>
          </p:cNvPr>
          <p:cNvSpPr>
            <a:spLocks noGrp="1"/>
          </p:cNvSpPr>
          <p:nvPr>
            <p:ph type="title"/>
          </p:nvPr>
        </p:nvSpPr>
        <p:spPr>
          <a:xfrm>
            <a:off x="838200" y="365126"/>
            <a:ext cx="10515600" cy="691888"/>
          </a:xfrm>
        </p:spPr>
        <p:txBody>
          <a:bodyPr>
            <a:normAutofit/>
          </a:bodyPr>
          <a:lstStyle/>
          <a:p>
            <a:r>
              <a:rPr lang="en-US" sz="3200" b="1" dirty="0">
                <a:effectLst/>
                <a:latin typeface="Calibri" panose="020F0502020204030204" pitchFamily="34" charset="0"/>
                <a:ea typeface="Calibri" panose="020F0502020204030204" pitchFamily="34" charset="0"/>
                <a:cs typeface="Calibri" panose="020F0502020204030204" pitchFamily="34" charset="0"/>
              </a:rPr>
              <a:t>An Engaged Priesthood</a:t>
            </a:r>
            <a:endParaRPr lang="en-US" sz="3200"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C7FC9500-C59F-703E-8079-171DDB2A2333}"/>
              </a:ext>
            </a:extLst>
          </p:cNvPr>
          <p:cNvSpPr>
            <a:spLocks noGrp="1"/>
          </p:cNvSpPr>
          <p:nvPr>
            <p:ph idx="1"/>
          </p:nvPr>
        </p:nvSpPr>
        <p:spPr>
          <a:xfrm>
            <a:off x="838200" y="1359017"/>
            <a:ext cx="10515600" cy="4817946"/>
          </a:xfrm>
        </p:spPr>
        <p:txBody>
          <a:bodyPr>
            <a:normAutofit/>
          </a:bodyPr>
          <a:lstStyle/>
          <a:p>
            <a:pPr marL="0" marR="0" indent="0">
              <a:lnSpc>
                <a:spcPct val="107000"/>
              </a:lnSpc>
              <a:spcBef>
                <a:spcPts val="0"/>
              </a:spcBef>
              <a:spcAft>
                <a:spcPts val="800"/>
              </a:spcAft>
              <a:buNone/>
            </a:pPr>
            <a:r>
              <a:rPr lang="en-US" sz="2100" b="1" dirty="0">
                <a:effectLst/>
                <a:ea typeface="Calibri" panose="020F0502020204030204" pitchFamily="34" charset="0"/>
                <a:cs typeface="Times New Roman" panose="02020603050405020304" pitchFamily="18" charset="0"/>
              </a:rPr>
              <a:t>The 20-80 Rule - </a:t>
            </a:r>
            <a:r>
              <a:rPr lang="en-US" sz="2100" dirty="0">
                <a:effectLst/>
                <a:ea typeface="Calibri" panose="020F0502020204030204" pitchFamily="34" charset="0"/>
                <a:cs typeface="Times New Roman" panose="02020603050405020304" pitchFamily="18" charset="0"/>
              </a:rPr>
              <a:t>20% of the Priesthood do 80 % of the work </a:t>
            </a:r>
          </a:p>
          <a:p>
            <a:pPr marL="971550" lvl="1" indent="-285750">
              <a:lnSpc>
                <a:spcPct val="107000"/>
              </a:lnSpc>
              <a:spcBef>
                <a:spcPts val="0"/>
              </a:spcBef>
              <a:spcAft>
                <a:spcPts val="1200"/>
              </a:spcAft>
              <a:buFont typeface="Wingdings" panose="05000000000000000000" pitchFamily="2" charset="2"/>
              <a:buChar char="§"/>
            </a:pPr>
            <a:r>
              <a:rPr lang="en-US" sz="2100" dirty="0">
                <a:effectLst/>
                <a:ea typeface="Calibri" panose="020F0502020204030204" pitchFamily="34" charset="0"/>
                <a:cs typeface="Times New Roman" panose="02020603050405020304" pitchFamily="18" charset="0"/>
              </a:rPr>
              <a:t>Our Challenge as Leaders is to Change the Percentages</a:t>
            </a:r>
          </a:p>
          <a:p>
            <a:pPr marL="0" marR="0" lvl="0" indent="0">
              <a:lnSpc>
                <a:spcPct val="107000"/>
              </a:lnSpc>
              <a:spcBef>
                <a:spcPts val="0"/>
              </a:spcBef>
              <a:spcAft>
                <a:spcPts val="300"/>
              </a:spcAft>
              <a:buNone/>
              <a:tabLst>
                <a:tab pos="228600" algn="l"/>
              </a:tabLst>
            </a:pPr>
            <a:endParaRPr lang="en-US" sz="2100" dirty="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1800"/>
              </a:spcAft>
              <a:buFont typeface="Symbol" panose="05050102010706020507" pitchFamily="18" charset="2"/>
              <a:buChar char=""/>
              <a:tabLst>
                <a:tab pos="228600" algn="l"/>
              </a:tabLst>
            </a:pPr>
            <a:r>
              <a:rPr lang="en-US" sz="2100" dirty="0">
                <a:effectLst/>
                <a:ea typeface="Calibri" panose="020F0502020204030204" pitchFamily="34" charset="0"/>
                <a:cs typeface="Times New Roman" panose="02020603050405020304" pitchFamily="18" charset="0"/>
              </a:rPr>
              <a:t>What does it mean for priesthood to be “actively engaged” in ministry? Or,</a:t>
            </a:r>
            <a:br>
              <a:rPr lang="en-US" sz="2100" dirty="0">
                <a:effectLst/>
                <a:ea typeface="Calibri" panose="020F0502020204030204" pitchFamily="34" charset="0"/>
                <a:cs typeface="Times New Roman" panose="02020603050405020304" pitchFamily="18" charset="0"/>
              </a:rPr>
            </a:br>
            <a:r>
              <a:rPr lang="en-US" sz="2100" dirty="0">
                <a:effectLst/>
                <a:ea typeface="Calibri" panose="020F0502020204030204" pitchFamily="34" charset="0"/>
                <a:cs typeface="Times New Roman" panose="02020603050405020304" pitchFamily="18" charset="0"/>
              </a:rPr>
              <a:t>What constitutes an “active” or “inactive” priesthood member?</a:t>
            </a:r>
          </a:p>
          <a:p>
            <a:pPr marL="342900" marR="0" lvl="0" indent="-342900">
              <a:lnSpc>
                <a:spcPct val="107000"/>
              </a:lnSpc>
              <a:spcBef>
                <a:spcPts val="0"/>
              </a:spcBef>
              <a:spcAft>
                <a:spcPts val="1800"/>
              </a:spcAft>
              <a:buFont typeface="Symbol" panose="05050102010706020507" pitchFamily="18" charset="2"/>
              <a:buChar char=""/>
              <a:tabLst>
                <a:tab pos="228600" algn="l"/>
              </a:tabLst>
            </a:pPr>
            <a:r>
              <a:rPr lang="en-US" sz="2100" dirty="0">
                <a:effectLst/>
                <a:ea typeface="Calibri" panose="020F0502020204030204" pitchFamily="34" charset="0"/>
                <a:cs typeface="Times New Roman" panose="02020603050405020304" pitchFamily="18" charset="0"/>
              </a:rPr>
              <a:t>What are reasonable expectations for priesthood? </a:t>
            </a:r>
          </a:p>
          <a:p>
            <a:pPr marL="342900" marR="0" lvl="0" indent="-342900">
              <a:lnSpc>
                <a:spcPct val="107000"/>
              </a:lnSpc>
              <a:spcBef>
                <a:spcPts val="0"/>
              </a:spcBef>
              <a:spcAft>
                <a:spcPts val="1800"/>
              </a:spcAft>
              <a:buFont typeface="Symbol" panose="05050102010706020507" pitchFamily="18" charset="2"/>
              <a:buChar char=""/>
              <a:tabLst>
                <a:tab pos="228600" algn="l"/>
              </a:tabLst>
            </a:pPr>
            <a:r>
              <a:rPr lang="en-US" sz="2100" dirty="0">
                <a:effectLst/>
                <a:ea typeface="Calibri" panose="020F0502020204030204" pitchFamily="34" charset="0"/>
                <a:cs typeface="Times New Roman" panose="02020603050405020304" pitchFamily="18" charset="0"/>
              </a:rPr>
              <a:t>What does it mean to “magnify our calling?” </a:t>
            </a:r>
          </a:p>
          <a:p>
            <a:pPr marL="342900" marR="0" lvl="0" indent="-342900">
              <a:lnSpc>
                <a:spcPct val="107000"/>
              </a:lnSpc>
              <a:spcBef>
                <a:spcPts val="0"/>
              </a:spcBef>
              <a:spcAft>
                <a:spcPts val="1800"/>
              </a:spcAft>
              <a:buFont typeface="Symbol" panose="05050102010706020507" pitchFamily="18" charset="2"/>
              <a:buChar char=""/>
              <a:tabLst>
                <a:tab pos="228600" algn="l"/>
              </a:tabLst>
            </a:pPr>
            <a:r>
              <a:rPr lang="en-US" sz="2100" dirty="0">
                <a:effectLst/>
                <a:ea typeface="Calibri" panose="020F0502020204030204" pitchFamily="34" charset="0"/>
                <a:cs typeface="Times New Roman" panose="02020603050405020304" pitchFamily="18" charset="0"/>
              </a:rPr>
              <a:t>What are reasonable expectations for priesthood in magnifying their calling?</a:t>
            </a:r>
          </a:p>
          <a:p>
            <a:endParaRPr lang="en-US" sz="2100" dirty="0"/>
          </a:p>
        </p:txBody>
      </p:sp>
      <p:sp>
        <p:nvSpPr>
          <p:cNvPr id="4" name="Slide Number Placeholder 3">
            <a:extLst>
              <a:ext uri="{FF2B5EF4-FFF2-40B4-BE49-F238E27FC236}">
                <a16:creationId xmlns:a16="http://schemas.microsoft.com/office/drawing/2014/main" id="{6D48FC75-101C-2C1F-D1A8-965A8B014E6D}"/>
              </a:ext>
            </a:extLst>
          </p:cNvPr>
          <p:cNvSpPr>
            <a:spLocks noGrp="1"/>
          </p:cNvSpPr>
          <p:nvPr>
            <p:ph type="sldNum" sz="quarter" idx="12"/>
          </p:nvPr>
        </p:nvSpPr>
        <p:spPr/>
        <p:txBody>
          <a:bodyPr/>
          <a:lstStyle/>
          <a:p>
            <a:fld id="{966A6AFA-8F73-478B-9E6E-AABA40533D03}" type="slidenum">
              <a:rPr lang="en-US" smtClean="0"/>
              <a:t>23</a:t>
            </a:fld>
            <a:endParaRPr lang="en-US"/>
          </a:p>
        </p:txBody>
      </p:sp>
    </p:spTree>
    <p:extLst>
      <p:ext uri="{BB962C8B-B14F-4D97-AF65-F5344CB8AC3E}">
        <p14:creationId xmlns:p14="http://schemas.microsoft.com/office/powerpoint/2010/main" val="12958953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E89B4-4E49-74D1-BD3B-9EBAC77FF0D0}"/>
              </a:ext>
            </a:extLst>
          </p:cNvPr>
          <p:cNvSpPr>
            <a:spLocks noGrp="1"/>
          </p:cNvSpPr>
          <p:nvPr>
            <p:ph type="title"/>
          </p:nvPr>
        </p:nvSpPr>
        <p:spPr/>
        <p:txBody>
          <a:bodyPr>
            <a:normAutofit/>
          </a:bodyPr>
          <a:lstStyle/>
          <a:p>
            <a:r>
              <a:rPr lang="en-US" sz="3200" b="1" dirty="0">
                <a:effectLst/>
                <a:latin typeface="Calibri" panose="020F0502020204030204" pitchFamily="34" charset="0"/>
                <a:ea typeface="Calibri" panose="020F0502020204030204" pitchFamily="34" charset="0"/>
                <a:cs typeface="Calibri" panose="020F0502020204030204" pitchFamily="34" charset="0"/>
              </a:rPr>
              <a:t>The Question of Accountability</a:t>
            </a:r>
            <a:endParaRPr lang="en-US" sz="3200"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7E4ACBB1-C1A7-4142-2F2A-A19052999A79}"/>
              </a:ext>
            </a:extLst>
          </p:cNvPr>
          <p:cNvSpPr>
            <a:spLocks noGrp="1"/>
          </p:cNvSpPr>
          <p:nvPr>
            <p:ph idx="1"/>
          </p:nvPr>
        </p:nvSpPr>
        <p:spPr/>
        <p:txBody>
          <a:bodyPr>
            <a:normAutofit/>
          </a:bodyPr>
          <a:lstStyle/>
          <a:p>
            <a:pPr marL="342900" marR="0" lvl="0" indent="-342900">
              <a:lnSpc>
                <a:spcPct val="107000"/>
              </a:lnSpc>
              <a:spcBef>
                <a:spcPts val="0"/>
              </a:spcBef>
              <a:spcAft>
                <a:spcPts val="1800"/>
              </a:spcAft>
              <a:buFont typeface="Symbol" panose="05050102010706020507" pitchFamily="18" charset="2"/>
              <a:buChar char=""/>
              <a:tabLst>
                <a:tab pos="228600" algn="l"/>
              </a:tabLst>
            </a:pPr>
            <a:r>
              <a:rPr lang="en-US" sz="2200" dirty="0">
                <a:effectLst/>
                <a:ea typeface="Calibri" panose="020F0502020204030204" pitchFamily="34" charset="0"/>
                <a:cs typeface="Times New Roman" panose="02020603050405020304" pitchFamily="18" charset="0"/>
              </a:rPr>
              <a:t>Who are we accountable to? In what ways are we accountable? or</a:t>
            </a:r>
          </a:p>
          <a:p>
            <a:pPr marL="342900" marR="0" lvl="0" indent="-342900">
              <a:lnSpc>
                <a:spcPct val="107000"/>
              </a:lnSpc>
              <a:spcBef>
                <a:spcPts val="0"/>
              </a:spcBef>
              <a:spcAft>
                <a:spcPts val="1800"/>
              </a:spcAft>
              <a:buFont typeface="Symbol" panose="05050102010706020507" pitchFamily="18" charset="2"/>
              <a:buChar char=""/>
              <a:tabLst>
                <a:tab pos="228600" algn="l"/>
              </a:tabLst>
            </a:pPr>
            <a:r>
              <a:rPr lang="en-US" sz="2200" dirty="0">
                <a:effectLst/>
                <a:ea typeface="Calibri" panose="020F0502020204030204" pitchFamily="34" charset="0"/>
                <a:cs typeface="Times New Roman" panose="02020603050405020304" pitchFamily="18" charset="0"/>
              </a:rPr>
              <a:t>Should priesthood give an account of their ministry to someone in the Branch? If so, to whom, and what are some ways this can be done?</a:t>
            </a:r>
          </a:p>
          <a:p>
            <a:pPr marL="342900" marR="0" lvl="0" indent="-342900">
              <a:lnSpc>
                <a:spcPct val="107000"/>
              </a:lnSpc>
              <a:spcBef>
                <a:spcPts val="0"/>
              </a:spcBef>
              <a:spcAft>
                <a:spcPts val="1800"/>
              </a:spcAft>
              <a:buFont typeface="Symbol" panose="05050102010706020507" pitchFamily="18" charset="2"/>
              <a:buChar char=""/>
              <a:tabLst>
                <a:tab pos="228600" algn="l"/>
              </a:tabLst>
            </a:pPr>
            <a:r>
              <a:rPr lang="en-US" sz="2200" dirty="0">
                <a:effectLst/>
                <a:ea typeface="Calibri" panose="020F0502020204030204" pitchFamily="34" charset="0"/>
                <a:cs typeface="Times New Roman" panose="02020603050405020304" pitchFamily="18" charset="0"/>
              </a:rPr>
              <a:t>How should an inactive priesthood member be used? </a:t>
            </a:r>
          </a:p>
          <a:p>
            <a:pPr marL="342900" marR="0" lvl="0" indent="-342900">
              <a:lnSpc>
                <a:spcPct val="107000"/>
              </a:lnSpc>
              <a:spcBef>
                <a:spcPts val="0"/>
              </a:spcBef>
              <a:spcAft>
                <a:spcPts val="1800"/>
              </a:spcAft>
              <a:buFont typeface="Symbol" panose="05050102010706020507" pitchFamily="18" charset="2"/>
              <a:buChar char=""/>
              <a:tabLst>
                <a:tab pos="228600" algn="l"/>
              </a:tabLst>
            </a:pPr>
            <a:r>
              <a:rPr lang="en-US" sz="2200" dirty="0">
                <a:effectLst/>
                <a:ea typeface="Calibri" panose="020F0502020204030204" pitchFamily="34" charset="0"/>
                <a:cs typeface="Times New Roman" panose="02020603050405020304" pitchFamily="18" charset="0"/>
              </a:rPr>
              <a:t>How should he be worked with?</a:t>
            </a:r>
          </a:p>
          <a:p>
            <a:pPr>
              <a:spcAft>
                <a:spcPts val="1800"/>
              </a:spcAft>
            </a:pPr>
            <a:endParaRPr lang="en-US" sz="2200" dirty="0"/>
          </a:p>
        </p:txBody>
      </p:sp>
      <p:sp>
        <p:nvSpPr>
          <p:cNvPr id="4" name="Slide Number Placeholder 3">
            <a:extLst>
              <a:ext uri="{FF2B5EF4-FFF2-40B4-BE49-F238E27FC236}">
                <a16:creationId xmlns:a16="http://schemas.microsoft.com/office/drawing/2014/main" id="{05E9E93C-6B6A-C5E2-DC3B-BE1775A72214}"/>
              </a:ext>
            </a:extLst>
          </p:cNvPr>
          <p:cNvSpPr>
            <a:spLocks noGrp="1"/>
          </p:cNvSpPr>
          <p:nvPr>
            <p:ph type="sldNum" sz="quarter" idx="12"/>
          </p:nvPr>
        </p:nvSpPr>
        <p:spPr/>
        <p:txBody>
          <a:bodyPr/>
          <a:lstStyle/>
          <a:p>
            <a:fld id="{966A6AFA-8F73-478B-9E6E-AABA40533D03}" type="slidenum">
              <a:rPr lang="en-US" smtClean="0"/>
              <a:t>24</a:t>
            </a:fld>
            <a:endParaRPr lang="en-US"/>
          </a:p>
        </p:txBody>
      </p:sp>
    </p:spTree>
    <p:extLst>
      <p:ext uri="{BB962C8B-B14F-4D97-AF65-F5344CB8AC3E}">
        <p14:creationId xmlns:p14="http://schemas.microsoft.com/office/powerpoint/2010/main" val="2461099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ECB9F-6BE4-0ABD-9DB8-6662AB502BC0}"/>
              </a:ext>
            </a:extLst>
          </p:cNvPr>
          <p:cNvSpPr>
            <a:spLocks noGrp="1"/>
          </p:cNvSpPr>
          <p:nvPr>
            <p:ph type="title"/>
          </p:nvPr>
        </p:nvSpPr>
        <p:spPr/>
        <p:txBody>
          <a:bodyPr>
            <a:normAutofit/>
          </a:bodyPr>
          <a:lstStyle/>
          <a:p>
            <a:r>
              <a:rPr lang="en-US" sz="3200" b="1" dirty="0">
                <a:solidFill>
                  <a:srgbClr val="000000"/>
                </a:solidFill>
                <a:effectLst/>
                <a:latin typeface="Times New Roman" panose="02020603050405020304" pitchFamily="18" charset="0"/>
                <a:ea typeface="Times New Roman" panose="02020603050405020304" pitchFamily="18" charset="0"/>
              </a:rPr>
              <a:t>Christ called and set apart the twelve after seeking council with God </a:t>
            </a:r>
            <a:endParaRPr lang="en-US" sz="3200" dirty="0"/>
          </a:p>
        </p:txBody>
      </p:sp>
      <p:sp>
        <p:nvSpPr>
          <p:cNvPr id="3" name="Content Placeholder 2">
            <a:extLst>
              <a:ext uri="{FF2B5EF4-FFF2-40B4-BE49-F238E27FC236}">
                <a16:creationId xmlns:a16="http://schemas.microsoft.com/office/drawing/2014/main" id="{7CEF5BF1-436C-3742-CF92-00BBCE153F51}"/>
              </a:ext>
            </a:extLst>
          </p:cNvPr>
          <p:cNvSpPr>
            <a:spLocks noGrp="1"/>
          </p:cNvSpPr>
          <p:nvPr>
            <p:ph idx="1"/>
          </p:nvPr>
        </p:nvSpPr>
        <p:spPr>
          <a:xfrm>
            <a:off x="838200" y="1593908"/>
            <a:ext cx="10515600" cy="4583055"/>
          </a:xfrm>
        </p:spPr>
        <p:txBody>
          <a:bodyPr>
            <a:noAutofit/>
          </a:bodyPr>
          <a:lstStyle/>
          <a:p>
            <a:pPr marL="0" marR="36830" lvl="0" indent="0">
              <a:lnSpc>
                <a:spcPct val="115000"/>
              </a:lnSpc>
              <a:spcBef>
                <a:spcPts val="0"/>
              </a:spcBef>
              <a:spcAft>
                <a:spcPts val="600"/>
              </a:spcAft>
              <a:buClr>
                <a:srgbClr val="000000"/>
              </a:buClr>
              <a:buNone/>
            </a:pPr>
            <a:r>
              <a:rPr lang="en-US" sz="2000" dirty="0">
                <a:solidFill>
                  <a:srgbClr val="000000"/>
                </a:solidFill>
                <a:effectLst/>
                <a:ea typeface="Times New Roman" panose="02020603050405020304" pitchFamily="18" charset="0"/>
              </a:rPr>
              <a:t>And it came to pass in those days, that he went out into a mountain to pray, and continued all night in prayer to God. And when it was day, </a:t>
            </a:r>
            <a:r>
              <a:rPr lang="en-US" sz="2000" u="sng" dirty="0">
                <a:solidFill>
                  <a:srgbClr val="000000"/>
                </a:solidFill>
                <a:effectLst/>
                <a:ea typeface="Times New Roman" panose="02020603050405020304" pitchFamily="18" charset="0"/>
              </a:rPr>
              <a:t>he called his disciples: and of them he chose twelve, whom -also he named apostles</a:t>
            </a:r>
            <a:r>
              <a:rPr lang="en-US" sz="2000" dirty="0">
                <a:solidFill>
                  <a:srgbClr val="000000"/>
                </a:solidFill>
                <a:effectLst/>
                <a:ea typeface="Times New Roman" panose="02020603050405020304" pitchFamily="18" charset="0"/>
              </a:rPr>
              <a:t> </a:t>
            </a:r>
            <a:r>
              <a:rPr lang="en-US" sz="2000" b="1" i="1" dirty="0">
                <a:solidFill>
                  <a:srgbClr val="000000"/>
                </a:solidFill>
                <a:effectLst/>
                <a:ea typeface="Times New Roman" panose="02020603050405020304" pitchFamily="18" charset="0"/>
              </a:rPr>
              <a:t>Luke </a:t>
            </a:r>
            <a:r>
              <a:rPr lang="en-US" sz="2000" b="1" dirty="0">
                <a:solidFill>
                  <a:srgbClr val="000000"/>
                </a:solidFill>
                <a:effectLst/>
                <a:ea typeface="Times New Roman" panose="02020603050405020304" pitchFamily="18" charset="0"/>
              </a:rPr>
              <a:t>6:12 -13 </a:t>
            </a:r>
          </a:p>
          <a:p>
            <a:pPr marL="0" marR="36830" lvl="0" indent="0">
              <a:lnSpc>
                <a:spcPct val="115000"/>
              </a:lnSpc>
              <a:spcBef>
                <a:spcPts val="0"/>
              </a:spcBef>
              <a:spcAft>
                <a:spcPts val="600"/>
              </a:spcAft>
              <a:buClr>
                <a:srgbClr val="000000"/>
              </a:buClr>
              <a:buNone/>
            </a:pPr>
            <a:endParaRPr lang="en-US" sz="2000" dirty="0">
              <a:effectLst/>
              <a:ea typeface="Times New Roman" panose="02020603050405020304" pitchFamily="18" charset="0"/>
            </a:endParaRPr>
          </a:p>
          <a:p>
            <a:pPr marL="0" marR="125730" lvl="0" indent="0">
              <a:lnSpc>
                <a:spcPct val="108000"/>
              </a:lnSpc>
              <a:spcBef>
                <a:spcPts val="0"/>
              </a:spcBef>
              <a:buClr>
                <a:srgbClr val="000000"/>
              </a:buClr>
              <a:buNone/>
            </a:pPr>
            <a:r>
              <a:rPr lang="en-US" sz="2000" dirty="0">
                <a:solidFill>
                  <a:srgbClr val="000000"/>
                </a:solidFill>
                <a:effectLst/>
                <a:ea typeface="Times New Roman" panose="02020603050405020304" pitchFamily="18" charset="0"/>
              </a:rPr>
              <a:t>And </a:t>
            </a:r>
            <a:r>
              <a:rPr lang="en-US" sz="2000" u="sng" dirty="0">
                <a:solidFill>
                  <a:srgbClr val="000000"/>
                </a:solidFill>
                <a:effectLst/>
                <a:ea typeface="Times New Roman" panose="02020603050405020304" pitchFamily="18" charset="0"/>
              </a:rPr>
              <a:t>he ordained twelve,</a:t>
            </a:r>
            <a:r>
              <a:rPr lang="en-US" sz="2000" dirty="0">
                <a:solidFill>
                  <a:srgbClr val="000000"/>
                </a:solidFill>
                <a:effectLst/>
                <a:ea typeface="Times New Roman" panose="02020603050405020304" pitchFamily="18" charset="0"/>
              </a:rPr>
              <a:t> that they should be with him, and that he might send them forth to preach, and to have power to heal sicknesses, and to cast out devils. </a:t>
            </a:r>
            <a:r>
              <a:rPr lang="en-US" sz="2000" b="1" i="1" dirty="0">
                <a:solidFill>
                  <a:srgbClr val="000000"/>
                </a:solidFill>
                <a:effectLst/>
                <a:ea typeface="Times New Roman" panose="02020603050405020304" pitchFamily="18" charset="0"/>
              </a:rPr>
              <a:t>Mark 3:13</a:t>
            </a:r>
            <a:r>
              <a:rPr lang="en-US" sz="2000" i="1" dirty="0">
                <a:solidFill>
                  <a:srgbClr val="000000"/>
                </a:solidFill>
                <a:effectLst/>
                <a:ea typeface="Times New Roman" panose="02020603050405020304" pitchFamily="18" charset="0"/>
              </a:rPr>
              <a:t> </a:t>
            </a:r>
          </a:p>
          <a:p>
            <a:pPr marL="0" marR="125730" lvl="0" indent="0">
              <a:lnSpc>
                <a:spcPct val="115000"/>
              </a:lnSpc>
              <a:spcBef>
                <a:spcPts val="0"/>
              </a:spcBef>
              <a:spcAft>
                <a:spcPts val="1200"/>
              </a:spcAft>
              <a:buClr>
                <a:srgbClr val="000000"/>
              </a:buClr>
              <a:buNone/>
            </a:pPr>
            <a:endParaRPr lang="en-US" sz="2000" b="0" i="1" dirty="0">
              <a:solidFill>
                <a:srgbClr val="000000"/>
              </a:solidFill>
            </a:endParaRPr>
          </a:p>
          <a:p>
            <a:pPr marL="0" marR="125730" lvl="0" indent="0">
              <a:lnSpc>
                <a:spcPct val="115000"/>
              </a:lnSpc>
              <a:spcBef>
                <a:spcPts val="0"/>
              </a:spcBef>
              <a:spcAft>
                <a:spcPts val="1800"/>
              </a:spcAft>
              <a:buClr>
                <a:srgbClr val="000000"/>
              </a:buClr>
              <a:buNone/>
            </a:pPr>
            <a:r>
              <a:rPr lang="en-US" sz="2000" b="0" i="0" dirty="0">
                <a:solidFill>
                  <a:srgbClr val="212529"/>
                </a:solidFill>
                <a:effectLst/>
              </a:rPr>
              <a:t>As thou hast sent me into the world, even so have I also sent them into the world. </a:t>
            </a:r>
            <a:r>
              <a:rPr lang="en-US" sz="2000" b="1" i="1" dirty="0">
                <a:effectLst/>
              </a:rPr>
              <a:t>John 17:18</a:t>
            </a:r>
            <a:endParaRPr lang="en-US" sz="2000" b="1" i="1" dirty="0">
              <a:effectLst/>
              <a:ea typeface="Times New Roman" panose="02020603050405020304" pitchFamily="18" charset="0"/>
            </a:endParaRPr>
          </a:p>
          <a:p>
            <a:pPr marL="0" indent="0">
              <a:lnSpc>
                <a:spcPct val="100000"/>
              </a:lnSpc>
              <a:spcAft>
                <a:spcPts val="600"/>
              </a:spcAft>
              <a:buNone/>
            </a:pPr>
            <a:r>
              <a:rPr lang="en-US" sz="2000" b="1" dirty="0"/>
              <a:t>Christ also set apart others: </a:t>
            </a:r>
            <a:br>
              <a:rPr lang="en-US" sz="2000" b="1" dirty="0"/>
            </a:br>
            <a:r>
              <a:rPr lang="en-US" sz="2000" b="1" i="0" strike="noStrike" dirty="0">
                <a:effectLst/>
                <a:latin typeface="-apple-system"/>
              </a:rPr>
              <a:t>Luke 10:1</a:t>
            </a:r>
            <a:r>
              <a:rPr lang="en-US" sz="2000" b="0" i="0" dirty="0">
                <a:effectLst/>
                <a:latin typeface="-apple-system"/>
              </a:rPr>
              <a:t> </a:t>
            </a:r>
            <a:r>
              <a:rPr lang="en-US" sz="2000" b="0" i="0" dirty="0">
                <a:solidFill>
                  <a:srgbClr val="212529"/>
                </a:solidFill>
                <a:effectLst/>
                <a:latin typeface="-apple-system"/>
              </a:rPr>
              <a:t>After these things the Lord appointed other </a:t>
            </a:r>
            <a:r>
              <a:rPr lang="en-US" sz="2000" b="1" i="0" dirty="0">
                <a:solidFill>
                  <a:srgbClr val="212529"/>
                </a:solidFill>
                <a:effectLst/>
                <a:latin typeface="-apple-system"/>
              </a:rPr>
              <a:t>seventy</a:t>
            </a:r>
            <a:r>
              <a:rPr lang="en-US" sz="2000" b="0" i="0" dirty="0">
                <a:solidFill>
                  <a:srgbClr val="212529"/>
                </a:solidFill>
                <a:effectLst/>
                <a:latin typeface="-apple-system"/>
              </a:rPr>
              <a:t> also, and sent them two and two before his face, into every city and place where he himself would come.</a:t>
            </a:r>
            <a:r>
              <a:rPr lang="en-US" sz="2000" b="1" i="1" dirty="0">
                <a:effectLst/>
                <a:ea typeface="Calibri" panose="020F0502020204030204" pitchFamily="34" charset="0"/>
                <a:cs typeface="Times New Roman" panose="02020603050405020304" pitchFamily="18" charset="0"/>
              </a:rPr>
              <a:t> </a:t>
            </a:r>
            <a:endParaRPr lang="en-US" sz="2000" dirty="0">
              <a:effectLst/>
              <a:ea typeface="Calibri" panose="020F0502020204030204" pitchFamily="34" charset="0"/>
              <a:cs typeface="Times New Roman" panose="02020603050405020304" pitchFamily="18" charset="0"/>
            </a:endParaRPr>
          </a:p>
          <a:p>
            <a:pPr marL="0" indent="0">
              <a:buNone/>
            </a:pPr>
            <a:br>
              <a:rPr lang="en-US" sz="2000" dirty="0"/>
            </a:br>
            <a:endParaRPr lang="en-US" sz="2000" dirty="0"/>
          </a:p>
        </p:txBody>
      </p:sp>
      <p:sp>
        <p:nvSpPr>
          <p:cNvPr id="4" name="Slide Number Placeholder 3">
            <a:extLst>
              <a:ext uri="{FF2B5EF4-FFF2-40B4-BE49-F238E27FC236}">
                <a16:creationId xmlns:a16="http://schemas.microsoft.com/office/drawing/2014/main" id="{7D4BBE10-26E0-2D92-446F-997A309CFFDD}"/>
              </a:ext>
            </a:extLst>
          </p:cNvPr>
          <p:cNvSpPr>
            <a:spLocks noGrp="1"/>
          </p:cNvSpPr>
          <p:nvPr>
            <p:ph type="sldNum" sz="quarter" idx="12"/>
          </p:nvPr>
        </p:nvSpPr>
        <p:spPr/>
        <p:txBody>
          <a:bodyPr/>
          <a:lstStyle/>
          <a:p>
            <a:fld id="{966A6AFA-8F73-478B-9E6E-AABA40533D03}" type="slidenum">
              <a:rPr lang="en-US" smtClean="0"/>
              <a:t>3</a:t>
            </a:fld>
            <a:endParaRPr lang="en-US"/>
          </a:p>
        </p:txBody>
      </p:sp>
    </p:spTree>
    <p:extLst>
      <p:ext uri="{BB962C8B-B14F-4D97-AF65-F5344CB8AC3E}">
        <p14:creationId xmlns:p14="http://schemas.microsoft.com/office/powerpoint/2010/main" val="4157856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8C42F-D419-BCB8-D469-0FFA0F47E020}"/>
              </a:ext>
            </a:extLst>
          </p:cNvPr>
          <p:cNvSpPr>
            <a:spLocks noGrp="1"/>
          </p:cNvSpPr>
          <p:nvPr>
            <p:ph type="title"/>
          </p:nvPr>
        </p:nvSpPr>
        <p:spPr>
          <a:xfrm>
            <a:off x="838200" y="180568"/>
            <a:ext cx="10515600" cy="666720"/>
          </a:xfrm>
        </p:spPr>
        <p:txBody>
          <a:bodyPr>
            <a:normAutofit fontScale="90000"/>
          </a:bodyPr>
          <a:lstStyle/>
          <a:p>
            <a:r>
              <a:rPr lang="en-US" b="1" dirty="0"/>
              <a:t>All who minister must be called and authorized</a:t>
            </a:r>
          </a:p>
        </p:txBody>
      </p:sp>
      <p:sp>
        <p:nvSpPr>
          <p:cNvPr id="3" name="Content Placeholder 2">
            <a:extLst>
              <a:ext uri="{FF2B5EF4-FFF2-40B4-BE49-F238E27FC236}">
                <a16:creationId xmlns:a16="http://schemas.microsoft.com/office/drawing/2014/main" id="{ECA6A174-D100-D32B-7DA8-395ED1D034C9}"/>
              </a:ext>
            </a:extLst>
          </p:cNvPr>
          <p:cNvSpPr>
            <a:spLocks noGrp="1"/>
          </p:cNvSpPr>
          <p:nvPr>
            <p:ph idx="1"/>
          </p:nvPr>
        </p:nvSpPr>
        <p:spPr>
          <a:xfrm>
            <a:off x="838200" y="922789"/>
            <a:ext cx="10515600" cy="5254174"/>
          </a:xfrm>
        </p:spPr>
        <p:txBody>
          <a:bodyPr>
            <a:normAutofit/>
          </a:bodyPr>
          <a:lstStyle/>
          <a:p>
            <a:pPr marL="0" indent="0">
              <a:lnSpc>
                <a:spcPct val="105000"/>
              </a:lnSpc>
              <a:buNone/>
            </a:pPr>
            <a:r>
              <a:rPr lang="en-US" sz="2000" u="sng" dirty="0">
                <a:solidFill>
                  <a:srgbClr val="212529"/>
                </a:solidFill>
                <a:effectLst/>
                <a:latin typeface="+mj-lt"/>
                <a:ea typeface="Times New Roman" panose="02020603050405020304" pitchFamily="18" charset="0"/>
              </a:rPr>
              <a:t>When the Master sent out His agents, He authorized them to operate in the name (by the authority) of the Father, Son, and Holy Ghost (see Matthew 28:19), </a:t>
            </a:r>
            <a:r>
              <a:rPr lang="en-US" sz="2000" dirty="0">
                <a:solidFill>
                  <a:srgbClr val="212529"/>
                </a:solidFill>
                <a:effectLst/>
                <a:latin typeface="+mj-lt"/>
                <a:ea typeface="Times New Roman" panose="02020603050405020304" pitchFamily="18" charset="0"/>
              </a:rPr>
              <a:t>and </a:t>
            </a:r>
            <a:r>
              <a:rPr lang="en-US" sz="2000" b="1" dirty="0">
                <a:solidFill>
                  <a:srgbClr val="212529"/>
                </a:solidFill>
                <a:effectLst/>
                <a:latin typeface="+mj-lt"/>
                <a:ea typeface="Times New Roman" panose="02020603050405020304" pitchFamily="18" charset="0"/>
              </a:rPr>
              <a:t>said that what was bound by them on earth would be bound in heaven, and what they loosed on earth would be loosed in heaven. </a:t>
            </a:r>
            <a:r>
              <a:rPr lang="en-US" sz="2000" dirty="0">
                <a:solidFill>
                  <a:srgbClr val="212529"/>
                </a:solidFill>
                <a:effectLst/>
                <a:latin typeface="+mj-lt"/>
                <a:ea typeface="Times New Roman" panose="02020603050405020304" pitchFamily="18" charset="0"/>
              </a:rPr>
              <a:t>(See Matthew 16:19; 18:19; John 20:23.) Under such credentials they, when administering according to the law, could safely sign the names of the Godhead, and the candidates receiving their administrations were thus made legal claimants upon the treasury on high. </a:t>
            </a:r>
            <a:r>
              <a:rPr lang="en-US" sz="2000" u="sng" dirty="0">
                <a:solidFill>
                  <a:srgbClr val="212529"/>
                </a:solidFill>
                <a:effectLst/>
                <a:latin typeface="+mj-lt"/>
                <a:ea typeface="Times New Roman" panose="02020603050405020304" pitchFamily="18" charset="0"/>
              </a:rPr>
              <a:t>Heaven is bound by the work of its duly commissioned agents, but under no obligation to respect the operation of usurpers or self-made representatives. </a:t>
            </a:r>
          </a:p>
          <a:p>
            <a:pPr marL="0" indent="0">
              <a:lnSpc>
                <a:spcPct val="105000"/>
              </a:lnSpc>
              <a:buNone/>
            </a:pPr>
            <a:r>
              <a:rPr lang="en-US" sz="2000" dirty="0">
                <a:solidFill>
                  <a:srgbClr val="212529"/>
                </a:solidFill>
                <a:effectLst/>
                <a:latin typeface="+mj-lt"/>
                <a:ea typeface="Times New Roman" panose="02020603050405020304" pitchFamily="18" charset="0"/>
              </a:rPr>
              <a:t>When men began to </a:t>
            </a:r>
            <a:r>
              <a:rPr lang="en-US" sz="2000" u="sng" dirty="0">
                <a:solidFill>
                  <a:srgbClr val="212529"/>
                </a:solidFill>
                <a:effectLst/>
                <a:latin typeface="+mj-lt"/>
                <a:ea typeface="Times New Roman" panose="02020603050405020304" pitchFamily="18" charset="0"/>
              </a:rPr>
              <a:t>"heap to themselves teachers," God withdrew, and took the man-child, or, in other words, took the authority back to Himself (see Revelation 12:5), and divine authority ceased on earth, only to be restored when, in the fullness of times, </a:t>
            </a:r>
            <a:r>
              <a:rPr lang="en-US" sz="2000" dirty="0">
                <a:solidFill>
                  <a:srgbClr val="212529"/>
                </a:solidFill>
                <a:effectLst/>
                <a:latin typeface="+mj-lt"/>
                <a:ea typeface="Times New Roman" panose="02020603050405020304" pitchFamily="18" charset="0"/>
              </a:rPr>
              <a:t>He should send the "angel flying in the midst of heaven, having the everlasting gospel to preach." (See Revelation 14:6.) The question is a serious one--eternal interests hinge upon it; hence let us ask of all who announce themselves as ministers of Christ, </a:t>
            </a:r>
            <a:r>
              <a:rPr lang="en-US" sz="2000" b="1" dirty="0">
                <a:solidFill>
                  <a:srgbClr val="212529"/>
                </a:solidFill>
                <a:effectLst/>
                <a:latin typeface="+mj-lt"/>
                <a:ea typeface="Times New Roman" panose="02020603050405020304" pitchFamily="18" charset="0"/>
              </a:rPr>
              <a:t>"By what authority?" Produce your credentials</a:t>
            </a:r>
            <a:r>
              <a:rPr lang="en-US" sz="2000" dirty="0">
                <a:solidFill>
                  <a:srgbClr val="212529"/>
                </a:solidFill>
                <a:effectLst/>
                <a:latin typeface="+mj-lt"/>
                <a:ea typeface="Times New Roman" panose="02020603050405020304" pitchFamily="18" charset="0"/>
              </a:rPr>
              <a:t>. </a:t>
            </a:r>
            <a:r>
              <a:rPr lang="en-US" sz="1800" dirty="0">
                <a:solidFill>
                  <a:srgbClr val="212529"/>
                </a:solidFill>
                <a:effectLst/>
                <a:latin typeface="+mj-lt"/>
                <a:ea typeface="Times New Roman" panose="02020603050405020304" pitchFamily="18" charset="0"/>
              </a:rPr>
              <a:t>– </a:t>
            </a:r>
            <a:r>
              <a:rPr lang="en-US" sz="1800" b="1" dirty="0">
                <a:solidFill>
                  <a:srgbClr val="212529"/>
                </a:solidFill>
                <a:effectLst/>
                <a:latin typeface="+mj-lt"/>
                <a:ea typeface="Times New Roman" panose="02020603050405020304" pitchFamily="18" charset="0"/>
              </a:rPr>
              <a:t>The Old Jerusalem Gospel by Joseph Luff</a:t>
            </a:r>
            <a:endParaRPr lang="en-US" sz="2100" b="1" dirty="0">
              <a:solidFill>
                <a:srgbClr val="212529"/>
              </a:solidFill>
              <a:latin typeface="+mj-lt"/>
            </a:endParaRPr>
          </a:p>
        </p:txBody>
      </p:sp>
      <p:sp>
        <p:nvSpPr>
          <p:cNvPr id="4" name="Slide Number Placeholder 3">
            <a:extLst>
              <a:ext uri="{FF2B5EF4-FFF2-40B4-BE49-F238E27FC236}">
                <a16:creationId xmlns:a16="http://schemas.microsoft.com/office/drawing/2014/main" id="{B4A076A9-9782-914A-8391-4B743C90C241}"/>
              </a:ext>
            </a:extLst>
          </p:cNvPr>
          <p:cNvSpPr>
            <a:spLocks noGrp="1"/>
          </p:cNvSpPr>
          <p:nvPr>
            <p:ph type="sldNum" sz="quarter" idx="12"/>
          </p:nvPr>
        </p:nvSpPr>
        <p:spPr/>
        <p:txBody>
          <a:bodyPr/>
          <a:lstStyle/>
          <a:p>
            <a:fld id="{966A6AFA-8F73-478B-9E6E-AABA40533D03}" type="slidenum">
              <a:rPr lang="en-US" smtClean="0"/>
              <a:t>4</a:t>
            </a:fld>
            <a:endParaRPr lang="en-US"/>
          </a:p>
        </p:txBody>
      </p:sp>
    </p:spTree>
    <p:extLst>
      <p:ext uri="{BB962C8B-B14F-4D97-AF65-F5344CB8AC3E}">
        <p14:creationId xmlns:p14="http://schemas.microsoft.com/office/powerpoint/2010/main" val="720935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813B1-963C-C963-3E27-C386D887043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F7AB242-F5CE-900F-1335-5561809D01D9}"/>
              </a:ext>
            </a:extLst>
          </p:cNvPr>
          <p:cNvSpPr>
            <a:spLocks noGrp="1"/>
          </p:cNvSpPr>
          <p:nvPr>
            <p:ph idx="1"/>
          </p:nvPr>
        </p:nvSpPr>
        <p:spPr/>
        <p:txBody>
          <a:bodyPr>
            <a:normAutofit/>
          </a:bodyPr>
          <a:lstStyle/>
          <a:p>
            <a:pPr marL="0" indent="0">
              <a:lnSpc>
                <a:spcPct val="107000"/>
              </a:lnSpc>
              <a:buNone/>
            </a:pPr>
            <a:r>
              <a:rPr lang="en-US" sz="22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Matthew 9:42-44; 10:1-8 </a:t>
            </a:r>
            <a:r>
              <a:rPr lang="en-US" sz="22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But when he saw the multitudes, </a:t>
            </a:r>
            <a:r>
              <a:rPr lang="en-US" sz="22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he was moved with compassion on them, </a:t>
            </a:r>
            <a:r>
              <a:rPr lang="en-US" sz="2200" u="sng"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because they fainted, and were scattered abroad, as sheep having no shepherd. </a:t>
            </a:r>
            <a:r>
              <a:rPr lang="en-US" sz="22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Then said he unto his disciples, The harvest truly is plenteous, but the laborers are few. Pray ye therefore the Lord of the harvest, that he will send forth laborers into his harvest…</a:t>
            </a:r>
            <a:r>
              <a:rPr lang="en-US" sz="2200" u="sng"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A</a:t>
            </a:r>
            <a:r>
              <a:rPr lang="en-US" sz="2200" u="sng" dirty="0">
                <a:solidFill>
                  <a:srgbClr val="212529"/>
                </a:solidFill>
                <a:effectLst/>
                <a:latin typeface="Calibri" panose="020F0502020204030204" pitchFamily="34" charset="0"/>
                <a:ea typeface="Calibri" panose="020F0502020204030204" pitchFamily="34" charset="0"/>
                <a:cs typeface="Calibri" panose="020F0502020204030204" pitchFamily="34" charset="0"/>
              </a:rPr>
              <a:t>nd when he had called unto him his twelve disciples</a:t>
            </a:r>
            <a:r>
              <a:rPr lang="en-US" sz="2200" dirty="0">
                <a:solidFill>
                  <a:srgbClr val="212529"/>
                </a:solidFill>
                <a:effectLst/>
                <a:latin typeface="Calibri" panose="020F0502020204030204" pitchFamily="34" charset="0"/>
                <a:ea typeface="Calibri" panose="020F0502020204030204" pitchFamily="34" charset="0"/>
                <a:cs typeface="Calibri" panose="020F0502020204030204" pitchFamily="34" charset="0"/>
              </a:rPr>
              <a:t>, </a:t>
            </a:r>
            <a:r>
              <a:rPr lang="en-US" sz="2200" b="1" dirty="0">
                <a:solidFill>
                  <a:srgbClr val="212529"/>
                </a:solidFill>
                <a:effectLst/>
                <a:latin typeface="Calibri" panose="020F0502020204030204" pitchFamily="34" charset="0"/>
                <a:ea typeface="Calibri" panose="020F0502020204030204" pitchFamily="34" charset="0"/>
                <a:cs typeface="Calibri" panose="020F0502020204030204" pitchFamily="34" charset="0"/>
              </a:rPr>
              <a:t>he gave them power </a:t>
            </a:r>
            <a:r>
              <a:rPr lang="en-US" sz="2200" dirty="0">
                <a:solidFill>
                  <a:srgbClr val="212529"/>
                </a:solidFill>
                <a:effectLst/>
                <a:latin typeface="Calibri" panose="020F0502020204030204" pitchFamily="34" charset="0"/>
                <a:ea typeface="Calibri" panose="020F0502020204030204" pitchFamily="34" charset="0"/>
                <a:cs typeface="Calibri" panose="020F0502020204030204" pitchFamily="34" charset="0"/>
              </a:rPr>
              <a:t>over unclean spirits, to cast them out, and to heal all manner of sickness and all manner of disease…</a:t>
            </a:r>
            <a:r>
              <a:rPr lang="en-US" sz="2200" b="1"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These twelve Jesus sent forth, and commanded them, </a:t>
            </a:r>
            <a:r>
              <a:rPr lang="en-US" sz="22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saying,…as ye go, preach, saying, The kingdom of heaven is at hand. Heal the sick; cleanse the lepers; raise the dead; cast out devils; freely ye have received, freely give.</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endParaRPr lang="en-US" sz="2200" dirty="0"/>
          </a:p>
        </p:txBody>
      </p:sp>
      <p:sp>
        <p:nvSpPr>
          <p:cNvPr id="4" name="Slide Number Placeholder 3">
            <a:extLst>
              <a:ext uri="{FF2B5EF4-FFF2-40B4-BE49-F238E27FC236}">
                <a16:creationId xmlns:a16="http://schemas.microsoft.com/office/drawing/2014/main" id="{3BA1D88C-34FD-09DC-4E4B-BE95D45FF537}"/>
              </a:ext>
            </a:extLst>
          </p:cNvPr>
          <p:cNvSpPr>
            <a:spLocks noGrp="1"/>
          </p:cNvSpPr>
          <p:nvPr>
            <p:ph type="sldNum" sz="quarter" idx="12"/>
          </p:nvPr>
        </p:nvSpPr>
        <p:spPr/>
        <p:txBody>
          <a:bodyPr/>
          <a:lstStyle/>
          <a:p>
            <a:fld id="{966A6AFA-8F73-478B-9E6E-AABA40533D03}" type="slidenum">
              <a:rPr lang="en-US" smtClean="0"/>
              <a:t>5</a:t>
            </a:fld>
            <a:endParaRPr lang="en-US"/>
          </a:p>
        </p:txBody>
      </p:sp>
    </p:spTree>
    <p:extLst>
      <p:ext uri="{BB962C8B-B14F-4D97-AF65-F5344CB8AC3E}">
        <p14:creationId xmlns:p14="http://schemas.microsoft.com/office/powerpoint/2010/main" val="3316502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5FE3E-B2C8-CCFC-7D70-779C76BF0A46}"/>
              </a:ext>
            </a:extLst>
          </p:cNvPr>
          <p:cNvSpPr>
            <a:spLocks noGrp="1"/>
          </p:cNvSpPr>
          <p:nvPr>
            <p:ph type="title"/>
          </p:nvPr>
        </p:nvSpPr>
        <p:spPr>
          <a:xfrm>
            <a:off x="838200" y="71510"/>
            <a:ext cx="10515600" cy="767389"/>
          </a:xfrm>
        </p:spPr>
        <p:txBody>
          <a:bodyPr>
            <a:normAutofit/>
          </a:bodyPr>
          <a:lstStyle/>
          <a:p>
            <a:r>
              <a:rPr lang="en-US" sz="3200" b="1" dirty="0">
                <a:latin typeface="+mn-lt"/>
              </a:rPr>
              <a:t>Pattern of Priesthood Calls and Ordination in Scripture</a:t>
            </a:r>
          </a:p>
        </p:txBody>
      </p:sp>
      <p:sp>
        <p:nvSpPr>
          <p:cNvPr id="3" name="Content Placeholder 2">
            <a:extLst>
              <a:ext uri="{FF2B5EF4-FFF2-40B4-BE49-F238E27FC236}">
                <a16:creationId xmlns:a16="http://schemas.microsoft.com/office/drawing/2014/main" id="{11D2CA59-7E05-AEE0-D0AA-D3981656C80B}"/>
              </a:ext>
            </a:extLst>
          </p:cNvPr>
          <p:cNvSpPr>
            <a:spLocks noGrp="1"/>
          </p:cNvSpPr>
          <p:nvPr>
            <p:ph idx="1"/>
          </p:nvPr>
        </p:nvSpPr>
        <p:spPr>
          <a:xfrm>
            <a:off x="838200" y="838900"/>
            <a:ext cx="10515600" cy="5338064"/>
          </a:xfrm>
        </p:spPr>
        <p:txBody>
          <a:bodyPr>
            <a:noAutofit/>
          </a:bodyPr>
          <a:lstStyle/>
          <a:p>
            <a:pPr marL="0" indent="0">
              <a:lnSpc>
                <a:spcPct val="100000"/>
              </a:lnSpc>
              <a:spcBef>
                <a:spcPts val="0"/>
              </a:spcBef>
              <a:spcAft>
                <a:spcPts val="1800"/>
              </a:spcAft>
              <a:buNone/>
            </a:pPr>
            <a:r>
              <a:rPr lang="en-US" sz="2000" b="1" dirty="0">
                <a:effectLst/>
                <a:ea typeface="Calibri" panose="020F0502020204030204" pitchFamily="34" charset="0"/>
                <a:cs typeface="Times New Roman" panose="02020603050405020304" pitchFamily="18" charset="0"/>
              </a:rPr>
              <a:t>OT - </a:t>
            </a:r>
            <a:r>
              <a:rPr lang="en-US" sz="2000" dirty="0">
                <a:effectLst/>
                <a:ea typeface="Calibri" panose="020F0502020204030204" pitchFamily="34" charset="0"/>
                <a:cs typeface="Times New Roman" panose="02020603050405020304" pitchFamily="18" charset="0"/>
              </a:rPr>
              <a:t>And </a:t>
            </a:r>
            <a:r>
              <a:rPr lang="en-US" sz="2000" u="sng" dirty="0">
                <a:effectLst/>
                <a:ea typeface="Calibri" panose="020F0502020204030204" pitchFamily="34" charset="0"/>
                <a:cs typeface="Times New Roman" panose="02020603050405020304" pitchFamily="18" charset="0"/>
              </a:rPr>
              <a:t>the Lord said unto Moses</a:t>
            </a:r>
            <a:r>
              <a:rPr lang="en-US" sz="2000" dirty="0">
                <a:effectLst/>
                <a:ea typeface="Calibri" panose="020F0502020204030204" pitchFamily="34" charset="0"/>
                <a:cs typeface="Times New Roman" panose="02020603050405020304" pitchFamily="18" charset="0"/>
              </a:rPr>
              <a:t>, Take thee Joshua the son of Nun, a man in whom is the Spirit, and </a:t>
            </a:r>
            <a:r>
              <a:rPr lang="en-US" sz="2000" u="sng" dirty="0">
                <a:effectLst/>
                <a:ea typeface="Calibri" panose="020F0502020204030204" pitchFamily="34" charset="0"/>
                <a:cs typeface="Times New Roman" panose="02020603050405020304" pitchFamily="18" charset="0"/>
              </a:rPr>
              <a:t>lay thine hand upon him</a:t>
            </a:r>
            <a:r>
              <a:rPr lang="en-US" sz="2000" dirty="0">
                <a:effectLst/>
                <a:ea typeface="Calibri" panose="020F0502020204030204" pitchFamily="34" charset="0"/>
                <a:cs typeface="Times New Roman" panose="02020603050405020304" pitchFamily="18" charset="0"/>
              </a:rPr>
              <a:t>; And </a:t>
            </a:r>
            <a:r>
              <a:rPr lang="en-US" sz="2000" u="sng" dirty="0">
                <a:effectLst/>
                <a:ea typeface="Calibri" panose="020F0502020204030204" pitchFamily="34" charset="0"/>
                <a:cs typeface="Times New Roman" panose="02020603050405020304" pitchFamily="18" charset="0"/>
              </a:rPr>
              <a:t>set him before Eleazar the priest, and before all the congregation; and give him a charge in their sight</a:t>
            </a:r>
            <a:r>
              <a:rPr lang="en-US" sz="2000" dirty="0">
                <a:effectLst/>
                <a:ea typeface="Calibri" panose="020F0502020204030204" pitchFamily="34" charset="0"/>
                <a:cs typeface="Times New Roman" panose="02020603050405020304" pitchFamily="18" charset="0"/>
              </a:rPr>
              <a:t>. And thou shalt put some of thine honor upon him, </a:t>
            </a:r>
            <a:r>
              <a:rPr lang="en-US" sz="2000" u="sng" dirty="0">
                <a:effectLst/>
                <a:ea typeface="Calibri" panose="020F0502020204030204" pitchFamily="34" charset="0"/>
                <a:cs typeface="Times New Roman" panose="02020603050405020304" pitchFamily="18" charset="0"/>
              </a:rPr>
              <a:t>that all the congregation of the children of Israel may be obedient.</a:t>
            </a:r>
            <a:r>
              <a:rPr lang="en-US" sz="2000" dirty="0">
                <a:effectLst/>
                <a:ea typeface="Calibri" panose="020F0502020204030204" pitchFamily="34" charset="0"/>
                <a:cs typeface="Times New Roman" panose="02020603050405020304" pitchFamily="18" charset="0"/>
              </a:rPr>
              <a:t> And Moses did as the Lord commanded him; …And he </a:t>
            </a:r>
            <a:r>
              <a:rPr lang="en-US" sz="2000" u="sng" dirty="0">
                <a:effectLst/>
                <a:ea typeface="Calibri" panose="020F0502020204030204" pitchFamily="34" charset="0"/>
                <a:cs typeface="Times New Roman" panose="02020603050405020304" pitchFamily="18" charset="0"/>
              </a:rPr>
              <a:t>laid his hands upon him, and gave him a charge</a:t>
            </a:r>
            <a:r>
              <a:rPr lang="en-US" sz="2000" dirty="0">
                <a:effectLst/>
                <a:ea typeface="Calibri" panose="020F0502020204030204" pitchFamily="34" charset="0"/>
                <a:cs typeface="Times New Roman" panose="02020603050405020304" pitchFamily="18" charset="0"/>
              </a:rPr>
              <a:t>, as the Lord commanded by the hand of Moses. - </a:t>
            </a:r>
            <a:r>
              <a:rPr lang="en-US" sz="2000" b="1" i="1" dirty="0">
                <a:effectLst/>
                <a:ea typeface="Calibri" panose="020F0502020204030204" pitchFamily="34" charset="0"/>
                <a:cs typeface="Times New Roman" panose="02020603050405020304" pitchFamily="18" charset="0"/>
              </a:rPr>
              <a:t>Numbers 27:18-23</a:t>
            </a:r>
            <a:r>
              <a:rPr lang="en-US" sz="2000" dirty="0">
                <a:effectLst/>
                <a:ea typeface="Calibri" panose="020F0502020204030204" pitchFamily="34" charset="0"/>
                <a:cs typeface="Times New Roman" panose="02020603050405020304" pitchFamily="18" charset="0"/>
              </a:rPr>
              <a:t>  </a:t>
            </a:r>
          </a:p>
          <a:p>
            <a:pPr marL="0" indent="0">
              <a:lnSpc>
                <a:spcPct val="100000"/>
              </a:lnSpc>
              <a:spcBef>
                <a:spcPts val="0"/>
              </a:spcBef>
              <a:spcAft>
                <a:spcPts val="1800"/>
              </a:spcAft>
              <a:buNone/>
              <a:tabLst>
                <a:tab pos="457200" algn="l"/>
              </a:tabLst>
            </a:pPr>
            <a:r>
              <a:rPr lang="en-US" sz="2000" b="1" dirty="0">
                <a:effectLst/>
                <a:ea typeface="Calibri" panose="020F0502020204030204" pitchFamily="34" charset="0"/>
                <a:cs typeface="Times New Roman" panose="02020603050405020304" pitchFamily="18" charset="0"/>
              </a:rPr>
              <a:t>NT - </a:t>
            </a:r>
            <a:r>
              <a:rPr lang="en-US" sz="2000" dirty="0">
                <a:effectLst/>
                <a:ea typeface="Calibri" panose="020F0502020204030204" pitchFamily="34" charset="0"/>
                <a:cs typeface="Times New Roman" panose="02020603050405020304" pitchFamily="18" charset="0"/>
              </a:rPr>
              <a:t>…As they ministered to the Lord, and fasted, </a:t>
            </a:r>
            <a:r>
              <a:rPr lang="en-US" sz="2000" u="sng" dirty="0">
                <a:effectLst/>
                <a:ea typeface="Calibri" panose="020F0502020204030204" pitchFamily="34" charset="0"/>
                <a:cs typeface="Times New Roman" panose="02020603050405020304" pitchFamily="18" charset="0"/>
              </a:rPr>
              <a:t>the Holy Ghost said, Separate me Barnabas and Saul for the work whereunto I have called them. </a:t>
            </a:r>
            <a:r>
              <a:rPr lang="en-US" sz="2000" dirty="0">
                <a:effectLst/>
                <a:ea typeface="Calibri" panose="020F0502020204030204" pitchFamily="34" charset="0"/>
                <a:cs typeface="Times New Roman" panose="02020603050405020304" pitchFamily="18" charset="0"/>
              </a:rPr>
              <a:t>And </a:t>
            </a:r>
            <a:r>
              <a:rPr lang="en-US" sz="2000" u="sng" dirty="0">
                <a:effectLst/>
                <a:ea typeface="Calibri" panose="020F0502020204030204" pitchFamily="34" charset="0"/>
                <a:cs typeface="Times New Roman" panose="02020603050405020304" pitchFamily="18" charset="0"/>
              </a:rPr>
              <a:t>when they had fasted and prayed, and laid their hands on them, they sent them away</a:t>
            </a:r>
            <a:r>
              <a:rPr lang="en-US" sz="2000" dirty="0">
                <a:effectLst/>
                <a:ea typeface="Calibri" panose="020F0502020204030204" pitchFamily="34" charset="0"/>
                <a:cs typeface="Times New Roman" panose="02020603050405020304" pitchFamily="18" charset="0"/>
              </a:rPr>
              <a:t>. - </a:t>
            </a:r>
            <a:r>
              <a:rPr lang="en-US" sz="2000" b="1" i="1" dirty="0">
                <a:effectLst/>
                <a:ea typeface="Calibri" panose="020F0502020204030204" pitchFamily="34" charset="0"/>
                <a:cs typeface="Times New Roman" panose="02020603050405020304" pitchFamily="18" charset="0"/>
              </a:rPr>
              <a:t>Acts 13:1-3</a:t>
            </a:r>
            <a:r>
              <a:rPr lang="en-US" sz="2000" dirty="0">
                <a:effectLst/>
                <a:ea typeface="Calibri" panose="020F0502020204030204" pitchFamily="34" charset="0"/>
                <a:cs typeface="Times New Roman" panose="02020603050405020304" pitchFamily="18" charset="0"/>
              </a:rPr>
              <a:t>  </a:t>
            </a:r>
          </a:p>
          <a:p>
            <a:pPr marL="0" indent="0">
              <a:lnSpc>
                <a:spcPct val="100000"/>
              </a:lnSpc>
              <a:spcAft>
                <a:spcPts val="1800"/>
              </a:spcAft>
              <a:buNone/>
            </a:pPr>
            <a:r>
              <a:rPr lang="en-US" sz="2000" b="1" dirty="0">
                <a:effectLst/>
                <a:ea typeface="Calibri" panose="020F0502020204030204" pitchFamily="34" charset="0"/>
                <a:cs typeface="Times New Roman" panose="02020603050405020304" pitchFamily="18" charset="0"/>
              </a:rPr>
              <a:t>BoM </a:t>
            </a:r>
            <a:r>
              <a:rPr lang="en-US" sz="2000" dirty="0">
                <a:effectLst/>
                <a:ea typeface="Calibri" panose="020F0502020204030204" pitchFamily="34" charset="0"/>
                <a:cs typeface="Times New Roman" panose="02020603050405020304" pitchFamily="18" charset="0"/>
              </a:rPr>
              <a:t>- And now it came to pass that after Alma had made an end of speaking unto the people of the church,…</a:t>
            </a:r>
            <a:r>
              <a:rPr lang="en-US" sz="2000" u="sng" dirty="0">
                <a:effectLst/>
                <a:ea typeface="Calibri" panose="020F0502020204030204" pitchFamily="34" charset="0"/>
                <a:cs typeface="Times New Roman" panose="02020603050405020304" pitchFamily="18" charset="0"/>
              </a:rPr>
              <a:t>he ordained priests and elders, by laying on his hands according to the order of God, to preside and watch over the church</a:t>
            </a:r>
            <a:r>
              <a:rPr lang="en-US" sz="2000" dirty="0">
                <a:effectLst/>
                <a:ea typeface="Calibri" panose="020F0502020204030204" pitchFamily="34" charset="0"/>
                <a:cs typeface="Times New Roman" panose="02020603050405020304" pitchFamily="18" charset="0"/>
              </a:rPr>
              <a:t>. - </a:t>
            </a:r>
            <a:r>
              <a:rPr lang="en-US" sz="2000" b="1" i="1" dirty="0">
                <a:effectLst/>
                <a:ea typeface="Calibri" panose="020F0502020204030204" pitchFamily="34" charset="0"/>
                <a:cs typeface="Times New Roman" panose="02020603050405020304" pitchFamily="18" charset="0"/>
              </a:rPr>
              <a:t>Alma 4:1  </a:t>
            </a:r>
            <a:endParaRPr lang="en-US" sz="2000" dirty="0">
              <a:effectLst/>
              <a:ea typeface="Calibri" panose="020F0502020204030204" pitchFamily="34" charset="0"/>
              <a:cs typeface="Times New Roman" panose="02020603050405020304" pitchFamily="18" charset="0"/>
            </a:endParaRPr>
          </a:p>
          <a:p>
            <a:pPr marL="0" indent="0">
              <a:lnSpc>
                <a:spcPct val="100000"/>
              </a:lnSpc>
              <a:spcAft>
                <a:spcPts val="1800"/>
              </a:spcAft>
              <a:buNone/>
            </a:pPr>
            <a:r>
              <a:rPr lang="en-US" sz="2000" b="1" dirty="0"/>
              <a:t>DC </a:t>
            </a:r>
            <a:r>
              <a:rPr lang="en-US" sz="2000" dirty="0"/>
              <a:t>- </a:t>
            </a:r>
            <a:r>
              <a:rPr lang="en-US" sz="2000" dirty="0">
                <a:effectLst/>
                <a:ea typeface="Calibri" panose="020F0502020204030204" pitchFamily="34" charset="0"/>
                <a:cs typeface="Times New Roman" panose="02020603050405020304" pitchFamily="18" charset="0"/>
              </a:rPr>
              <a:t>Let them </a:t>
            </a:r>
            <a:r>
              <a:rPr lang="en-US" sz="2000" u="sng" dirty="0">
                <a:effectLst/>
                <a:ea typeface="Calibri" panose="020F0502020204030204" pitchFamily="34" charset="0"/>
                <a:cs typeface="Times New Roman" panose="02020603050405020304" pitchFamily="18" charset="0"/>
              </a:rPr>
              <a:t>be set apart to this office by the laying on of hands by my servants whose duty it is to ordain </a:t>
            </a:r>
            <a:r>
              <a:rPr lang="en-US" sz="2000" dirty="0">
                <a:effectLst/>
                <a:ea typeface="Calibri" panose="020F0502020204030204" pitchFamily="34" charset="0"/>
                <a:cs typeface="Times New Roman" panose="02020603050405020304" pitchFamily="18" charset="0"/>
              </a:rPr>
              <a:t>and set in order the officers of my church; - </a:t>
            </a:r>
            <a:r>
              <a:rPr lang="en-US" sz="2000" b="1" i="1" dirty="0">
                <a:effectLst/>
                <a:ea typeface="Calibri" panose="020F0502020204030204" pitchFamily="34" charset="0"/>
                <a:cs typeface="Times New Roman" panose="02020603050405020304" pitchFamily="18" charset="0"/>
              </a:rPr>
              <a:t>DC  117:3b</a:t>
            </a:r>
            <a:endParaRPr lang="en-US" sz="2000" dirty="0">
              <a:effectLst/>
              <a:ea typeface="Calibri" panose="020F0502020204030204" pitchFamily="34" charset="0"/>
              <a:cs typeface="Times New Roman" panose="02020603050405020304" pitchFamily="18" charset="0"/>
            </a:endParaRPr>
          </a:p>
          <a:p>
            <a:pPr marL="0" indent="0">
              <a:lnSpc>
                <a:spcPct val="100000"/>
              </a:lnSpc>
              <a:buNone/>
            </a:pPr>
            <a:endParaRPr lang="en-US" sz="2000" dirty="0"/>
          </a:p>
        </p:txBody>
      </p:sp>
      <p:sp>
        <p:nvSpPr>
          <p:cNvPr id="4" name="Slide Number Placeholder 3">
            <a:extLst>
              <a:ext uri="{FF2B5EF4-FFF2-40B4-BE49-F238E27FC236}">
                <a16:creationId xmlns:a16="http://schemas.microsoft.com/office/drawing/2014/main" id="{0CF5EC73-926B-EC13-ABC7-3C05191E7C4C}"/>
              </a:ext>
            </a:extLst>
          </p:cNvPr>
          <p:cNvSpPr>
            <a:spLocks noGrp="1"/>
          </p:cNvSpPr>
          <p:nvPr>
            <p:ph type="sldNum" sz="quarter" idx="12"/>
          </p:nvPr>
        </p:nvSpPr>
        <p:spPr/>
        <p:txBody>
          <a:bodyPr/>
          <a:lstStyle/>
          <a:p>
            <a:fld id="{966A6AFA-8F73-478B-9E6E-AABA40533D03}" type="slidenum">
              <a:rPr lang="en-US" smtClean="0"/>
              <a:t>6</a:t>
            </a:fld>
            <a:endParaRPr lang="en-US"/>
          </a:p>
        </p:txBody>
      </p:sp>
    </p:spTree>
    <p:extLst>
      <p:ext uri="{BB962C8B-B14F-4D97-AF65-F5344CB8AC3E}">
        <p14:creationId xmlns:p14="http://schemas.microsoft.com/office/powerpoint/2010/main" val="2441156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35D8E-B14D-177B-E756-762F920AC20C}"/>
              </a:ext>
            </a:extLst>
          </p:cNvPr>
          <p:cNvSpPr>
            <a:spLocks noGrp="1"/>
          </p:cNvSpPr>
          <p:nvPr>
            <p:ph type="title"/>
          </p:nvPr>
        </p:nvSpPr>
        <p:spPr>
          <a:xfrm>
            <a:off x="1115737" y="415459"/>
            <a:ext cx="10515600" cy="1325563"/>
          </a:xfrm>
        </p:spPr>
        <p:txBody>
          <a:bodyPr>
            <a:normAutofit/>
          </a:bodyPr>
          <a:lstStyle/>
          <a:p>
            <a:r>
              <a:rPr lang="en-US" sz="2800" b="1" dirty="0">
                <a:solidFill>
                  <a:srgbClr val="000000"/>
                </a:solidFill>
                <a:effectLst/>
                <a:latin typeface="+mn-lt"/>
                <a:ea typeface="Times New Roman" panose="02020603050405020304" pitchFamily="18" charset="0"/>
              </a:rPr>
              <a:t>Some denominations say there is no need for "Ordination." </a:t>
            </a:r>
            <a:br>
              <a:rPr lang="en-US" sz="2800" b="1" dirty="0">
                <a:solidFill>
                  <a:srgbClr val="000000"/>
                </a:solidFill>
                <a:effectLst/>
                <a:latin typeface="+mn-lt"/>
                <a:ea typeface="Times New Roman" panose="02020603050405020304" pitchFamily="18" charset="0"/>
              </a:rPr>
            </a:br>
            <a:r>
              <a:rPr lang="en-US" sz="2800" b="1" dirty="0">
                <a:solidFill>
                  <a:srgbClr val="000000"/>
                </a:solidFill>
                <a:effectLst/>
                <a:latin typeface="+mn-lt"/>
                <a:ea typeface="Times New Roman" panose="02020603050405020304" pitchFamily="18" charset="0"/>
              </a:rPr>
              <a:t>If this is true—Why Did Christ Ordain the Twelve? </a:t>
            </a:r>
            <a:endParaRPr lang="en-US" sz="2800" dirty="0">
              <a:latin typeface="+mn-lt"/>
            </a:endParaRPr>
          </a:p>
        </p:txBody>
      </p:sp>
      <p:sp>
        <p:nvSpPr>
          <p:cNvPr id="3" name="Content Placeholder 2">
            <a:extLst>
              <a:ext uri="{FF2B5EF4-FFF2-40B4-BE49-F238E27FC236}">
                <a16:creationId xmlns:a16="http://schemas.microsoft.com/office/drawing/2014/main" id="{2F17107B-581C-1F51-6534-79D031FFCD2A}"/>
              </a:ext>
            </a:extLst>
          </p:cNvPr>
          <p:cNvSpPr>
            <a:spLocks noGrp="1"/>
          </p:cNvSpPr>
          <p:nvPr>
            <p:ph idx="1"/>
          </p:nvPr>
        </p:nvSpPr>
        <p:spPr>
          <a:xfrm>
            <a:off x="1115737" y="1859181"/>
            <a:ext cx="8816828" cy="4351338"/>
          </a:xfrm>
        </p:spPr>
        <p:txBody>
          <a:bodyPr>
            <a:normAutofit/>
          </a:bodyPr>
          <a:lstStyle/>
          <a:p>
            <a:pPr marL="0" indent="0">
              <a:lnSpc>
                <a:spcPct val="100000"/>
              </a:lnSpc>
              <a:buNone/>
            </a:pPr>
            <a:r>
              <a:rPr lang="en-US" sz="2200" dirty="0">
                <a:solidFill>
                  <a:srgbClr val="000000"/>
                </a:solidFill>
                <a:effectLst/>
                <a:latin typeface="Calibri" panose="020F0502020204030204" pitchFamily="34" charset="0"/>
                <a:ea typeface="Times New Roman" panose="02020603050405020304" pitchFamily="18" charset="0"/>
              </a:rPr>
              <a:t>"They were chosen, named, and ordained apostles. </a:t>
            </a:r>
            <a:r>
              <a:rPr lang="en-US" sz="2200" u="sng" dirty="0">
                <a:solidFill>
                  <a:srgbClr val="000000"/>
                </a:solidFill>
                <a:effectLst/>
                <a:latin typeface="Calibri" panose="020F0502020204030204" pitchFamily="34" charset="0"/>
                <a:ea typeface="Times New Roman" panose="02020603050405020304" pitchFamily="18" charset="0"/>
              </a:rPr>
              <a:t>Why ordain them? Why not send them without an ordination?</a:t>
            </a:r>
            <a:r>
              <a:rPr lang="en-US" sz="2200" dirty="0">
                <a:solidFill>
                  <a:srgbClr val="000000"/>
                </a:solidFill>
                <a:effectLst/>
                <a:latin typeface="Calibri" panose="020F0502020204030204" pitchFamily="34" charset="0"/>
                <a:ea typeface="Times New Roman" panose="02020603050405020304" pitchFamily="18" charset="0"/>
              </a:rPr>
              <a:t> Ordination is the conferring of authority upon an individual that he may properly perform the duties upon which he is sent. Could the apostles have accomplished the errand upon which they were sent, or even have been sent, without an </a:t>
            </a:r>
            <a:r>
              <a:rPr lang="en-US" sz="2200" i="1" dirty="0">
                <a:solidFill>
                  <a:srgbClr val="000000"/>
                </a:solidFill>
                <a:effectLst/>
                <a:latin typeface="Calibri" panose="020F0502020204030204" pitchFamily="34" charset="0"/>
                <a:ea typeface="Times New Roman" panose="02020603050405020304" pitchFamily="18" charset="0"/>
              </a:rPr>
              <a:t>ordination? </a:t>
            </a:r>
            <a:r>
              <a:rPr lang="en-US" sz="2200" dirty="0">
                <a:solidFill>
                  <a:srgbClr val="000000"/>
                </a:solidFill>
                <a:effectLst/>
                <a:latin typeface="Calibri" panose="020F0502020204030204" pitchFamily="34" charset="0"/>
                <a:ea typeface="Times New Roman" panose="02020603050405020304" pitchFamily="18" charset="0"/>
              </a:rPr>
              <a:t>If so</a:t>
            </a:r>
            <a:r>
              <a:rPr lang="en-US" sz="2200" i="1" dirty="0">
                <a:solidFill>
                  <a:srgbClr val="000000"/>
                </a:solidFill>
                <a:effectLst/>
                <a:latin typeface="Calibri" panose="020F0502020204030204" pitchFamily="34" charset="0"/>
                <a:ea typeface="Times New Roman" panose="02020603050405020304" pitchFamily="18" charset="0"/>
              </a:rPr>
              <a:t>, </a:t>
            </a:r>
            <a:r>
              <a:rPr lang="en-US" sz="2200" dirty="0">
                <a:solidFill>
                  <a:srgbClr val="000000"/>
                </a:solidFill>
                <a:effectLst/>
                <a:latin typeface="Calibri" panose="020F0502020204030204" pitchFamily="34" charset="0"/>
                <a:ea typeface="Times New Roman" panose="02020603050405020304" pitchFamily="18" charset="0"/>
              </a:rPr>
              <a:t>why ordain them? Why go through a useless and dead form? </a:t>
            </a:r>
          </a:p>
          <a:p>
            <a:pPr marL="0" indent="0">
              <a:lnSpc>
                <a:spcPct val="100000"/>
              </a:lnSpc>
              <a:buNone/>
            </a:pPr>
            <a:r>
              <a:rPr lang="en-US" sz="2200" b="1" dirty="0">
                <a:solidFill>
                  <a:srgbClr val="000000"/>
                </a:solidFill>
                <a:effectLst/>
                <a:latin typeface="Calibri" panose="020F0502020204030204" pitchFamily="34" charset="0"/>
                <a:ea typeface="Times New Roman" panose="02020603050405020304" pitchFamily="18" charset="0"/>
              </a:rPr>
              <a:t>To argue that the apostles could have been sent as competent ministers without an ordination, is to charge Jesus with performing a work of no validity, a sham. None knew better than he what was necessary. </a:t>
            </a:r>
            <a:endParaRPr lang="en-US" sz="2200" dirty="0">
              <a:effectLst/>
              <a:latin typeface="Arial" panose="020B0604020202020204" pitchFamily="34" charset="0"/>
              <a:ea typeface="Times New Roman" panose="02020603050405020304" pitchFamily="18" charset="0"/>
            </a:endParaRPr>
          </a:p>
          <a:p>
            <a:pPr marL="0" indent="0">
              <a:lnSpc>
                <a:spcPct val="100000"/>
              </a:lnSpc>
              <a:buNone/>
            </a:pPr>
            <a:endParaRPr lang="en-US" sz="2200" dirty="0"/>
          </a:p>
        </p:txBody>
      </p:sp>
      <p:sp>
        <p:nvSpPr>
          <p:cNvPr id="4" name="Slide Number Placeholder 3">
            <a:extLst>
              <a:ext uri="{FF2B5EF4-FFF2-40B4-BE49-F238E27FC236}">
                <a16:creationId xmlns:a16="http://schemas.microsoft.com/office/drawing/2014/main" id="{A212AB1C-D9B1-B568-A4E2-287226221E14}"/>
              </a:ext>
            </a:extLst>
          </p:cNvPr>
          <p:cNvSpPr>
            <a:spLocks noGrp="1"/>
          </p:cNvSpPr>
          <p:nvPr>
            <p:ph type="sldNum" sz="quarter" idx="12"/>
          </p:nvPr>
        </p:nvSpPr>
        <p:spPr/>
        <p:txBody>
          <a:bodyPr/>
          <a:lstStyle/>
          <a:p>
            <a:fld id="{966A6AFA-8F73-478B-9E6E-AABA40533D03}" type="slidenum">
              <a:rPr lang="en-US" smtClean="0"/>
              <a:t>7</a:t>
            </a:fld>
            <a:endParaRPr lang="en-US"/>
          </a:p>
        </p:txBody>
      </p:sp>
    </p:spTree>
    <p:extLst>
      <p:ext uri="{BB962C8B-B14F-4D97-AF65-F5344CB8AC3E}">
        <p14:creationId xmlns:p14="http://schemas.microsoft.com/office/powerpoint/2010/main" val="10330412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8E425-73F9-697B-AFEC-C0484BD30248}"/>
              </a:ext>
            </a:extLst>
          </p:cNvPr>
          <p:cNvSpPr>
            <a:spLocks noGrp="1"/>
          </p:cNvSpPr>
          <p:nvPr>
            <p:ph type="title"/>
          </p:nvPr>
        </p:nvSpPr>
        <p:spPr>
          <a:xfrm>
            <a:off x="838200" y="18255"/>
            <a:ext cx="10515600" cy="1325563"/>
          </a:xfrm>
        </p:spPr>
        <p:txBody>
          <a:bodyPr>
            <a:normAutofit/>
          </a:bodyPr>
          <a:lstStyle/>
          <a:p>
            <a:r>
              <a:rPr lang="en-US" sz="3200" b="1" dirty="0">
                <a:solidFill>
                  <a:srgbClr val="000000"/>
                </a:solidFill>
                <a:effectLst/>
                <a:latin typeface="Times New Roman" panose="02020603050405020304" pitchFamily="18" charset="0"/>
                <a:ea typeface="Times New Roman" panose="02020603050405020304" pitchFamily="18" charset="0"/>
              </a:rPr>
              <a:t>Additional Response to Objectors </a:t>
            </a:r>
            <a:endParaRPr lang="en-US" sz="3200" dirty="0"/>
          </a:p>
        </p:txBody>
      </p:sp>
      <p:sp>
        <p:nvSpPr>
          <p:cNvPr id="3" name="Content Placeholder 2">
            <a:extLst>
              <a:ext uri="{FF2B5EF4-FFF2-40B4-BE49-F238E27FC236}">
                <a16:creationId xmlns:a16="http://schemas.microsoft.com/office/drawing/2014/main" id="{3C0E0F16-B2EB-4332-6482-BA368ECAD1C6}"/>
              </a:ext>
            </a:extLst>
          </p:cNvPr>
          <p:cNvSpPr>
            <a:spLocks noGrp="1"/>
          </p:cNvSpPr>
          <p:nvPr>
            <p:ph idx="1"/>
          </p:nvPr>
        </p:nvSpPr>
        <p:spPr>
          <a:xfrm>
            <a:off x="914400" y="1132515"/>
            <a:ext cx="9798342" cy="4901836"/>
          </a:xfrm>
        </p:spPr>
        <p:txBody>
          <a:bodyPr>
            <a:noAutofit/>
          </a:bodyPr>
          <a:lstStyle/>
          <a:p>
            <a:pPr marL="0" marR="27940" lvl="0" indent="0">
              <a:lnSpc>
                <a:spcPct val="115000"/>
              </a:lnSpc>
              <a:spcBef>
                <a:spcPts val="0"/>
              </a:spcBef>
              <a:spcAft>
                <a:spcPts val="600"/>
              </a:spcAft>
              <a:buClr>
                <a:srgbClr val="000000"/>
              </a:buClr>
              <a:buNone/>
            </a:pPr>
            <a:r>
              <a:rPr lang="en-US" sz="2100" dirty="0">
                <a:solidFill>
                  <a:srgbClr val="000000"/>
                </a:solidFill>
                <a:effectLst/>
                <a:ea typeface="Times New Roman" panose="02020603050405020304" pitchFamily="18" charset="0"/>
              </a:rPr>
              <a:t>I admit," says the objector, "that Jesus held the </a:t>
            </a:r>
            <a:r>
              <a:rPr lang="en-US" sz="2100" dirty="0" err="1">
                <a:solidFill>
                  <a:srgbClr val="000000"/>
                </a:solidFill>
                <a:effectLst/>
                <a:ea typeface="Times New Roman" panose="02020603050405020304" pitchFamily="18" charset="0"/>
              </a:rPr>
              <a:t>Melchisedec</a:t>
            </a:r>
            <a:r>
              <a:rPr lang="en-US" sz="2100" dirty="0">
                <a:solidFill>
                  <a:srgbClr val="000000"/>
                </a:solidFill>
                <a:effectLst/>
                <a:ea typeface="Times New Roman" panose="02020603050405020304" pitchFamily="18" charset="0"/>
              </a:rPr>
              <a:t> priesthood, which was necessary to his ministry, but I do not believe that the apostles held it." </a:t>
            </a:r>
            <a:r>
              <a:rPr lang="en-US" sz="2100" b="1" dirty="0">
                <a:solidFill>
                  <a:srgbClr val="000000"/>
                </a:solidFill>
                <a:effectLst/>
                <a:ea typeface="Times New Roman" panose="02020603050405020304" pitchFamily="18" charset="0"/>
              </a:rPr>
              <a:t>Query:</a:t>
            </a:r>
            <a:r>
              <a:rPr lang="en-US" sz="2100" dirty="0">
                <a:solidFill>
                  <a:srgbClr val="000000"/>
                </a:solidFill>
                <a:effectLst/>
                <a:ea typeface="Times New Roman" panose="02020603050405020304" pitchFamily="18" charset="0"/>
              </a:rPr>
              <a:t> </a:t>
            </a:r>
            <a:r>
              <a:rPr lang="en-US" sz="2100" b="1" dirty="0">
                <a:solidFill>
                  <a:srgbClr val="000000"/>
                </a:solidFill>
                <a:effectLst/>
                <a:ea typeface="Times New Roman" panose="02020603050405020304" pitchFamily="18" charset="0"/>
              </a:rPr>
              <a:t>What was that authority, then, which conferred upon the apostles when Jesus ordained them? If they could preach the gospel, heal the sick, administer the Spirit, cast out devils, etc., without the priesthood, why could not Jesus? </a:t>
            </a:r>
            <a:r>
              <a:rPr lang="en-US" sz="2100" dirty="0">
                <a:solidFill>
                  <a:srgbClr val="000000"/>
                </a:solidFill>
                <a:effectLst/>
                <a:ea typeface="Times New Roman" panose="02020603050405020304" pitchFamily="18" charset="0"/>
              </a:rPr>
              <a:t>He was their chief in point of office and character. </a:t>
            </a:r>
            <a:r>
              <a:rPr lang="en-US" sz="2100" b="1" dirty="0">
                <a:solidFill>
                  <a:srgbClr val="000000"/>
                </a:solidFill>
                <a:effectLst/>
                <a:ea typeface="Times New Roman" panose="02020603050405020304" pitchFamily="18" charset="0"/>
              </a:rPr>
              <a:t>Was the priesthood of any benefit to him? If not, why was it conferred on him? </a:t>
            </a:r>
            <a:r>
              <a:rPr lang="en-US" sz="2100" u="sng" dirty="0">
                <a:solidFill>
                  <a:srgbClr val="000000"/>
                </a:solidFill>
                <a:effectLst/>
                <a:ea typeface="Times New Roman" panose="02020603050405020304" pitchFamily="18" charset="0"/>
              </a:rPr>
              <a:t>Evidently it was the authority by which he ministered and established his church. The apostles were his authorized agents in preaching the gospel and building [the Kingdom.] They too, then, must have held a like authority. </a:t>
            </a:r>
            <a:endParaRPr lang="en-US" sz="2100" u="sng" dirty="0">
              <a:effectLst/>
              <a:ea typeface="Times New Roman" panose="02020603050405020304" pitchFamily="18" charset="0"/>
            </a:endParaRPr>
          </a:p>
          <a:p>
            <a:pPr marL="0" marR="85725" indent="0">
              <a:lnSpc>
                <a:spcPct val="115000"/>
              </a:lnSpc>
              <a:spcBef>
                <a:spcPts val="0"/>
              </a:spcBef>
              <a:spcAft>
                <a:spcPts val="600"/>
              </a:spcAft>
              <a:buNone/>
            </a:pPr>
            <a:r>
              <a:rPr lang="en-US" sz="2100" dirty="0">
                <a:solidFill>
                  <a:srgbClr val="000000"/>
                </a:solidFill>
                <a:effectLst/>
                <a:ea typeface="Times New Roman" panose="02020603050405020304" pitchFamily="18" charset="0"/>
              </a:rPr>
              <a:t>Jesus said, </a:t>
            </a:r>
            <a:r>
              <a:rPr lang="en-US" sz="2100" i="1" dirty="0">
                <a:solidFill>
                  <a:srgbClr val="000000"/>
                </a:solidFill>
                <a:effectLst/>
                <a:ea typeface="Times New Roman" panose="02020603050405020304" pitchFamily="18" charset="0"/>
              </a:rPr>
              <a:t>"As </a:t>
            </a:r>
            <a:r>
              <a:rPr lang="en-US" sz="2100" dirty="0">
                <a:solidFill>
                  <a:srgbClr val="000000"/>
                </a:solidFill>
                <a:effectLst/>
                <a:ea typeface="Times New Roman" panose="02020603050405020304" pitchFamily="18" charset="0"/>
              </a:rPr>
              <a:t>thou hast sent me into the world, even so have 1 also sent them." [John xvii.18.) His Father sent him into the world holding the </a:t>
            </a:r>
            <a:r>
              <a:rPr lang="en-US" sz="2100" dirty="0" err="1">
                <a:solidFill>
                  <a:srgbClr val="000000"/>
                </a:solidFill>
                <a:effectLst/>
                <a:ea typeface="Times New Roman" panose="02020603050405020304" pitchFamily="18" charset="0"/>
              </a:rPr>
              <a:t>Melchisedec</a:t>
            </a:r>
            <a:r>
              <a:rPr lang="en-US" sz="2100" dirty="0">
                <a:solidFill>
                  <a:srgbClr val="000000"/>
                </a:solidFill>
                <a:effectLst/>
                <a:ea typeface="Times New Roman" panose="02020603050405020304" pitchFamily="18" charset="0"/>
              </a:rPr>
              <a:t> priesthood. The apostles, to be sent like him, must have received a like authority or priesthood. </a:t>
            </a:r>
            <a:br>
              <a:rPr lang="en-US" sz="2100" dirty="0">
                <a:solidFill>
                  <a:srgbClr val="000000"/>
                </a:solidFill>
                <a:effectLst/>
                <a:ea typeface="Times New Roman" panose="02020603050405020304" pitchFamily="18" charset="0"/>
              </a:rPr>
            </a:br>
            <a:r>
              <a:rPr lang="en-US" sz="1800" b="1" i="1" dirty="0">
                <a:solidFill>
                  <a:srgbClr val="000000"/>
                </a:solidFill>
                <a:effectLst/>
                <a:ea typeface="Times New Roman" panose="02020603050405020304" pitchFamily="18" charset="0"/>
              </a:rPr>
              <a:t>Presidency and Priesthood, </a:t>
            </a:r>
            <a:r>
              <a:rPr lang="en-US" sz="1800" b="1" dirty="0">
                <a:solidFill>
                  <a:srgbClr val="000000"/>
                </a:solidFill>
                <a:effectLst/>
                <a:ea typeface="Times New Roman" panose="02020603050405020304" pitchFamily="18" charset="0"/>
              </a:rPr>
              <a:t>William H. Kelley</a:t>
            </a:r>
            <a:r>
              <a:rPr lang="en-US" sz="1800" dirty="0">
                <a:solidFill>
                  <a:srgbClr val="000000"/>
                </a:solidFill>
                <a:effectLst/>
                <a:ea typeface="Times New Roman" panose="02020603050405020304" pitchFamily="18" charset="0"/>
              </a:rPr>
              <a:t> </a:t>
            </a:r>
            <a:endParaRPr lang="en-US" sz="1800" dirty="0">
              <a:effectLst/>
              <a:ea typeface="Times New Roman" panose="02020603050405020304" pitchFamily="18" charset="0"/>
            </a:endParaRPr>
          </a:p>
          <a:p>
            <a:pPr marL="0" indent="0">
              <a:buNone/>
            </a:pPr>
            <a:endParaRPr lang="en-US" sz="2100" dirty="0"/>
          </a:p>
        </p:txBody>
      </p:sp>
      <p:sp>
        <p:nvSpPr>
          <p:cNvPr id="4" name="Slide Number Placeholder 3">
            <a:extLst>
              <a:ext uri="{FF2B5EF4-FFF2-40B4-BE49-F238E27FC236}">
                <a16:creationId xmlns:a16="http://schemas.microsoft.com/office/drawing/2014/main" id="{DB157E64-E3E3-FF98-57E4-81BE53565A4C}"/>
              </a:ext>
            </a:extLst>
          </p:cNvPr>
          <p:cNvSpPr>
            <a:spLocks noGrp="1"/>
          </p:cNvSpPr>
          <p:nvPr>
            <p:ph type="sldNum" sz="quarter" idx="12"/>
          </p:nvPr>
        </p:nvSpPr>
        <p:spPr/>
        <p:txBody>
          <a:bodyPr/>
          <a:lstStyle/>
          <a:p>
            <a:fld id="{966A6AFA-8F73-478B-9E6E-AABA40533D03}" type="slidenum">
              <a:rPr lang="en-US" smtClean="0"/>
              <a:t>8</a:t>
            </a:fld>
            <a:endParaRPr lang="en-US"/>
          </a:p>
        </p:txBody>
      </p:sp>
    </p:spTree>
    <p:extLst>
      <p:ext uri="{BB962C8B-B14F-4D97-AF65-F5344CB8AC3E}">
        <p14:creationId xmlns:p14="http://schemas.microsoft.com/office/powerpoint/2010/main" val="17550172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12082-AC5D-75C8-F976-6D5196CC0DB7}"/>
              </a:ext>
            </a:extLst>
          </p:cNvPr>
          <p:cNvSpPr>
            <a:spLocks noGrp="1"/>
          </p:cNvSpPr>
          <p:nvPr>
            <p:ph type="title"/>
          </p:nvPr>
        </p:nvSpPr>
        <p:spPr>
          <a:xfrm>
            <a:off x="1753298" y="356736"/>
            <a:ext cx="10515600" cy="1325563"/>
          </a:xfrm>
        </p:spPr>
        <p:txBody>
          <a:bodyPr>
            <a:normAutofit/>
          </a:bodyPr>
          <a:lstStyle/>
          <a:p>
            <a:r>
              <a:rPr lang="en-US" sz="3200" b="1" dirty="0">
                <a:effectLst/>
                <a:latin typeface="Calibri" panose="020F0502020204030204" pitchFamily="34" charset="0"/>
                <a:ea typeface="Calibri" panose="020F0502020204030204" pitchFamily="34" charset="0"/>
                <a:cs typeface="Calibri" panose="020F0502020204030204" pitchFamily="34" charset="0"/>
              </a:rPr>
              <a:t>Ordination Confers the Right to Act </a:t>
            </a:r>
            <a:endParaRPr lang="en-US" sz="3200" dirty="0"/>
          </a:p>
        </p:txBody>
      </p:sp>
      <p:sp>
        <p:nvSpPr>
          <p:cNvPr id="3" name="Content Placeholder 2">
            <a:extLst>
              <a:ext uri="{FF2B5EF4-FFF2-40B4-BE49-F238E27FC236}">
                <a16:creationId xmlns:a16="http://schemas.microsoft.com/office/drawing/2014/main" id="{F08F17B9-F0DF-CBE8-F080-9A1794135980}"/>
              </a:ext>
            </a:extLst>
          </p:cNvPr>
          <p:cNvSpPr>
            <a:spLocks noGrp="1"/>
          </p:cNvSpPr>
          <p:nvPr>
            <p:ph idx="1"/>
          </p:nvPr>
        </p:nvSpPr>
        <p:spPr>
          <a:xfrm>
            <a:off x="1753298" y="1825625"/>
            <a:ext cx="8103765" cy="4351338"/>
          </a:xfrm>
        </p:spPr>
        <p:txBody>
          <a:bodyPr>
            <a:normAutofit/>
          </a:bodyPr>
          <a:lstStyle/>
          <a:p>
            <a:pPr marL="0" indent="0">
              <a:lnSpc>
                <a:spcPct val="105000"/>
              </a:lnSpc>
              <a:buNone/>
            </a:pPr>
            <a:r>
              <a:rPr lang="en-US" sz="2400" i="1" u="sng" dirty="0">
                <a:solidFill>
                  <a:srgbClr val="000000"/>
                </a:solidFill>
                <a:effectLst/>
                <a:latin typeface="Calibri" panose="020F0502020204030204" pitchFamily="34" charset="0"/>
                <a:ea typeface="Times New Roman" panose="02020603050405020304" pitchFamily="18" charset="0"/>
              </a:rPr>
              <a:t>The primary value of ordination is that it makes clear that the authority of the minister is not his own. </a:t>
            </a:r>
            <a:r>
              <a:rPr lang="en-US" sz="2400" i="1" dirty="0">
                <a:solidFill>
                  <a:srgbClr val="000000"/>
                </a:solidFill>
                <a:effectLst/>
                <a:latin typeface="Calibri" panose="020F0502020204030204" pitchFamily="34" charset="0"/>
                <a:ea typeface="Times New Roman" panose="02020603050405020304" pitchFamily="18" charset="0"/>
              </a:rPr>
              <a:t>This authority comes to him from above. </a:t>
            </a:r>
            <a:r>
              <a:rPr lang="en-US" sz="2400" i="1" u="sng" dirty="0">
                <a:solidFill>
                  <a:srgbClr val="000000"/>
                </a:solidFill>
                <a:effectLst/>
                <a:latin typeface="Calibri" panose="020F0502020204030204" pitchFamily="34" charset="0"/>
                <a:ea typeface="Times New Roman" panose="02020603050405020304" pitchFamily="18" charset="0"/>
              </a:rPr>
              <a:t>After he has been set apart, then in a very special sense he is no more his own man</a:t>
            </a:r>
            <a:r>
              <a:rPr lang="en-US" sz="2400" dirty="0">
                <a:solidFill>
                  <a:srgbClr val="000000"/>
                </a:solidFill>
                <a:effectLst/>
                <a:latin typeface="Calibri" panose="020F0502020204030204" pitchFamily="34" charset="0"/>
                <a:ea typeface="Times New Roman" panose="02020603050405020304" pitchFamily="18" charset="0"/>
              </a:rPr>
              <a:t>. – F. Henry Edwards, Authority and Spiritual Power, pg. 23</a:t>
            </a:r>
            <a:endParaRPr lang="en-US" sz="2400" dirty="0">
              <a:effectLst/>
              <a:latin typeface="Arial" panose="020B0604020202020204" pitchFamily="34" charset="0"/>
              <a:ea typeface="Times New Roman" panose="02020603050405020304" pitchFamily="18" charset="0"/>
            </a:endParaRPr>
          </a:p>
          <a:p>
            <a:pPr marL="0" indent="0">
              <a:lnSpc>
                <a:spcPct val="105000"/>
              </a:lnSpc>
              <a:buNone/>
            </a:pPr>
            <a:endParaRPr lang="en-US" sz="2400" dirty="0"/>
          </a:p>
        </p:txBody>
      </p:sp>
      <p:sp>
        <p:nvSpPr>
          <p:cNvPr id="4" name="Slide Number Placeholder 3">
            <a:extLst>
              <a:ext uri="{FF2B5EF4-FFF2-40B4-BE49-F238E27FC236}">
                <a16:creationId xmlns:a16="http://schemas.microsoft.com/office/drawing/2014/main" id="{4FC3FF83-8D27-752F-E2EC-1C5CFDC6F090}"/>
              </a:ext>
            </a:extLst>
          </p:cNvPr>
          <p:cNvSpPr>
            <a:spLocks noGrp="1"/>
          </p:cNvSpPr>
          <p:nvPr>
            <p:ph type="sldNum" sz="quarter" idx="12"/>
          </p:nvPr>
        </p:nvSpPr>
        <p:spPr/>
        <p:txBody>
          <a:bodyPr/>
          <a:lstStyle/>
          <a:p>
            <a:fld id="{966A6AFA-8F73-478B-9E6E-AABA40533D03}" type="slidenum">
              <a:rPr lang="en-US" smtClean="0"/>
              <a:t>9</a:t>
            </a:fld>
            <a:endParaRPr lang="en-US"/>
          </a:p>
        </p:txBody>
      </p:sp>
    </p:spTree>
    <p:extLst>
      <p:ext uri="{BB962C8B-B14F-4D97-AF65-F5344CB8AC3E}">
        <p14:creationId xmlns:p14="http://schemas.microsoft.com/office/powerpoint/2010/main" val="7703687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367</TotalTime>
  <Words>3426</Words>
  <Application>Microsoft Office PowerPoint</Application>
  <PresentationFormat>Widescreen</PresentationFormat>
  <Paragraphs>163</Paragraphs>
  <Slides>24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-apple-system</vt:lpstr>
      <vt:lpstr>Arial</vt:lpstr>
      <vt:lpstr>Calibri</vt:lpstr>
      <vt:lpstr>Calibri Light</vt:lpstr>
      <vt:lpstr>Cambria</vt:lpstr>
      <vt:lpstr>Symbol</vt:lpstr>
      <vt:lpstr>Times New Roman</vt:lpstr>
      <vt:lpstr>Wingdings</vt:lpstr>
      <vt:lpstr>Office Theme</vt:lpstr>
      <vt:lpstr>Lesson: Priesthood Calls and Ordinations –  God’s Conferring of Priesthood Authority</vt:lpstr>
      <vt:lpstr>Christ was called and set apart to the Holy Priesthood after the Order of The Son of God</vt:lpstr>
      <vt:lpstr>Christ called and set apart the twelve after seeking council with God </vt:lpstr>
      <vt:lpstr>All who minister must be called and authorized</vt:lpstr>
      <vt:lpstr>PowerPoint Presentation</vt:lpstr>
      <vt:lpstr>Pattern of Priesthood Calls and Ordination in Scripture</vt:lpstr>
      <vt:lpstr>Some denominations say there is no need for "Ordination."  If this is true—Why Did Christ Ordain the Twelve? </vt:lpstr>
      <vt:lpstr>Additional Response to Objectors </vt:lpstr>
      <vt:lpstr>Ordination Confers the Right to Act </vt:lpstr>
      <vt:lpstr>Presumed Attributes of the One Being Called</vt:lpstr>
      <vt:lpstr>Man called according to God’s timing</vt:lpstr>
      <vt:lpstr>What Ordination Represents:</vt:lpstr>
      <vt:lpstr>I. Authority to act comes from God through authorized representatives of His Church </vt:lpstr>
      <vt:lpstr>The church is the human representative of the voice of God</vt:lpstr>
      <vt:lpstr>II. Authority has to be accepted and embraced  by the one called</vt:lpstr>
      <vt:lpstr>Agency and Ordination</vt:lpstr>
      <vt:lpstr>Seriousness of Priesthood Ordination – DC 83:6c-d; g-h</vt:lpstr>
      <vt:lpstr>III. Authority has to be accepted by the people, by the Church</vt:lpstr>
      <vt:lpstr>Purpose of Ordination Rite/Ceremony</vt:lpstr>
      <vt:lpstr>Example of the Manner of Ordination</vt:lpstr>
      <vt:lpstr>Ordination Mechanics – Service and Prayer</vt:lpstr>
      <vt:lpstr>Follow-up After the Ordination</vt:lpstr>
      <vt:lpstr>An Engaged Priesthood</vt:lpstr>
      <vt:lpstr>The Question of Accountability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Priesthood Calls and Ordinations –  God’s Conferring of Priesthood Authority</dc:title>
  <dc:creator>William Horn</dc:creator>
  <cp:lastModifiedBy>William Horn</cp:lastModifiedBy>
  <cp:revision>9</cp:revision>
  <cp:lastPrinted>2022-11-26T16:09:40Z</cp:lastPrinted>
  <dcterms:created xsi:type="dcterms:W3CDTF">2022-11-23T13:34:46Z</dcterms:created>
  <dcterms:modified xsi:type="dcterms:W3CDTF">2024-04-02T22:50:21Z</dcterms:modified>
</cp:coreProperties>
</file>