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7" r:id="rId2"/>
    <p:sldId id="256" r:id="rId3"/>
    <p:sldId id="263" r:id="rId4"/>
    <p:sldId id="258" r:id="rId5"/>
    <p:sldId id="259" r:id="rId6"/>
    <p:sldId id="260" r:id="rId7"/>
    <p:sldId id="261" r:id="rId8"/>
    <p:sldId id="267" r:id="rId9"/>
    <p:sldId id="262" r:id="rId10"/>
    <p:sldId id="264" r:id="rId11"/>
    <p:sldId id="265" r:id="rId12"/>
    <p:sldId id="266" r:id="rId13"/>
    <p:sldId id="268" r:id="rId14"/>
    <p:sldId id="269" r:id="rId15"/>
    <p:sldId id="271" r:id="rId16"/>
    <p:sldId id="272" r:id="rId17"/>
    <p:sldId id="270" r:id="rId1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24" autoAdjust="0"/>
    <p:restoredTop sz="94660"/>
  </p:normalViewPr>
  <p:slideViewPr>
    <p:cSldViewPr snapToGrid="0">
      <p:cViewPr varScale="1">
        <p:scale>
          <a:sx n="108" d="100"/>
          <a:sy n="108" d="100"/>
        </p:scale>
        <p:origin x="126" y="102"/>
      </p:cViewPr>
      <p:guideLst/>
    </p:cSldViewPr>
  </p:slideViewPr>
  <p:notesTextViewPr>
    <p:cViewPr>
      <p:scale>
        <a:sx n="1" d="1"/>
        <a:sy n="1" d="1"/>
      </p:scale>
      <p:origin x="0" y="0"/>
    </p:cViewPr>
  </p:notesTextViewPr>
  <p:sorterViewPr>
    <p:cViewPr>
      <p:scale>
        <a:sx n="180" d="100"/>
        <a:sy n="180" d="100"/>
      </p:scale>
      <p:origin x="0" y="0"/>
    </p:cViewPr>
  </p:sorterViewPr>
  <p:notesViewPr>
    <p:cSldViewPr snapToGrid="0">
      <p:cViewPr varScale="1">
        <p:scale>
          <a:sx n="87" d="100"/>
          <a:sy n="87" d="100"/>
        </p:scale>
        <p:origin x="384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04EBE34-4AAB-7EC2-C213-50252611FACF}"/>
              </a:ext>
            </a:extLst>
          </p:cNvPr>
          <p:cNvSpPr>
            <a:spLocks noGrp="1"/>
          </p:cNvSpPr>
          <p:nvPr>
            <p:ph type="hdr" sz="quarter"/>
          </p:nvPr>
        </p:nvSpPr>
        <p:spPr>
          <a:xfrm>
            <a:off x="473498" y="1"/>
            <a:ext cx="3077739" cy="471053"/>
          </a:xfrm>
          <a:prstGeom prst="rect">
            <a:avLst/>
          </a:prstGeom>
        </p:spPr>
        <p:txBody>
          <a:bodyPr vert="horz" lIns="94229" tIns="47114" rIns="94229" bIns="47114" rtlCol="0"/>
          <a:lstStyle>
            <a:lvl1pPr algn="l">
              <a:defRPr sz="1200"/>
            </a:lvl1pPr>
          </a:lstStyle>
          <a:p>
            <a:endParaRPr lang="en-US" sz="1400" b="1" dirty="0"/>
          </a:p>
          <a:p>
            <a:r>
              <a:rPr lang="en-US" sz="1400" b="1" dirty="0"/>
              <a:t>Authority With Power</a:t>
            </a:r>
          </a:p>
        </p:txBody>
      </p:sp>
      <p:sp>
        <p:nvSpPr>
          <p:cNvPr id="4" name="Footer Placeholder 3">
            <a:extLst>
              <a:ext uri="{FF2B5EF4-FFF2-40B4-BE49-F238E27FC236}">
                <a16:creationId xmlns:a16="http://schemas.microsoft.com/office/drawing/2014/main" id="{803BA481-BB98-47F2-1F9A-A7EA9F8CEE17}"/>
              </a:ext>
            </a:extLst>
          </p:cNvPr>
          <p:cNvSpPr>
            <a:spLocks noGrp="1"/>
          </p:cNvSpPr>
          <p:nvPr>
            <p:ph type="ftr" sz="quarter" idx="2"/>
          </p:nvPr>
        </p:nvSpPr>
        <p:spPr>
          <a:xfrm>
            <a:off x="473498" y="8928734"/>
            <a:ext cx="3077739" cy="324005"/>
          </a:xfrm>
          <a:prstGeom prst="rect">
            <a:avLst/>
          </a:prstGeom>
        </p:spPr>
        <p:txBody>
          <a:bodyPr vert="horz" lIns="94229" tIns="47114" rIns="94229" bIns="47114" rtlCol="0" anchor="b"/>
          <a:lstStyle>
            <a:lvl1pPr algn="l">
              <a:defRPr sz="1200"/>
            </a:lvl1pPr>
          </a:lstStyle>
          <a:p>
            <a:r>
              <a:rPr lang="en-US" dirty="0"/>
              <a:t>Vim Horn – 12/2022</a:t>
            </a:r>
          </a:p>
        </p:txBody>
      </p:sp>
    </p:spTree>
    <p:extLst>
      <p:ext uri="{BB962C8B-B14F-4D97-AF65-F5344CB8AC3E}">
        <p14:creationId xmlns:p14="http://schemas.microsoft.com/office/powerpoint/2010/main" val="1271377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70B26D24-3831-453B-8466-34F5857BA4EF}" type="datetimeFigureOut">
              <a:rPr lang="en-US" smtClean="0"/>
              <a:t>4/2/2024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47E51305-26CB-4517-86DD-C41EAEF089D6}" type="slidenum">
              <a:rPr lang="en-US" smtClean="0"/>
              <a:t>‹#›</a:t>
            </a:fld>
            <a:endParaRPr lang="en-US"/>
          </a:p>
        </p:txBody>
      </p:sp>
    </p:spTree>
    <p:extLst>
      <p:ext uri="{BB962C8B-B14F-4D97-AF65-F5344CB8AC3E}">
        <p14:creationId xmlns:p14="http://schemas.microsoft.com/office/powerpoint/2010/main" val="446282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3ECD5-C474-2188-70AD-4B9D49998E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017824-937B-CFA9-826E-825C9D1D6B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DDEFF9-4758-2775-8B06-EC9F70E212BC}"/>
              </a:ext>
            </a:extLst>
          </p:cNvPr>
          <p:cNvSpPr>
            <a:spLocks noGrp="1"/>
          </p:cNvSpPr>
          <p:nvPr>
            <p:ph type="dt" sz="half" idx="10"/>
          </p:nvPr>
        </p:nvSpPr>
        <p:spPr/>
        <p:txBody>
          <a:bodyPr/>
          <a:lstStyle/>
          <a:p>
            <a:fld id="{37DA2669-08CD-405B-9041-3BDFF7EFC0DC}" type="datetimeFigureOut">
              <a:rPr lang="en-US" smtClean="0"/>
              <a:t>4/2/2024</a:t>
            </a:fld>
            <a:endParaRPr lang="en-US"/>
          </a:p>
        </p:txBody>
      </p:sp>
      <p:sp>
        <p:nvSpPr>
          <p:cNvPr id="5" name="Footer Placeholder 4">
            <a:extLst>
              <a:ext uri="{FF2B5EF4-FFF2-40B4-BE49-F238E27FC236}">
                <a16:creationId xmlns:a16="http://schemas.microsoft.com/office/drawing/2014/main" id="{0918EA9D-0D0F-2730-78CD-16AB0051C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C3AFF7-37A6-5043-49C2-77DCA180B20A}"/>
              </a:ext>
            </a:extLst>
          </p:cNvPr>
          <p:cNvSpPr>
            <a:spLocks noGrp="1"/>
          </p:cNvSpPr>
          <p:nvPr>
            <p:ph type="sldNum" sz="quarter" idx="12"/>
          </p:nvPr>
        </p:nvSpPr>
        <p:spPr/>
        <p:txBody>
          <a:bodyPr/>
          <a:lstStyle/>
          <a:p>
            <a:fld id="{39DEB671-ABC8-482A-AE46-810AD1D08438}" type="slidenum">
              <a:rPr lang="en-US" smtClean="0"/>
              <a:t>‹#›</a:t>
            </a:fld>
            <a:endParaRPr lang="en-US"/>
          </a:p>
        </p:txBody>
      </p:sp>
    </p:spTree>
    <p:extLst>
      <p:ext uri="{BB962C8B-B14F-4D97-AF65-F5344CB8AC3E}">
        <p14:creationId xmlns:p14="http://schemas.microsoft.com/office/powerpoint/2010/main" val="545645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518B0-696B-ADAF-D32D-11323EA22D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974F22B-E6CE-BAF1-85B4-79837C43CF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9281EC-0D18-D142-E755-FD7E2A572676}"/>
              </a:ext>
            </a:extLst>
          </p:cNvPr>
          <p:cNvSpPr>
            <a:spLocks noGrp="1"/>
          </p:cNvSpPr>
          <p:nvPr>
            <p:ph type="dt" sz="half" idx="10"/>
          </p:nvPr>
        </p:nvSpPr>
        <p:spPr/>
        <p:txBody>
          <a:bodyPr/>
          <a:lstStyle/>
          <a:p>
            <a:fld id="{37DA2669-08CD-405B-9041-3BDFF7EFC0DC}" type="datetimeFigureOut">
              <a:rPr lang="en-US" smtClean="0"/>
              <a:t>4/2/2024</a:t>
            </a:fld>
            <a:endParaRPr lang="en-US"/>
          </a:p>
        </p:txBody>
      </p:sp>
      <p:sp>
        <p:nvSpPr>
          <p:cNvPr id="5" name="Footer Placeholder 4">
            <a:extLst>
              <a:ext uri="{FF2B5EF4-FFF2-40B4-BE49-F238E27FC236}">
                <a16:creationId xmlns:a16="http://schemas.microsoft.com/office/drawing/2014/main" id="{37643C1E-F469-7869-DCC1-3E00E0A663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A13BC9-0C28-7664-6C7D-78C08F3B7693}"/>
              </a:ext>
            </a:extLst>
          </p:cNvPr>
          <p:cNvSpPr>
            <a:spLocks noGrp="1"/>
          </p:cNvSpPr>
          <p:nvPr>
            <p:ph type="sldNum" sz="quarter" idx="12"/>
          </p:nvPr>
        </p:nvSpPr>
        <p:spPr/>
        <p:txBody>
          <a:bodyPr/>
          <a:lstStyle/>
          <a:p>
            <a:fld id="{39DEB671-ABC8-482A-AE46-810AD1D08438}" type="slidenum">
              <a:rPr lang="en-US" smtClean="0"/>
              <a:t>‹#›</a:t>
            </a:fld>
            <a:endParaRPr lang="en-US"/>
          </a:p>
        </p:txBody>
      </p:sp>
    </p:spTree>
    <p:extLst>
      <p:ext uri="{BB962C8B-B14F-4D97-AF65-F5344CB8AC3E}">
        <p14:creationId xmlns:p14="http://schemas.microsoft.com/office/powerpoint/2010/main" val="1417216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A01992-B482-A6CE-3CE7-12F2F3F62A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5FA477-C2CA-DEFA-86C9-CD84510EB6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B7A1B6-6490-C3AC-07D2-1178FE8C8CF0}"/>
              </a:ext>
            </a:extLst>
          </p:cNvPr>
          <p:cNvSpPr>
            <a:spLocks noGrp="1"/>
          </p:cNvSpPr>
          <p:nvPr>
            <p:ph type="dt" sz="half" idx="10"/>
          </p:nvPr>
        </p:nvSpPr>
        <p:spPr/>
        <p:txBody>
          <a:bodyPr/>
          <a:lstStyle/>
          <a:p>
            <a:fld id="{37DA2669-08CD-405B-9041-3BDFF7EFC0DC}" type="datetimeFigureOut">
              <a:rPr lang="en-US" smtClean="0"/>
              <a:t>4/2/2024</a:t>
            </a:fld>
            <a:endParaRPr lang="en-US"/>
          </a:p>
        </p:txBody>
      </p:sp>
      <p:sp>
        <p:nvSpPr>
          <p:cNvPr id="5" name="Footer Placeholder 4">
            <a:extLst>
              <a:ext uri="{FF2B5EF4-FFF2-40B4-BE49-F238E27FC236}">
                <a16:creationId xmlns:a16="http://schemas.microsoft.com/office/drawing/2014/main" id="{200D77AC-55A6-AC88-1EFE-F72107DE5B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E358F0-086F-2267-E5E7-F81BC437A41D}"/>
              </a:ext>
            </a:extLst>
          </p:cNvPr>
          <p:cNvSpPr>
            <a:spLocks noGrp="1"/>
          </p:cNvSpPr>
          <p:nvPr>
            <p:ph type="sldNum" sz="quarter" idx="12"/>
          </p:nvPr>
        </p:nvSpPr>
        <p:spPr/>
        <p:txBody>
          <a:bodyPr/>
          <a:lstStyle/>
          <a:p>
            <a:fld id="{39DEB671-ABC8-482A-AE46-810AD1D08438}" type="slidenum">
              <a:rPr lang="en-US" smtClean="0"/>
              <a:t>‹#›</a:t>
            </a:fld>
            <a:endParaRPr lang="en-US"/>
          </a:p>
        </p:txBody>
      </p:sp>
    </p:spTree>
    <p:extLst>
      <p:ext uri="{BB962C8B-B14F-4D97-AF65-F5344CB8AC3E}">
        <p14:creationId xmlns:p14="http://schemas.microsoft.com/office/powerpoint/2010/main" val="3392880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EBFA3-FFC0-6D43-0183-D659B1A3F0D0}"/>
              </a:ext>
            </a:extLst>
          </p:cNvPr>
          <p:cNvSpPr>
            <a:spLocks noGrp="1"/>
          </p:cNvSpPr>
          <p:nvPr>
            <p:ph type="title"/>
          </p:nvPr>
        </p:nvSpPr>
        <p:spPr/>
        <p:txBody>
          <a:bodyPr>
            <a:normAutofit/>
          </a:bodyPr>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3A4BB9F-5C59-7A72-EE6D-E90E4BC62579}"/>
              </a:ext>
            </a:extLst>
          </p:cNvPr>
          <p:cNvSpPr>
            <a:spLocks noGrp="1"/>
          </p:cNvSpPr>
          <p:nvPr>
            <p:ph idx="1"/>
          </p:nvPr>
        </p:nvSpPr>
        <p:spPr/>
        <p:txBody>
          <a:bodyPr/>
          <a:lstStyle>
            <a:lvl1pPr>
              <a:defRPr sz="26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9606D62-9C4D-23D7-F986-2FB63479554E}"/>
              </a:ext>
            </a:extLst>
          </p:cNvPr>
          <p:cNvSpPr>
            <a:spLocks noGrp="1"/>
          </p:cNvSpPr>
          <p:nvPr>
            <p:ph type="dt" sz="half" idx="10"/>
          </p:nvPr>
        </p:nvSpPr>
        <p:spPr/>
        <p:txBody>
          <a:bodyPr/>
          <a:lstStyle/>
          <a:p>
            <a:fld id="{37DA2669-08CD-405B-9041-3BDFF7EFC0DC}" type="datetimeFigureOut">
              <a:rPr lang="en-US" smtClean="0"/>
              <a:t>4/2/2024</a:t>
            </a:fld>
            <a:endParaRPr lang="en-US"/>
          </a:p>
        </p:txBody>
      </p:sp>
      <p:sp>
        <p:nvSpPr>
          <p:cNvPr id="5" name="Footer Placeholder 4">
            <a:extLst>
              <a:ext uri="{FF2B5EF4-FFF2-40B4-BE49-F238E27FC236}">
                <a16:creationId xmlns:a16="http://schemas.microsoft.com/office/drawing/2014/main" id="{A310049C-6025-DF98-0B5D-3E39A79297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0A1C5B-4464-B4D5-9901-A73746CC4DA7}"/>
              </a:ext>
            </a:extLst>
          </p:cNvPr>
          <p:cNvSpPr>
            <a:spLocks noGrp="1"/>
          </p:cNvSpPr>
          <p:nvPr>
            <p:ph type="sldNum" sz="quarter" idx="12"/>
          </p:nvPr>
        </p:nvSpPr>
        <p:spPr/>
        <p:txBody>
          <a:bodyPr/>
          <a:lstStyle/>
          <a:p>
            <a:fld id="{39DEB671-ABC8-482A-AE46-810AD1D08438}" type="slidenum">
              <a:rPr lang="en-US" smtClean="0"/>
              <a:t>‹#›</a:t>
            </a:fld>
            <a:endParaRPr lang="en-US"/>
          </a:p>
        </p:txBody>
      </p:sp>
    </p:spTree>
    <p:extLst>
      <p:ext uri="{BB962C8B-B14F-4D97-AF65-F5344CB8AC3E}">
        <p14:creationId xmlns:p14="http://schemas.microsoft.com/office/powerpoint/2010/main" val="428706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7859F-873E-AC21-78F1-BCE7D53FBA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04355B-3310-5292-20CF-152F67BDFF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8F94C9-7B4A-E88C-A682-A964C4A490C5}"/>
              </a:ext>
            </a:extLst>
          </p:cNvPr>
          <p:cNvSpPr>
            <a:spLocks noGrp="1"/>
          </p:cNvSpPr>
          <p:nvPr>
            <p:ph type="dt" sz="half" idx="10"/>
          </p:nvPr>
        </p:nvSpPr>
        <p:spPr/>
        <p:txBody>
          <a:bodyPr/>
          <a:lstStyle/>
          <a:p>
            <a:fld id="{37DA2669-08CD-405B-9041-3BDFF7EFC0DC}" type="datetimeFigureOut">
              <a:rPr lang="en-US" smtClean="0"/>
              <a:t>4/2/2024</a:t>
            </a:fld>
            <a:endParaRPr lang="en-US"/>
          </a:p>
        </p:txBody>
      </p:sp>
      <p:sp>
        <p:nvSpPr>
          <p:cNvPr id="5" name="Footer Placeholder 4">
            <a:extLst>
              <a:ext uri="{FF2B5EF4-FFF2-40B4-BE49-F238E27FC236}">
                <a16:creationId xmlns:a16="http://schemas.microsoft.com/office/drawing/2014/main" id="{8E5C6B80-59E7-3066-95B7-940D305E06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E88AF0-2D61-93D3-98A9-A0E0A6C6C54A}"/>
              </a:ext>
            </a:extLst>
          </p:cNvPr>
          <p:cNvSpPr>
            <a:spLocks noGrp="1"/>
          </p:cNvSpPr>
          <p:nvPr>
            <p:ph type="sldNum" sz="quarter" idx="12"/>
          </p:nvPr>
        </p:nvSpPr>
        <p:spPr/>
        <p:txBody>
          <a:bodyPr/>
          <a:lstStyle/>
          <a:p>
            <a:fld id="{39DEB671-ABC8-482A-AE46-810AD1D08438}" type="slidenum">
              <a:rPr lang="en-US" smtClean="0"/>
              <a:t>‹#›</a:t>
            </a:fld>
            <a:endParaRPr lang="en-US"/>
          </a:p>
        </p:txBody>
      </p:sp>
    </p:spTree>
    <p:extLst>
      <p:ext uri="{BB962C8B-B14F-4D97-AF65-F5344CB8AC3E}">
        <p14:creationId xmlns:p14="http://schemas.microsoft.com/office/powerpoint/2010/main" val="1233192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CF597-FFB3-6EAC-F5ED-B072519B32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C16E1C-DF78-56A4-D062-7AF8F5DDF9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36F5E8-A8BF-37A7-AC11-3EA114DAC3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BA2165-FE12-3049-84A8-CEC7C793EAA4}"/>
              </a:ext>
            </a:extLst>
          </p:cNvPr>
          <p:cNvSpPr>
            <a:spLocks noGrp="1"/>
          </p:cNvSpPr>
          <p:nvPr>
            <p:ph type="dt" sz="half" idx="10"/>
          </p:nvPr>
        </p:nvSpPr>
        <p:spPr/>
        <p:txBody>
          <a:bodyPr/>
          <a:lstStyle/>
          <a:p>
            <a:fld id="{37DA2669-08CD-405B-9041-3BDFF7EFC0DC}" type="datetimeFigureOut">
              <a:rPr lang="en-US" smtClean="0"/>
              <a:t>4/2/2024</a:t>
            </a:fld>
            <a:endParaRPr lang="en-US"/>
          </a:p>
        </p:txBody>
      </p:sp>
      <p:sp>
        <p:nvSpPr>
          <p:cNvPr id="6" name="Footer Placeholder 5">
            <a:extLst>
              <a:ext uri="{FF2B5EF4-FFF2-40B4-BE49-F238E27FC236}">
                <a16:creationId xmlns:a16="http://schemas.microsoft.com/office/drawing/2014/main" id="{59944FA8-5BD2-A85E-2C5E-D452469106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EC272B-D358-179E-DD9E-05243982DD37}"/>
              </a:ext>
            </a:extLst>
          </p:cNvPr>
          <p:cNvSpPr>
            <a:spLocks noGrp="1"/>
          </p:cNvSpPr>
          <p:nvPr>
            <p:ph type="sldNum" sz="quarter" idx="12"/>
          </p:nvPr>
        </p:nvSpPr>
        <p:spPr/>
        <p:txBody>
          <a:bodyPr/>
          <a:lstStyle/>
          <a:p>
            <a:fld id="{39DEB671-ABC8-482A-AE46-810AD1D08438}" type="slidenum">
              <a:rPr lang="en-US" smtClean="0"/>
              <a:t>‹#›</a:t>
            </a:fld>
            <a:endParaRPr lang="en-US"/>
          </a:p>
        </p:txBody>
      </p:sp>
    </p:spTree>
    <p:extLst>
      <p:ext uri="{BB962C8B-B14F-4D97-AF65-F5344CB8AC3E}">
        <p14:creationId xmlns:p14="http://schemas.microsoft.com/office/powerpoint/2010/main" val="914121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80A43-87AE-7A37-0806-1FA2146123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4E75E47-21AB-4594-7A77-D2F46257C8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EBE60E-1605-D45A-E792-B5C03DFC4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98669D-4795-EFED-2F41-0C3BE1002B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C100CE-A618-D956-C332-B858BC50D0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2397A9-182F-947A-BC66-5377C3F6C60E}"/>
              </a:ext>
            </a:extLst>
          </p:cNvPr>
          <p:cNvSpPr>
            <a:spLocks noGrp="1"/>
          </p:cNvSpPr>
          <p:nvPr>
            <p:ph type="dt" sz="half" idx="10"/>
          </p:nvPr>
        </p:nvSpPr>
        <p:spPr/>
        <p:txBody>
          <a:bodyPr/>
          <a:lstStyle/>
          <a:p>
            <a:fld id="{37DA2669-08CD-405B-9041-3BDFF7EFC0DC}" type="datetimeFigureOut">
              <a:rPr lang="en-US" smtClean="0"/>
              <a:t>4/2/2024</a:t>
            </a:fld>
            <a:endParaRPr lang="en-US"/>
          </a:p>
        </p:txBody>
      </p:sp>
      <p:sp>
        <p:nvSpPr>
          <p:cNvPr id="8" name="Footer Placeholder 7">
            <a:extLst>
              <a:ext uri="{FF2B5EF4-FFF2-40B4-BE49-F238E27FC236}">
                <a16:creationId xmlns:a16="http://schemas.microsoft.com/office/drawing/2014/main" id="{889AE0D3-247B-4B64-81EF-E5827F556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8E6FF-9377-F873-BC2F-67F7D6B882F3}"/>
              </a:ext>
            </a:extLst>
          </p:cNvPr>
          <p:cNvSpPr>
            <a:spLocks noGrp="1"/>
          </p:cNvSpPr>
          <p:nvPr>
            <p:ph type="sldNum" sz="quarter" idx="12"/>
          </p:nvPr>
        </p:nvSpPr>
        <p:spPr/>
        <p:txBody>
          <a:bodyPr/>
          <a:lstStyle/>
          <a:p>
            <a:fld id="{39DEB671-ABC8-482A-AE46-810AD1D08438}" type="slidenum">
              <a:rPr lang="en-US" smtClean="0"/>
              <a:t>‹#›</a:t>
            </a:fld>
            <a:endParaRPr lang="en-US"/>
          </a:p>
        </p:txBody>
      </p:sp>
    </p:spTree>
    <p:extLst>
      <p:ext uri="{BB962C8B-B14F-4D97-AF65-F5344CB8AC3E}">
        <p14:creationId xmlns:p14="http://schemas.microsoft.com/office/powerpoint/2010/main" val="4253763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EF672-2822-E9DA-A384-B1B4C267FA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732AC2-8C37-C674-8FED-D20CFF823024}"/>
              </a:ext>
            </a:extLst>
          </p:cNvPr>
          <p:cNvSpPr>
            <a:spLocks noGrp="1"/>
          </p:cNvSpPr>
          <p:nvPr>
            <p:ph type="dt" sz="half" idx="10"/>
          </p:nvPr>
        </p:nvSpPr>
        <p:spPr/>
        <p:txBody>
          <a:bodyPr/>
          <a:lstStyle/>
          <a:p>
            <a:fld id="{37DA2669-08CD-405B-9041-3BDFF7EFC0DC}" type="datetimeFigureOut">
              <a:rPr lang="en-US" smtClean="0"/>
              <a:t>4/2/2024</a:t>
            </a:fld>
            <a:endParaRPr lang="en-US"/>
          </a:p>
        </p:txBody>
      </p:sp>
      <p:sp>
        <p:nvSpPr>
          <p:cNvPr id="4" name="Footer Placeholder 3">
            <a:extLst>
              <a:ext uri="{FF2B5EF4-FFF2-40B4-BE49-F238E27FC236}">
                <a16:creationId xmlns:a16="http://schemas.microsoft.com/office/drawing/2014/main" id="{CEF2AF58-F40B-413B-33AA-773ADE9B26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1E9C14-F7A6-542D-4252-69CE81123F3D}"/>
              </a:ext>
            </a:extLst>
          </p:cNvPr>
          <p:cNvSpPr>
            <a:spLocks noGrp="1"/>
          </p:cNvSpPr>
          <p:nvPr>
            <p:ph type="sldNum" sz="quarter" idx="12"/>
          </p:nvPr>
        </p:nvSpPr>
        <p:spPr/>
        <p:txBody>
          <a:bodyPr/>
          <a:lstStyle/>
          <a:p>
            <a:fld id="{39DEB671-ABC8-482A-AE46-810AD1D08438}" type="slidenum">
              <a:rPr lang="en-US" smtClean="0"/>
              <a:t>‹#›</a:t>
            </a:fld>
            <a:endParaRPr lang="en-US"/>
          </a:p>
        </p:txBody>
      </p:sp>
    </p:spTree>
    <p:extLst>
      <p:ext uri="{BB962C8B-B14F-4D97-AF65-F5344CB8AC3E}">
        <p14:creationId xmlns:p14="http://schemas.microsoft.com/office/powerpoint/2010/main" val="2563766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80A64D-1A76-220D-6890-D155B347D4B1}"/>
              </a:ext>
            </a:extLst>
          </p:cNvPr>
          <p:cNvSpPr>
            <a:spLocks noGrp="1"/>
          </p:cNvSpPr>
          <p:nvPr>
            <p:ph type="dt" sz="half" idx="10"/>
          </p:nvPr>
        </p:nvSpPr>
        <p:spPr/>
        <p:txBody>
          <a:bodyPr/>
          <a:lstStyle/>
          <a:p>
            <a:fld id="{37DA2669-08CD-405B-9041-3BDFF7EFC0DC}" type="datetimeFigureOut">
              <a:rPr lang="en-US" smtClean="0"/>
              <a:t>4/2/2024</a:t>
            </a:fld>
            <a:endParaRPr lang="en-US"/>
          </a:p>
        </p:txBody>
      </p:sp>
      <p:sp>
        <p:nvSpPr>
          <p:cNvPr id="3" name="Footer Placeholder 2">
            <a:extLst>
              <a:ext uri="{FF2B5EF4-FFF2-40B4-BE49-F238E27FC236}">
                <a16:creationId xmlns:a16="http://schemas.microsoft.com/office/drawing/2014/main" id="{60EC78BE-279E-29A3-E3E5-CCB23F5267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70F8BE-3916-DB91-DE8C-8DEB71066C6B}"/>
              </a:ext>
            </a:extLst>
          </p:cNvPr>
          <p:cNvSpPr>
            <a:spLocks noGrp="1"/>
          </p:cNvSpPr>
          <p:nvPr>
            <p:ph type="sldNum" sz="quarter" idx="12"/>
          </p:nvPr>
        </p:nvSpPr>
        <p:spPr/>
        <p:txBody>
          <a:bodyPr/>
          <a:lstStyle/>
          <a:p>
            <a:fld id="{39DEB671-ABC8-482A-AE46-810AD1D08438}" type="slidenum">
              <a:rPr lang="en-US" smtClean="0"/>
              <a:t>‹#›</a:t>
            </a:fld>
            <a:endParaRPr lang="en-US"/>
          </a:p>
        </p:txBody>
      </p:sp>
    </p:spTree>
    <p:extLst>
      <p:ext uri="{BB962C8B-B14F-4D97-AF65-F5344CB8AC3E}">
        <p14:creationId xmlns:p14="http://schemas.microsoft.com/office/powerpoint/2010/main" val="3610468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AAA3D-7C2E-D17D-9225-63F1F358FC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0197A2-831D-3BC9-86FB-149F780D72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64E7CA-C60D-915B-4CB8-B4EDEC9779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11D866-3C49-BE0D-676F-8A7F6D0A725D}"/>
              </a:ext>
            </a:extLst>
          </p:cNvPr>
          <p:cNvSpPr>
            <a:spLocks noGrp="1"/>
          </p:cNvSpPr>
          <p:nvPr>
            <p:ph type="dt" sz="half" idx="10"/>
          </p:nvPr>
        </p:nvSpPr>
        <p:spPr/>
        <p:txBody>
          <a:bodyPr/>
          <a:lstStyle/>
          <a:p>
            <a:fld id="{37DA2669-08CD-405B-9041-3BDFF7EFC0DC}" type="datetimeFigureOut">
              <a:rPr lang="en-US" smtClean="0"/>
              <a:t>4/2/2024</a:t>
            </a:fld>
            <a:endParaRPr lang="en-US"/>
          </a:p>
        </p:txBody>
      </p:sp>
      <p:sp>
        <p:nvSpPr>
          <p:cNvPr id="6" name="Footer Placeholder 5">
            <a:extLst>
              <a:ext uri="{FF2B5EF4-FFF2-40B4-BE49-F238E27FC236}">
                <a16:creationId xmlns:a16="http://schemas.microsoft.com/office/drawing/2014/main" id="{75B354CE-7286-1E5B-AEC6-83EB8BB8CC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D35C94-9C36-1B75-A1DE-4BD61CB00109}"/>
              </a:ext>
            </a:extLst>
          </p:cNvPr>
          <p:cNvSpPr>
            <a:spLocks noGrp="1"/>
          </p:cNvSpPr>
          <p:nvPr>
            <p:ph type="sldNum" sz="quarter" idx="12"/>
          </p:nvPr>
        </p:nvSpPr>
        <p:spPr/>
        <p:txBody>
          <a:bodyPr/>
          <a:lstStyle/>
          <a:p>
            <a:fld id="{39DEB671-ABC8-482A-AE46-810AD1D08438}" type="slidenum">
              <a:rPr lang="en-US" smtClean="0"/>
              <a:t>‹#›</a:t>
            </a:fld>
            <a:endParaRPr lang="en-US"/>
          </a:p>
        </p:txBody>
      </p:sp>
    </p:spTree>
    <p:extLst>
      <p:ext uri="{BB962C8B-B14F-4D97-AF65-F5344CB8AC3E}">
        <p14:creationId xmlns:p14="http://schemas.microsoft.com/office/powerpoint/2010/main" val="1367436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82DC3-8F9F-AB50-FAD7-BF78D0A684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D3584F-5626-52BC-9A72-B48DD47EC4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FDAD3E-02EC-34A2-37CE-191D7139A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56C809-3D08-9D68-EDA6-127F186EC5B5}"/>
              </a:ext>
            </a:extLst>
          </p:cNvPr>
          <p:cNvSpPr>
            <a:spLocks noGrp="1"/>
          </p:cNvSpPr>
          <p:nvPr>
            <p:ph type="dt" sz="half" idx="10"/>
          </p:nvPr>
        </p:nvSpPr>
        <p:spPr/>
        <p:txBody>
          <a:bodyPr/>
          <a:lstStyle/>
          <a:p>
            <a:fld id="{37DA2669-08CD-405B-9041-3BDFF7EFC0DC}" type="datetimeFigureOut">
              <a:rPr lang="en-US" smtClean="0"/>
              <a:t>4/2/2024</a:t>
            </a:fld>
            <a:endParaRPr lang="en-US"/>
          </a:p>
        </p:txBody>
      </p:sp>
      <p:sp>
        <p:nvSpPr>
          <p:cNvPr id="6" name="Footer Placeholder 5">
            <a:extLst>
              <a:ext uri="{FF2B5EF4-FFF2-40B4-BE49-F238E27FC236}">
                <a16:creationId xmlns:a16="http://schemas.microsoft.com/office/drawing/2014/main" id="{09B4E8B2-5673-0CD3-B871-74363007A2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90D9BF-7CFD-C1A5-1DA4-0FBB2D566F3E}"/>
              </a:ext>
            </a:extLst>
          </p:cNvPr>
          <p:cNvSpPr>
            <a:spLocks noGrp="1"/>
          </p:cNvSpPr>
          <p:nvPr>
            <p:ph type="sldNum" sz="quarter" idx="12"/>
          </p:nvPr>
        </p:nvSpPr>
        <p:spPr/>
        <p:txBody>
          <a:bodyPr/>
          <a:lstStyle/>
          <a:p>
            <a:fld id="{39DEB671-ABC8-482A-AE46-810AD1D08438}" type="slidenum">
              <a:rPr lang="en-US" smtClean="0"/>
              <a:t>‹#›</a:t>
            </a:fld>
            <a:endParaRPr lang="en-US"/>
          </a:p>
        </p:txBody>
      </p:sp>
    </p:spTree>
    <p:extLst>
      <p:ext uri="{BB962C8B-B14F-4D97-AF65-F5344CB8AC3E}">
        <p14:creationId xmlns:p14="http://schemas.microsoft.com/office/powerpoint/2010/main" val="3362669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A4236B-C9C3-8AE6-B96A-2CF297E64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D657D1-23F6-6B82-09CE-5B77EEF7F7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F9C962-B68D-5411-7C87-6DA4A45479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DA2669-08CD-405B-9041-3BDFF7EFC0DC}" type="datetimeFigureOut">
              <a:rPr lang="en-US" smtClean="0"/>
              <a:t>4/2/2024</a:t>
            </a:fld>
            <a:endParaRPr lang="en-US"/>
          </a:p>
        </p:txBody>
      </p:sp>
      <p:sp>
        <p:nvSpPr>
          <p:cNvPr id="5" name="Footer Placeholder 4">
            <a:extLst>
              <a:ext uri="{FF2B5EF4-FFF2-40B4-BE49-F238E27FC236}">
                <a16:creationId xmlns:a16="http://schemas.microsoft.com/office/drawing/2014/main" id="{5EE34330-D2B3-04B6-AAE0-5F47B3D1CE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BAAE93-230E-F7CB-7DBB-3793196752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DEB671-ABC8-482A-AE46-810AD1D08438}" type="slidenum">
              <a:rPr lang="en-US" smtClean="0"/>
              <a:t>‹#›</a:t>
            </a:fld>
            <a:endParaRPr lang="en-US"/>
          </a:p>
        </p:txBody>
      </p:sp>
    </p:spTree>
    <p:extLst>
      <p:ext uri="{BB962C8B-B14F-4D97-AF65-F5344CB8AC3E}">
        <p14:creationId xmlns:p14="http://schemas.microsoft.com/office/powerpoint/2010/main" val="2945203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restoredgospel.com/Scriptures1/Shell_Context_Classic.php?ScriptureID=43806&amp;ContextSearch=0&amp;ChapterSearch=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5ECA4-2356-BD29-3F27-EDE0F107AD88}"/>
              </a:ext>
            </a:extLst>
          </p:cNvPr>
          <p:cNvSpPr>
            <a:spLocks noGrp="1"/>
          </p:cNvSpPr>
          <p:nvPr>
            <p:ph type="title"/>
          </p:nvPr>
        </p:nvSpPr>
        <p:spPr>
          <a:xfrm>
            <a:off x="838200" y="1380193"/>
            <a:ext cx="10515600" cy="2587800"/>
          </a:xfrm>
        </p:spPr>
        <p:txBody>
          <a:bodyPr>
            <a:normAutofit/>
          </a:bodyPr>
          <a:lstStyle/>
          <a:p>
            <a:pPr algn="ctr"/>
            <a:r>
              <a:rPr lang="en-US" sz="4000" b="1" dirty="0">
                <a:effectLst/>
                <a:latin typeface="Calibri" panose="020F0502020204030204" pitchFamily="34" charset="0"/>
                <a:ea typeface="Calibri" panose="020F0502020204030204" pitchFamily="34" charset="0"/>
                <a:cs typeface="Times New Roman" panose="02020603050405020304" pitchFamily="18" charset="0"/>
              </a:rPr>
              <a:t>Lesson: Authority With Power</a:t>
            </a:r>
            <a:endParaRPr lang="en-US" sz="4000" dirty="0"/>
          </a:p>
        </p:txBody>
      </p:sp>
      <p:sp>
        <p:nvSpPr>
          <p:cNvPr id="3" name="Subtitle 1">
            <a:extLst>
              <a:ext uri="{FF2B5EF4-FFF2-40B4-BE49-F238E27FC236}">
                <a16:creationId xmlns:a16="http://schemas.microsoft.com/office/drawing/2014/main" id="{58B33F0A-DFCA-3ABB-1D3C-4D12F6A7E49B}"/>
              </a:ext>
            </a:extLst>
          </p:cNvPr>
          <p:cNvSpPr txBox="1">
            <a:spLocks/>
          </p:cNvSpPr>
          <p:nvPr/>
        </p:nvSpPr>
        <p:spPr>
          <a:xfrm>
            <a:off x="2516912" y="6220704"/>
            <a:ext cx="7372350" cy="36512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t>Prepared by Vim Horn for the CRE Education Committee – December 2022</a:t>
            </a:r>
          </a:p>
        </p:txBody>
      </p:sp>
    </p:spTree>
    <p:extLst>
      <p:ext uri="{BB962C8B-B14F-4D97-AF65-F5344CB8AC3E}">
        <p14:creationId xmlns:p14="http://schemas.microsoft.com/office/powerpoint/2010/main" val="409480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EF714-DD90-5235-2C2B-E150AFCFA3DC}"/>
              </a:ext>
            </a:extLst>
          </p:cNvPr>
          <p:cNvSpPr>
            <a:spLocks noGrp="1"/>
          </p:cNvSpPr>
          <p:nvPr>
            <p:ph type="title"/>
          </p:nvPr>
        </p:nvSpPr>
        <p:spPr>
          <a:xfrm>
            <a:off x="574766" y="365126"/>
            <a:ext cx="10779034" cy="505732"/>
          </a:xfrm>
        </p:spPr>
        <p:txBody>
          <a:bodyPr>
            <a:normAutofit fontScale="90000"/>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Being “Commissioned”–having “Positional Authority” is </a:t>
            </a:r>
            <a:r>
              <a:rPr lang="en-US" b="1" u="sng" dirty="0">
                <a:effectLst/>
                <a:latin typeface="Calibri" panose="020F0502020204030204" pitchFamily="34" charset="0"/>
                <a:ea typeface="Calibri" panose="020F0502020204030204" pitchFamily="34" charset="0"/>
                <a:cs typeface="Times New Roman" panose="02020603050405020304" pitchFamily="18" charset="0"/>
              </a:rPr>
              <a:t>Not Enough</a:t>
            </a:r>
            <a:endParaRPr lang="en-US" dirty="0"/>
          </a:p>
        </p:txBody>
      </p:sp>
      <p:sp>
        <p:nvSpPr>
          <p:cNvPr id="3" name="Content Placeholder 2">
            <a:extLst>
              <a:ext uri="{FF2B5EF4-FFF2-40B4-BE49-F238E27FC236}">
                <a16:creationId xmlns:a16="http://schemas.microsoft.com/office/drawing/2014/main" id="{379E62DD-ED45-D7EA-A1C7-E066CB55E855}"/>
              </a:ext>
            </a:extLst>
          </p:cNvPr>
          <p:cNvSpPr>
            <a:spLocks noGrp="1"/>
          </p:cNvSpPr>
          <p:nvPr>
            <p:ph idx="1"/>
          </p:nvPr>
        </p:nvSpPr>
        <p:spPr>
          <a:xfrm>
            <a:off x="304800" y="1018903"/>
            <a:ext cx="11049000" cy="5347063"/>
          </a:xfrm>
        </p:spPr>
        <p:txBody>
          <a:bodyPr>
            <a:noAutofit/>
          </a:bodyPr>
          <a:lstStyle/>
          <a:p>
            <a:pPr marR="0" indent="0">
              <a:lnSpc>
                <a:spcPct val="107000"/>
              </a:lnSpc>
              <a:spcBef>
                <a:spcPts val="0"/>
              </a:spcBef>
              <a:spcAft>
                <a:spcPts val="2400"/>
              </a:spcAft>
              <a:buNone/>
            </a:pPr>
            <a:r>
              <a:rPr lang="en-US" sz="2000" b="1" i="1" dirty="0">
                <a:effectLst/>
                <a:latin typeface="Calibri" panose="020F0502020204030204" pitchFamily="34" charset="0"/>
                <a:ea typeface="Calibri" panose="020F0502020204030204" pitchFamily="34" charset="0"/>
                <a:cs typeface="Times New Roman" panose="02020603050405020304" pitchFamily="18" charset="0"/>
              </a:rPr>
              <a:t>Matthew 17:19-21 </a:t>
            </a:r>
            <a:r>
              <a:rPr lang="en-US" sz="2000" dirty="0">
                <a:effectLst/>
                <a:latin typeface="Calibri" panose="020F0502020204030204" pitchFamily="34" charset="0"/>
                <a:ea typeface="Calibri" panose="020F0502020204030204" pitchFamily="34" charset="0"/>
                <a:cs typeface="Times New Roman" panose="02020603050405020304" pitchFamily="18" charset="0"/>
              </a:rPr>
              <a:t>Then came the disciples to Jesus apart, and said,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Why could not we cast him out? And Jesus said unto them, Because of your unbelief;</a:t>
            </a:r>
            <a:r>
              <a:rPr lang="en-US" sz="2000" dirty="0">
                <a:effectLst/>
                <a:latin typeface="Calibri" panose="020F0502020204030204" pitchFamily="34" charset="0"/>
                <a:ea typeface="Calibri" panose="020F0502020204030204" pitchFamily="34" charset="0"/>
                <a:cs typeface="Times New Roman" panose="02020603050405020304" pitchFamily="18" charset="0"/>
              </a:rPr>
              <a:t> for, verily, I say unto you, If ye have faith as a grain of mustard seed, ye shall say unto this mountain, Remove to yonder place, and it shall remove; and nothing shall be impossible unto you.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Howbeit, this kind </a:t>
            </a:r>
            <a:r>
              <a:rPr lang="en-US" sz="2000" b="1" dirty="0" err="1">
                <a:effectLst/>
                <a:latin typeface="Calibri" panose="020F0502020204030204" pitchFamily="34" charset="0"/>
                <a:ea typeface="Calibri" panose="020F0502020204030204" pitchFamily="34" charset="0"/>
                <a:cs typeface="Times New Roman" panose="02020603050405020304" pitchFamily="18" charset="0"/>
              </a:rPr>
              <a:t>goeth</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not out but by prayer and fasting.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2000" b="1" i="1" dirty="0">
                <a:effectLst/>
                <a:latin typeface="Calibri" panose="020F0502020204030204" pitchFamily="34" charset="0"/>
                <a:ea typeface="Calibri" panose="020F0502020204030204" pitchFamily="34" charset="0"/>
                <a:cs typeface="Times New Roman" panose="02020603050405020304" pitchFamily="18" charset="0"/>
              </a:rPr>
              <a:t>“A minister must be properly commissioned. But, if he is to minister effectively, he must also be an informed and good and wise and humble man. His ministry must have ‘moral weightiness.’" </a:t>
            </a: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Times New Roman" panose="02020603050405020304" pitchFamily="18" charset="0"/>
              </a:rPr>
              <a:t>“The ministry of Jesus gives us the supreme example of this moral weightiness. Both Matthew and Mark tell us that the chief priests and elders came into the temple as Jesus was teaching and asked: "By what authority </a:t>
            </a:r>
            <a:r>
              <a:rPr lang="en-US" sz="2000" i="1" dirty="0" err="1">
                <a:effectLst/>
                <a:latin typeface="Calibri" panose="020F0502020204030204" pitchFamily="34" charset="0"/>
                <a:ea typeface="Calibri" panose="020F0502020204030204" pitchFamily="34" charset="0"/>
                <a:cs typeface="Times New Roman" panose="02020603050405020304" pitchFamily="18" charset="0"/>
              </a:rPr>
              <a:t>doest</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thou these things? and who gave thee this authority?" They had legitimate concern about the legal status of the Master. They wanted to know who vouched for him. But the common people went to the heart of the matter when they commented among themselves that "He taught them as one having authority, not as the scribes." </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His message carried conviction. It was, in fact, "the power of God unto salvation." "Never man </a:t>
            </a:r>
            <a:r>
              <a:rPr lang="en-US" sz="2000" b="1" i="1" dirty="0" err="1">
                <a:effectLst/>
                <a:latin typeface="Calibri" panose="020F0502020204030204" pitchFamily="34" charset="0"/>
                <a:ea typeface="Calibri" panose="020F0502020204030204" pitchFamily="34" charset="0"/>
                <a:cs typeface="Times New Roman" panose="02020603050405020304" pitchFamily="18" charset="0"/>
              </a:rPr>
              <a:t>spake</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 like this man."</a:t>
            </a:r>
            <a:r>
              <a:rPr lang="en-US" sz="2000" b="1" i="1"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Dr. George A. </a:t>
            </a:r>
            <a:r>
              <a:rPr lang="en-US" sz="2000" i="1" dirty="0" err="1">
                <a:effectLst/>
                <a:latin typeface="Calibri" panose="020F0502020204030204" pitchFamily="34" charset="0"/>
                <a:ea typeface="Calibri" panose="020F0502020204030204" pitchFamily="34" charset="0"/>
                <a:cs typeface="Times New Roman" panose="02020603050405020304" pitchFamily="18" charset="0"/>
              </a:rPr>
              <a:t>Buttrick</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says that Jesus had an authority born of meditation and of love and of life and of the power of God.</a:t>
            </a:r>
            <a:r>
              <a:rPr lang="en-US" sz="2000" i="1"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b="1" i="1" dirty="0">
                <a:effectLst/>
                <a:latin typeface="Calibri" panose="020F0502020204030204" pitchFamily="34" charset="0"/>
                <a:ea typeface="Calibri" panose="020F0502020204030204" pitchFamily="34" charset="0"/>
                <a:cs typeface="Times New Roman" panose="02020603050405020304" pitchFamily="18" charset="0"/>
              </a:rPr>
              <a:t>Source: Authority and Spiritual Power, Edwards, F. Henry, 1956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3944818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17A19-3634-B6F8-BE82-2BD7CE3BEF42}"/>
              </a:ext>
            </a:extLst>
          </p:cNvPr>
          <p:cNvSpPr>
            <a:spLocks noGrp="1"/>
          </p:cNvSpPr>
          <p:nvPr>
            <p:ph type="title"/>
          </p:nvPr>
        </p:nvSpPr>
        <p:spPr>
          <a:xfrm>
            <a:off x="838200" y="256902"/>
            <a:ext cx="10515600" cy="666208"/>
          </a:xfrm>
        </p:spPr>
        <p:txBody>
          <a:bodyPr>
            <a:no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Three important meanings of “Authority” </a:t>
            </a:r>
            <a:br>
              <a:rPr lang="en-US" sz="2400" b="1" dirty="0">
                <a:effectLst/>
                <a:latin typeface="Calibri" panose="020F0502020204030204" pitchFamily="34" charset="0"/>
                <a:ea typeface="Calibri" panose="020F0502020204030204" pitchFamily="34" charset="0"/>
                <a:cs typeface="Times New Roman" panose="02020603050405020304" pitchFamily="18" charset="0"/>
              </a:rPr>
            </a:br>
            <a:r>
              <a:rPr lang="en-US" sz="2400" b="1" dirty="0">
                <a:effectLst/>
                <a:latin typeface="Calibri" panose="020F0502020204030204" pitchFamily="34" charset="0"/>
                <a:ea typeface="Calibri" panose="020F0502020204030204" pitchFamily="34" charset="0"/>
                <a:cs typeface="Times New Roman" panose="02020603050405020304" pitchFamily="18" charset="0"/>
              </a:rPr>
              <a:t>- the right to act, the right to govern, and the right to be heard. </a:t>
            </a:r>
            <a:endParaRPr lang="en-US" sz="2400" dirty="0"/>
          </a:p>
        </p:txBody>
      </p:sp>
      <p:sp>
        <p:nvSpPr>
          <p:cNvPr id="3" name="Content Placeholder 2">
            <a:extLst>
              <a:ext uri="{FF2B5EF4-FFF2-40B4-BE49-F238E27FC236}">
                <a16:creationId xmlns:a16="http://schemas.microsoft.com/office/drawing/2014/main" id="{CBC32266-0ADC-DA9B-9ADC-CBD749BBDEC7}"/>
              </a:ext>
            </a:extLst>
          </p:cNvPr>
          <p:cNvSpPr>
            <a:spLocks noGrp="1"/>
          </p:cNvSpPr>
          <p:nvPr>
            <p:ph idx="1"/>
          </p:nvPr>
        </p:nvSpPr>
        <p:spPr>
          <a:xfrm>
            <a:off x="838200" y="1079864"/>
            <a:ext cx="10515600" cy="5521234"/>
          </a:xfrm>
        </p:spPr>
        <p:txBody>
          <a:bodyPr>
            <a:noAutofit/>
          </a:bodyPr>
          <a:lstStyle/>
          <a:p>
            <a:pPr marL="342900" marR="0" lvl="0" indent="-342900">
              <a:lnSpc>
                <a:spcPct val="107000"/>
              </a:lnSpc>
              <a:spcBef>
                <a:spcPts val="0"/>
              </a:spcBef>
              <a:spcAft>
                <a:spcPts val="600"/>
              </a:spcAft>
              <a:buFont typeface="+mj-lt"/>
              <a:buAutoNum type="arabicParenR"/>
            </a:pPr>
            <a:r>
              <a:rPr lang="en-US" sz="2000" i="1" dirty="0">
                <a:effectLst/>
                <a:latin typeface="Calibri" panose="020F0502020204030204" pitchFamily="34" charset="0"/>
                <a:ea typeface="Calibri" panose="020F0502020204030204" pitchFamily="34" charset="0"/>
                <a:cs typeface="Times New Roman" panose="02020603050405020304" pitchFamily="18" charset="0"/>
              </a:rPr>
              <a:t>“Authority in the sense of </a:t>
            </a:r>
            <a:r>
              <a:rPr lang="en-US" sz="2000" b="1" i="1" u="sng" dirty="0">
                <a:effectLst/>
                <a:latin typeface="Calibri" panose="020F0502020204030204" pitchFamily="34" charset="0"/>
                <a:ea typeface="Calibri" panose="020F0502020204030204" pitchFamily="34" charset="0"/>
                <a:cs typeface="Times New Roman" panose="02020603050405020304" pitchFamily="18" charset="0"/>
              </a:rPr>
              <a:t>the right to act</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is of the type involved in performing a marriage ceremony, signing a legal document, or officiating at a baptism. </a:t>
            </a:r>
            <a:r>
              <a:rPr lang="en-US" sz="2000" i="1" u="sng" dirty="0">
                <a:effectLst/>
                <a:latin typeface="Calibri" panose="020F0502020204030204" pitchFamily="34" charset="0"/>
                <a:ea typeface="Calibri" panose="020F0502020204030204" pitchFamily="34" charset="0"/>
                <a:cs typeface="Times New Roman" panose="02020603050405020304" pitchFamily="18" charset="0"/>
              </a:rPr>
              <a:t>This kind of authority depends primarily on the commission of the one acting.</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If his commission is not valid beyond all doubt, his right to act is in question.”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Font typeface="+mj-lt"/>
              <a:buAutoNum type="arabicParenR"/>
            </a:pPr>
            <a:r>
              <a:rPr lang="en-US" sz="2000" i="1" dirty="0">
                <a:effectLst/>
                <a:latin typeface="Calibri" panose="020F0502020204030204" pitchFamily="34" charset="0"/>
                <a:ea typeface="Calibri" panose="020F0502020204030204" pitchFamily="34" charset="0"/>
                <a:cs typeface="Times New Roman" panose="02020603050405020304" pitchFamily="18" charset="0"/>
              </a:rPr>
              <a:t>“Authority </a:t>
            </a:r>
            <a:r>
              <a:rPr lang="en-US" sz="2000" b="1" i="1" u="sng" dirty="0">
                <a:effectLst/>
                <a:latin typeface="Calibri" panose="020F0502020204030204" pitchFamily="34" charset="0"/>
                <a:ea typeface="Calibri" panose="020F0502020204030204" pitchFamily="34" charset="0"/>
                <a:cs typeface="Times New Roman" panose="02020603050405020304" pitchFamily="18" charset="0"/>
              </a:rPr>
              <a:t>to direct or to govern</a:t>
            </a:r>
            <a:r>
              <a:rPr lang="en-US" sz="2000" i="1" u="sng" dirty="0">
                <a:effectLst/>
                <a:latin typeface="Calibri" panose="020F0502020204030204" pitchFamily="34" charset="0"/>
                <a:ea typeface="Calibri" panose="020F0502020204030204" pitchFamily="34" charset="0"/>
                <a:cs typeface="Times New Roman" panose="02020603050405020304" pitchFamily="18" charset="0"/>
              </a:rPr>
              <a:t>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is of the legal type possessed by the governor of a state, or the captain of a ship; or of the administrative type possessed by an apostle, stake president, or district president. </a:t>
            </a:r>
            <a:r>
              <a:rPr lang="en-US" sz="2000" i="1" u="sng" dirty="0">
                <a:effectLst/>
                <a:latin typeface="Calibri" panose="020F0502020204030204" pitchFamily="34" charset="0"/>
                <a:ea typeface="Calibri" panose="020F0502020204030204" pitchFamily="34" charset="0"/>
                <a:cs typeface="Times New Roman" panose="02020603050405020304" pitchFamily="18" charset="0"/>
              </a:rPr>
              <a:t>This authority depends partly on commission and partly on ability.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Those exercising it must have a clear right to do so. They must also have at least the minimum requirements in knowledge, training, experience, insight, and power demanded by their tasks.”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arenR"/>
            </a:pPr>
            <a:r>
              <a:rPr lang="en-US" sz="2000" i="1" dirty="0">
                <a:effectLst/>
                <a:latin typeface="Calibri" panose="020F0502020204030204" pitchFamily="34" charset="0"/>
                <a:ea typeface="Calibri" panose="020F0502020204030204" pitchFamily="34" charset="0"/>
                <a:cs typeface="Times New Roman" panose="02020603050405020304" pitchFamily="18" charset="0"/>
              </a:rPr>
              <a:t>“Authority in the sense of </a:t>
            </a:r>
            <a:r>
              <a:rPr lang="en-US" sz="2000" b="1" i="1" u="sng" dirty="0">
                <a:effectLst/>
                <a:latin typeface="Calibri" panose="020F0502020204030204" pitchFamily="34" charset="0"/>
                <a:ea typeface="Calibri" panose="020F0502020204030204" pitchFamily="34" charset="0"/>
                <a:cs typeface="Times New Roman" panose="02020603050405020304" pitchFamily="18" charset="0"/>
              </a:rPr>
              <a:t>the right to proclaim and to be listened to</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is the authority of the prophet, the doctor, and the teacher. We recognize it when we say that Dr. Jones is an authority, and mean that he knows what he is talking about in his field. </a:t>
            </a:r>
            <a:r>
              <a:rPr lang="en-US" sz="2000" i="1" u="sng" dirty="0">
                <a:effectLst/>
                <a:latin typeface="Calibri" panose="020F0502020204030204" pitchFamily="34" charset="0"/>
                <a:ea typeface="Calibri" panose="020F0502020204030204" pitchFamily="34" charset="0"/>
                <a:cs typeface="Times New Roman" panose="02020603050405020304" pitchFamily="18" charset="0"/>
              </a:rPr>
              <a:t>His authority comes from his training, experience, and judgment. It arises from what he knows, what he is, and what he can do.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Yet even here, where personal qualities are of primary importance, the commission is significant. It is a mark of official recognition and acceptance.”</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Source: Authority and Spiritual Power, Edwards, F. Henry, 1956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3552770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8E1BB-EC06-901F-4829-CC10DA013A48}"/>
              </a:ext>
            </a:extLst>
          </p:cNvPr>
          <p:cNvSpPr>
            <a:spLocks noGrp="1"/>
          </p:cNvSpPr>
          <p:nvPr>
            <p:ph type="title"/>
          </p:nvPr>
        </p:nvSpPr>
        <p:spPr>
          <a:xfrm>
            <a:off x="838200" y="365125"/>
            <a:ext cx="10515600" cy="1124041"/>
          </a:xfrm>
        </p:spPr>
        <p:txBody>
          <a:bodyPr>
            <a:norm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Functional Authority—Authority with Power</a:t>
            </a:r>
            <a:endParaRPr lang="en-US" dirty="0"/>
          </a:p>
        </p:txBody>
      </p:sp>
      <p:sp>
        <p:nvSpPr>
          <p:cNvPr id="3" name="Content Placeholder 2">
            <a:extLst>
              <a:ext uri="{FF2B5EF4-FFF2-40B4-BE49-F238E27FC236}">
                <a16:creationId xmlns:a16="http://schemas.microsoft.com/office/drawing/2014/main" id="{8FC54CFD-723D-55C2-7C27-17602930D56D}"/>
              </a:ext>
            </a:extLst>
          </p:cNvPr>
          <p:cNvSpPr>
            <a:spLocks noGrp="1"/>
          </p:cNvSpPr>
          <p:nvPr>
            <p:ph idx="1"/>
          </p:nvPr>
        </p:nvSpPr>
        <p:spPr/>
        <p:txBody>
          <a:bodyPr/>
          <a:lstStyle/>
          <a:p>
            <a:pPr marR="0" indent="0">
              <a:lnSpc>
                <a:spcPct val="107000"/>
              </a:lnSpc>
              <a:spcBef>
                <a:spcPts val="0"/>
              </a:spcBef>
              <a:spcAft>
                <a:spcPts val="0"/>
              </a:spcAft>
              <a:buNone/>
            </a:pPr>
            <a:r>
              <a:rPr lang="en-US" sz="2100" b="1" dirty="0">
                <a:effectLst/>
                <a:latin typeface="Calibri" panose="020F0502020204030204" pitchFamily="34" charset="0"/>
                <a:ea typeface="Calibri" panose="020F0502020204030204" pitchFamily="34" charset="0"/>
                <a:cs typeface="Times New Roman" panose="02020603050405020304" pitchFamily="18" charset="0"/>
              </a:rPr>
              <a:t>New World Dictionary, rev. 1980</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800"/>
              </a:spcAft>
              <a:buNone/>
            </a:pPr>
            <a:r>
              <a:rPr lang="en-US" sz="2100" dirty="0">
                <a:effectLst/>
                <a:latin typeface="Calibri" panose="020F0502020204030204" pitchFamily="34" charset="0"/>
                <a:ea typeface="Calibri" panose="020F0502020204030204" pitchFamily="34" charset="0"/>
                <a:cs typeface="Times New Roman" panose="02020603050405020304" pitchFamily="18" charset="0"/>
              </a:rPr>
              <a:t>7. A person with much knowledge or experience in some field, whose information or opinion is hence reliable; expert </a:t>
            </a:r>
            <a:br>
              <a:rPr lang="en-US" sz="2100" dirty="0">
                <a:effectLst/>
                <a:latin typeface="Calibri" panose="020F0502020204030204" pitchFamily="34" charset="0"/>
                <a:ea typeface="Calibri" panose="020F0502020204030204" pitchFamily="34" charset="0"/>
                <a:cs typeface="Times New Roman" panose="02020603050405020304" pitchFamily="18" charset="0"/>
              </a:rPr>
            </a:br>
            <a:r>
              <a:rPr lang="en-US" sz="2100" dirty="0">
                <a:effectLst/>
                <a:latin typeface="Calibri" panose="020F0502020204030204" pitchFamily="34" charset="0"/>
                <a:ea typeface="Calibri" panose="020F0502020204030204" pitchFamily="34" charset="0"/>
                <a:cs typeface="Times New Roman" panose="02020603050405020304" pitchFamily="18" charset="0"/>
              </a:rPr>
              <a:t>8. Self-assurance and expertness that comes with experience </a:t>
            </a:r>
          </a:p>
          <a:p>
            <a:pPr marR="0" indent="0">
              <a:lnSpc>
                <a:spcPct val="107000"/>
              </a:lnSpc>
              <a:spcBef>
                <a:spcPts val="0"/>
              </a:spcBef>
              <a:spcAft>
                <a:spcPts val="800"/>
              </a:spcAft>
              <a:buNone/>
            </a:pPr>
            <a:r>
              <a:rPr lang="en-US" sz="2100" dirty="0">
                <a:effectLst/>
                <a:latin typeface="Calibri" panose="020F0502020204030204" pitchFamily="34" charset="0"/>
                <a:ea typeface="Calibri" panose="020F0502020204030204" pitchFamily="34" charset="0"/>
                <a:cs typeface="Times New Roman" panose="02020603050405020304" pitchFamily="18" charset="0"/>
              </a:rPr>
              <a:t>This type of authority can be referred to as </a:t>
            </a:r>
            <a:r>
              <a:rPr lang="en-US" sz="2100" b="1" dirty="0">
                <a:effectLst/>
                <a:latin typeface="Calibri" panose="020F0502020204030204" pitchFamily="34" charset="0"/>
                <a:ea typeface="Calibri" panose="020F0502020204030204" pitchFamily="34" charset="0"/>
                <a:cs typeface="Times New Roman" panose="02020603050405020304" pitchFamily="18" charset="0"/>
              </a:rPr>
              <a:t>“Functional Authority” or “Authority with Power”</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600"/>
              </a:spcBef>
              <a:spcAft>
                <a:spcPts val="0"/>
              </a:spcAft>
              <a:buNone/>
            </a:pPr>
            <a:r>
              <a:rPr lang="en-US" sz="2100" b="1" i="1" dirty="0">
                <a:effectLst/>
                <a:latin typeface="Calibri" panose="020F0502020204030204" pitchFamily="34" charset="0"/>
                <a:ea typeface="Calibri" panose="020F0502020204030204" pitchFamily="34" charset="0"/>
                <a:cs typeface="Times New Roman" panose="02020603050405020304" pitchFamily="18" charset="0"/>
              </a:rPr>
              <a:t>Functional Authority,</a:t>
            </a:r>
            <a:r>
              <a:rPr lang="en-US" sz="2100" dirty="0">
                <a:effectLst/>
                <a:latin typeface="Calibri" panose="020F0502020204030204" pitchFamily="34" charset="0"/>
                <a:ea typeface="Calibri" panose="020F0502020204030204" pitchFamily="34" charset="0"/>
                <a:cs typeface="Times New Roman" panose="02020603050405020304" pitchFamily="18" charset="0"/>
              </a:rPr>
              <a:t> ABILITY to act; </a:t>
            </a:r>
          </a:p>
          <a:p>
            <a:pPr marR="0" indent="0">
              <a:lnSpc>
                <a:spcPct val="107000"/>
              </a:lnSpc>
              <a:spcBef>
                <a:spcPts val="600"/>
              </a:spcBef>
              <a:spcAft>
                <a:spcPts val="0"/>
              </a:spcAft>
              <a:buNone/>
            </a:pPr>
            <a:r>
              <a:rPr lang="en-US" sz="2100" b="1" i="1" dirty="0">
                <a:effectLst/>
                <a:latin typeface="Calibri" panose="020F0502020204030204" pitchFamily="34" charset="0"/>
                <a:ea typeface="Calibri" panose="020F0502020204030204" pitchFamily="34" charset="0"/>
                <a:cs typeface="Times New Roman" panose="02020603050405020304" pitchFamily="18" charset="0"/>
              </a:rPr>
              <a:t>Positional authority, </a:t>
            </a:r>
            <a:r>
              <a:rPr lang="en-US" sz="2100" dirty="0">
                <a:effectLst/>
                <a:latin typeface="Calibri" panose="020F0502020204030204" pitchFamily="34" charset="0"/>
                <a:ea typeface="Calibri" panose="020F0502020204030204" pitchFamily="34" charset="0"/>
                <a:cs typeface="Times New Roman" panose="02020603050405020304" pitchFamily="18" charset="0"/>
              </a:rPr>
              <a:t>RIGHT</a:t>
            </a:r>
            <a:r>
              <a:rPr lang="en-US" sz="2100" b="1" dirty="0">
                <a:effectLst/>
                <a:latin typeface="Calibri" panose="020F0502020204030204" pitchFamily="34" charset="0"/>
                <a:ea typeface="Calibri" panose="020F0502020204030204" pitchFamily="34" charset="0"/>
                <a:cs typeface="Times New Roman" panose="02020603050405020304" pitchFamily="18" charset="0"/>
              </a:rPr>
              <a:t> </a:t>
            </a:r>
            <a:r>
              <a:rPr lang="en-US" sz="2100" dirty="0">
                <a:effectLst/>
                <a:latin typeface="Calibri" panose="020F0502020204030204" pitchFamily="34" charset="0"/>
                <a:ea typeface="Calibri" panose="020F0502020204030204" pitchFamily="34" charset="0"/>
                <a:cs typeface="Times New Roman" panose="02020603050405020304" pitchFamily="18" charset="0"/>
              </a:rPr>
              <a:t>to act. </a:t>
            </a:r>
          </a:p>
          <a:p>
            <a:pPr marR="0" indent="0">
              <a:lnSpc>
                <a:spcPct val="107000"/>
              </a:lnSpc>
              <a:spcBef>
                <a:spcPts val="600"/>
              </a:spcBef>
              <a:spcAft>
                <a:spcPts val="0"/>
              </a:spcAft>
              <a:buNone/>
            </a:pPr>
            <a:r>
              <a:rPr lang="en-US" sz="2100" dirty="0">
                <a:effectLst/>
                <a:latin typeface="Calibri" panose="020F0502020204030204" pitchFamily="34" charset="0"/>
                <a:ea typeface="Calibri" panose="020F0502020204030204" pitchFamily="34" charset="0"/>
                <a:cs typeface="Times New Roman" panose="02020603050405020304" pitchFamily="18" charset="0"/>
              </a:rPr>
              <a:t>Combined—</a:t>
            </a:r>
          </a:p>
          <a:p>
            <a:pPr marR="0" indent="0">
              <a:lnSpc>
                <a:spcPct val="107000"/>
              </a:lnSpc>
              <a:spcBef>
                <a:spcPts val="600"/>
              </a:spcBef>
              <a:spcAft>
                <a:spcPts val="0"/>
              </a:spcAft>
              <a:buNone/>
            </a:pPr>
            <a:r>
              <a:rPr lang="en-US" sz="2100" dirty="0">
                <a:effectLst/>
                <a:latin typeface="Calibri" panose="020F0502020204030204" pitchFamily="34" charset="0"/>
                <a:ea typeface="Calibri" panose="020F0502020204030204" pitchFamily="34" charset="0"/>
                <a:cs typeface="Times New Roman" panose="02020603050405020304" pitchFamily="18" charset="0"/>
              </a:rPr>
              <a:t>Both are required to have </a:t>
            </a:r>
            <a:r>
              <a:rPr lang="en-US" sz="2100" b="1" i="1" dirty="0">
                <a:effectLst/>
                <a:latin typeface="Calibri" panose="020F0502020204030204" pitchFamily="34" charset="0"/>
                <a:ea typeface="Calibri" panose="020F0502020204030204" pitchFamily="34" charset="0"/>
                <a:cs typeface="Times New Roman" panose="02020603050405020304" pitchFamily="18" charset="0"/>
              </a:rPr>
              <a:t>SPIRITUAL AUTHORITY WITH POWER </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10325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AFD0A-3248-B47D-F845-188C47A923F3}"/>
              </a:ext>
            </a:extLst>
          </p:cNvPr>
          <p:cNvSpPr>
            <a:spLocks noGrp="1"/>
          </p:cNvSpPr>
          <p:nvPr>
            <p:ph type="title"/>
          </p:nvPr>
        </p:nvSpPr>
        <p:spPr/>
        <p:txBody>
          <a:bodyPr>
            <a:norm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Examples of Priesthood Functional Authority</a:t>
            </a:r>
            <a:endParaRPr lang="en-US" dirty="0"/>
          </a:p>
        </p:txBody>
      </p:sp>
      <p:sp>
        <p:nvSpPr>
          <p:cNvPr id="3" name="Content Placeholder 2">
            <a:extLst>
              <a:ext uri="{FF2B5EF4-FFF2-40B4-BE49-F238E27FC236}">
                <a16:creationId xmlns:a16="http://schemas.microsoft.com/office/drawing/2014/main" id="{6D568D6C-4FD1-F61C-0F17-10B979A2FC73}"/>
              </a:ext>
            </a:extLst>
          </p:cNvPr>
          <p:cNvSpPr>
            <a:spLocks noGrp="1"/>
          </p:cNvSpPr>
          <p:nvPr>
            <p:ph idx="1"/>
          </p:nvPr>
        </p:nvSpPr>
        <p:spPr/>
        <p:txBody>
          <a:bodyPr>
            <a:noAutofit/>
          </a:bodyPr>
          <a:lstStyle/>
          <a:p>
            <a:pPr marR="0" indent="0">
              <a:lnSpc>
                <a:spcPct val="100000"/>
              </a:lnSpc>
              <a:spcBef>
                <a:spcPts val="0"/>
              </a:spcBef>
              <a:spcAft>
                <a:spcPts val="0"/>
              </a:spcAft>
              <a:buNone/>
            </a:pPr>
            <a:r>
              <a:rPr lang="en-US" sz="2100" b="1" i="1" dirty="0">
                <a:effectLst/>
                <a:latin typeface="Calibri" panose="020F0502020204030204" pitchFamily="34" charset="0"/>
                <a:ea typeface="Calibri" panose="020F0502020204030204" pitchFamily="34" charset="0"/>
                <a:cs typeface="Times New Roman" panose="02020603050405020304" pitchFamily="18" charset="0"/>
              </a:rPr>
              <a:t>I Corinthians 2:4 </a:t>
            </a:r>
            <a:r>
              <a:rPr lang="en-US" sz="2100" dirty="0">
                <a:effectLst/>
                <a:latin typeface="Calibri" panose="020F0502020204030204" pitchFamily="34" charset="0"/>
                <a:ea typeface="Calibri" panose="020F0502020204030204" pitchFamily="34" charset="0"/>
                <a:cs typeface="Times New Roman" panose="02020603050405020304" pitchFamily="18" charset="0"/>
              </a:rPr>
              <a:t>My preaching was not with enticing words of man’s wisdom, but in demonstration of the Spirit and of Power</a:t>
            </a:r>
          </a:p>
          <a:p>
            <a:pPr marR="0" indent="0">
              <a:lnSpc>
                <a:spcPct val="100000"/>
              </a:lnSpc>
              <a:spcBef>
                <a:spcPts val="0"/>
              </a:spcBef>
              <a:spcAft>
                <a:spcPts val="0"/>
              </a:spcAft>
              <a:buNone/>
            </a:pP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0000"/>
              </a:lnSpc>
              <a:spcBef>
                <a:spcPts val="0"/>
              </a:spcBef>
              <a:spcAft>
                <a:spcPts val="0"/>
              </a:spcAft>
              <a:buNone/>
            </a:pPr>
            <a:r>
              <a:rPr lang="en-US" sz="2100" b="1" i="1" dirty="0">
                <a:effectLst/>
                <a:latin typeface="Calibri" panose="020F0502020204030204" pitchFamily="34" charset="0"/>
                <a:ea typeface="Calibri" panose="020F0502020204030204" pitchFamily="34" charset="0"/>
                <a:cs typeface="Times New Roman" panose="02020603050405020304" pitchFamily="18" charset="0"/>
              </a:rPr>
              <a:t>Acts 6:8</a:t>
            </a:r>
            <a:r>
              <a:rPr lang="en-US" sz="2100" dirty="0">
                <a:effectLst/>
                <a:latin typeface="Calibri" panose="020F0502020204030204" pitchFamily="34" charset="0"/>
                <a:ea typeface="Calibri" panose="020F0502020204030204" pitchFamily="34" charset="0"/>
                <a:cs typeface="Times New Roman" panose="02020603050405020304" pitchFamily="18" charset="0"/>
              </a:rPr>
              <a:t> And Stephen, full of faith and power, did great wonders and miracles among the people</a:t>
            </a:r>
          </a:p>
          <a:p>
            <a:pPr marR="0" indent="0">
              <a:lnSpc>
                <a:spcPct val="100000"/>
              </a:lnSpc>
              <a:spcBef>
                <a:spcPts val="0"/>
              </a:spcBef>
              <a:spcAft>
                <a:spcPts val="0"/>
              </a:spcAft>
              <a:buNone/>
            </a:pP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0000"/>
              </a:lnSpc>
              <a:spcBef>
                <a:spcPts val="0"/>
              </a:spcBef>
              <a:spcAft>
                <a:spcPts val="0"/>
              </a:spcAft>
              <a:buNone/>
            </a:pPr>
            <a:r>
              <a:rPr lang="en-US" sz="2100" b="1" i="1" dirty="0">
                <a:effectLst/>
                <a:latin typeface="Calibri" panose="020F0502020204030204" pitchFamily="34" charset="0"/>
                <a:ea typeface="Calibri" panose="020F0502020204030204" pitchFamily="34" charset="0"/>
                <a:cs typeface="Times New Roman" panose="02020603050405020304" pitchFamily="18" charset="0"/>
              </a:rPr>
              <a:t>Mormon 4:30</a:t>
            </a:r>
            <a:r>
              <a:rPr lang="en-US" sz="2100" dirty="0">
                <a:effectLst/>
                <a:latin typeface="Calibri" panose="020F0502020204030204" pitchFamily="34" charset="0"/>
                <a:ea typeface="Calibri" panose="020F0502020204030204" pitchFamily="34" charset="0"/>
                <a:cs typeface="Times New Roman" panose="02020603050405020304" pitchFamily="18" charset="0"/>
              </a:rPr>
              <a:t> And he </a:t>
            </a:r>
            <a:r>
              <a:rPr lang="en-US" sz="2100" dirty="0" err="1">
                <a:effectLst/>
                <a:latin typeface="Calibri" panose="020F0502020204030204" pitchFamily="34" charset="0"/>
                <a:ea typeface="Calibri" panose="020F0502020204030204" pitchFamily="34" charset="0"/>
                <a:cs typeface="Times New Roman" panose="02020603050405020304" pitchFamily="18" charset="0"/>
              </a:rPr>
              <a:t>knoweth</a:t>
            </a:r>
            <a:r>
              <a:rPr lang="en-US" sz="2100" dirty="0">
                <a:effectLst/>
                <a:latin typeface="Calibri" panose="020F0502020204030204" pitchFamily="34" charset="0"/>
                <a:ea typeface="Calibri" panose="020F0502020204030204" pitchFamily="34" charset="0"/>
                <a:cs typeface="Times New Roman" panose="02020603050405020304" pitchFamily="18" charset="0"/>
              </a:rPr>
              <a:t> their faith, for in His name could they remove mountains, and in His name could they cause the earth to shake, and by the power of His word did they cause prisons to tumble to the earth</a:t>
            </a:r>
          </a:p>
          <a:p>
            <a:pPr marR="0" indent="0">
              <a:lnSpc>
                <a:spcPct val="100000"/>
              </a:lnSpc>
              <a:spcBef>
                <a:spcPts val="0"/>
              </a:spcBef>
              <a:spcAft>
                <a:spcPts val="0"/>
              </a:spcAft>
              <a:buNone/>
            </a:pP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0000"/>
              </a:lnSpc>
              <a:spcBef>
                <a:spcPts val="0"/>
              </a:spcBef>
              <a:spcAft>
                <a:spcPts val="0"/>
              </a:spcAft>
              <a:buNone/>
            </a:pPr>
            <a:r>
              <a:rPr lang="en-US" sz="2100" b="1" i="1" dirty="0">
                <a:effectLst/>
                <a:latin typeface="Calibri" panose="020F0502020204030204" pitchFamily="34" charset="0"/>
                <a:ea typeface="Calibri" panose="020F0502020204030204" pitchFamily="34" charset="0"/>
                <a:cs typeface="Times New Roman" panose="02020603050405020304" pitchFamily="18" charset="0"/>
              </a:rPr>
              <a:t>Moroni 7:35</a:t>
            </a:r>
            <a:r>
              <a:rPr lang="en-US" sz="2100" dirty="0">
                <a:effectLst/>
                <a:latin typeface="Calibri" panose="020F0502020204030204" pitchFamily="34" charset="0"/>
                <a:ea typeface="Calibri" panose="020F0502020204030204" pitchFamily="34" charset="0"/>
                <a:cs typeface="Times New Roman" panose="02020603050405020304" pitchFamily="18" charset="0"/>
              </a:rPr>
              <a:t> And Christ hath said: If ye will have faith in me, ye shall have power to do whatsoever thing is expedient in me.</a:t>
            </a:r>
          </a:p>
          <a:p>
            <a:pPr marL="0" indent="0">
              <a:buNone/>
            </a:pPr>
            <a:endParaRPr lang="en-US" sz="2100" dirty="0"/>
          </a:p>
        </p:txBody>
      </p:sp>
    </p:spTree>
    <p:extLst>
      <p:ext uri="{BB962C8B-B14F-4D97-AF65-F5344CB8AC3E}">
        <p14:creationId xmlns:p14="http://schemas.microsoft.com/office/powerpoint/2010/main" val="90336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42E60-1099-6975-7CF8-A6AB4052E24D}"/>
              </a:ext>
            </a:extLst>
          </p:cNvPr>
          <p:cNvSpPr>
            <a:spLocks noGrp="1"/>
          </p:cNvSpPr>
          <p:nvPr>
            <p:ph type="title"/>
          </p:nvPr>
        </p:nvSpPr>
        <p:spPr/>
        <p:txBody>
          <a:bodyPr>
            <a:noAutofit/>
          </a:bodyPr>
          <a:lstStyle/>
          <a:p>
            <a:pPr algn="ctr"/>
            <a:r>
              <a:rPr lang="en-US" b="1" dirty="0">
                <a:effectLst/>
                <a:latin typeface="Calibri" panose="020F0502020204030204" pitchFamily="34" charset="0"/>
                <a:ea typeface="Calibri" panose="020F0502020204030204" pitchFamily="34" charset="0"/>
                <a:cs typeface="Times New Roman" panose="02020603050405020304" pitchFamily="18" charset="0"/>
              </a:rPr>
              <a:t>“It is of the nature of authority </a:t>
            </a:r>
            <a:br>
              <a:rPr lang="en-US" b="1" dirty="0">
                <a:effectLst/>
                <a:latin typeface="Calibri" panose="020F0502020204030204" pitchFamily="34" charset="0"/>
                <a:ea typeface="Calibri" panose="020F0502020204030204" pitchFamily="34" charset="0"/>
                <a:cs typeface="Times New Roman" panose="02020603050405020304" pitchFamily="18" charset="0"/>
              </a:rPr>
            </a:br>
            <a:r>
              <a:rPr lang="en-US" b="1" dirty="0">
                <a:effectLst/>
                <a:latin typeface="Calibri" panose="020F0502020204030204" pitchFamily="34" charset="0"/>
                <a:ea typeface="Calibri" panose="020F0502020204030204" pitchFamily="34" charset="0"/>
                <a:cs typeface="Times New Roman" panose="02020603050405020304" pitchFamily="18" charset="0"/>
              </a:rPr>
              <a:t>that it shall be demonstrated in power.” </a:t>
            </a:r>
            <a:endParaRPr lang="en-US" dirty="0"/>
          </a:p>
        </p:txBody>
      </p:sp>
      <p:sp>
        <p:nvSpPr>
          <p:cNvPr id="3" name="Content Placeholder 2">
            <a:extLst>
              <a:ext uri="{FF2B5EF4-FFF2-40B4-BE49-F238E27FC236}">
                <a16:creationId xmlns:a16="http://schemas.microsoft.com/office/drawing/2014/main" id="{2F809291-7DB1-2B0D-713C-573290CE7701}"/>
              </a:ext>
            </a:extLst>
          </p:cNvPr>
          <p:cNvSpPr>
            <a:spLocks noGrp="1"/>
          </p:cNvSpPr>
          <p:nvPr>
            <p:ph idx="1"/>
          </p:nvPr>
        </p:nvSpPr>
        <p:spPr/>
        <p:txBody>
          <a:bodyPr>
            <a:normAutofit/>
          </a:bodyPr>
          <a:lstStyle/>
          <a:p>
            <a:pPr marL="0" indent="0">
              <a:lnSpc>
                <a:spcPct val="107000"/>
              </a:lnSpc>
              <a:buNone/>
            </a:pPr>
            <a:r>
              <a:rPr lang="en-US" sz="2100" b="1" dirty="0">
                <a:effectLst/>
                <a:latin typeface="Calibri" panose="020F0502020204030204" pitchFamily="34" charset="0"/>
                <a:ea typeface="Calibri" panose="020F0502020204030204" pitchFamily="34" charset="0"/>
                <a:cs typeface="Times New Roman" panose="02020603050405020304" pitchFamily="18" charset="0"/>
              </a:rPr>
              <a:t>“In the field of religion, spiritual power is the clear and final evidence of divine commission.</a:t>
            </a:r>
            <a:r>
              <a:rPr lang="en-US" sz="2100" dirty="0">
                <a:effectLst/>
                <a:latin typeface="Calibri" panose="020F0502020204030204" pitchFamily="34" charset="0"/>
                <a:ea typeface="Calibri" panose="020F0502020204030204" pitchFamily="34" charset="0"/>
                <a:cs typeface="Times New Roman" panose="02020603050405020304" pitchFamily="18" charset="0"/>
              </a:rPr>
              <a:t> We may accept the authority of the minister officiating in the ordinances of the church on the basis of his commission. But if no spiritual gains accrue from obedience to the ordinances which he administers, then we lose confidence in both the minister and the ordinances. More dearly, perhaps, we tend to accept on the basis of their ordination those who are to direct the affairs of branches or districts. But after a time we reject and replace those whose record shows no evidence of power in action. And, to carry the principle yet further, we know in our hearts that the heralds of light and truth must demonstrate their calling. Their good news must be proclaimed with power, and in the Holy Ghost, and with heaven-sent assurance</a:t>
            </a:r>
            <a:r>
              <a:rPr lang="en-US" sz="1800" b="1" dirty="0">
                <a:effectLst/>
                <a:latin typeface="Calibri Light" panose="020F0302020204030204" pitchFamily="34" charset="0"/>
                <a:ea typeface="Calibri" panose="020F0502020204030204" pitchFamily="34" charset="0"/>
                <a:cs typeface="Calibri Light" panose="020F0302020204030204" pitchFamily="34" charset="0"/>
              </a:rPr>
              <a:t>.’” </a:t>
            </a:r>
            <a:r>
              <a:rPr lang="en-US" sz="1800" b="1" i="1" dirty="0">
                <a:effectLst/>
                <a:latin typeface="Calibri Light" panose="020F0302020204030204" pitchFamily="34" charset="0"/>
                <a:ea typeface="Calibri" panose="020F0502020204030204" pitchFamily="34" charset="0"/>
                <a:cs typeface="Calibri Light" panose="020F0302020204030204" pitchFamily="34" charset="0"/>
              </a:rPr>
              <a:t>Authority and Spiritual Power, Edwards, F. Henry, 1956</a:t>
            </a:r>
            <a:endParaRPr lang="en-US" sz="18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pPr>
            <a:endParaRPr lang="en-US" sz="2100" dirty="0"/>
          </a:p>
        </p:txBody>
      </p:sp>
    </p:spTree>
    <p:extLst>
      <p:ext uri="{BB962C8B-B14F-4D97-AF65-F5344CB8AC3E}">
        <p14:creationId xmlns:p14="http://schemas.microsoft.com/office/powerpoint/2010/main" val="2502121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45101-ED09-031D-582F-AA501688661F}"/>
              </a:ext>
            </a:extLst>
          </p:cNvPr>
          <p:cNvSpPr>
            <a:spLocks noGrp="1"/>
          </p:cNvSpPr>
          <p:nvPr>
            <p:ph type="title"/>
          </p:nvPr>
        </p:nvSpPr>
        <p:spPr>
          <a:xfrm>
            <a:off x="838200" y="365126"/>
            <a:ext cx="10515600" cy="967286"/>
          </a:xfrm>
        </p:spPr>
        <p:txBody>
          <a:bodyPr>
            <a:normAutofit/>
          </a:bodyPr>
          <a:lstStyle/>
          <a:p>
            <a:r>
              <a:rPr lang="en-US" b="1" i="1" dirty="0">
                <a:effectLst/>
                <a:latin typeface="Calibri" panose="020F0502020204030204" pitchFamily="34" charset="0"/>
                <a:ea typeface="Calibri" panose="020F0502020204030204" pitchFamily="34" charset="0"/>
                <a:cs typeface="Calibri" panose="020F0502020204030204" pitchFamily="34" charset="0"/>
              </a:rPr>
              <a:t>“It is thus that his </a:t>
            </a:r>
            <a:r>
              <a:rPr lang="en-US" b="1" i="1" u="sng" dirty="0">
                <a:effectLst/>
                <a:latin typeface="Calibri" panose="020F0502020204030204" pitchFamily="34" charset="0"/>
                <a:ea typeface="Calibri" panose="020F0502020204030204" pitchFamily="34" charset="0"/>
                <a:cs typeface="Calibri" panose="020F0502020204030204" pitchFamily="34" charset="0"/>
              </a:rPr>
              <a:t>authority becomes real and effective</a:t>
            </a:r>
            <a:r>
              <a:rPr lang="en-US" b="1" i="1" dirty="0">
                <a:effectLst/>
                <a:latin typeface="Calibri" panose="020F0502020204030204" pitchFamily="34" charset="0"/>
                <a:ea typeface="Calibri" panose="020F0502020204030204" pitchFamily="34" charset="0"/>
                <a:cs typeface="Calibri" panose="020F0502020204030204" pitchFamily="34" charset="0"/>
              </a:rPr>
              <a:t>…</a:t>
            </a:r>
            <a:endParaRPr lang="en-US" dirty="0"/>
          </a:p>
        </p:txBody>
      </p:sp>
      <p:sp>
        <p:nvSpPr>
          <p:cNvPr id="3" name="Content Placeholder 2">
            <a:extLst>
              <a:ext uri="{FF2B5EF4-FFF2-40B4-BE49-F238E27FC236}">
                <a16:creationId xmlns:a16="http://schemas.microsoft.com/office/drawing/2014/main" id="{BE45439F-BBF2-9666-5DD1-00858B3BD7D6}"/>
              </a:ext>
            </a:extLst>
          </p:cNvPr>
          <p:cNvSpPr>
            <a:spLocks noGrp="1"/>
          </p:cNvSpPr>
          <p:nvPr>
            <p:ph idx="1"/>
          </p:nvPr>
        </p:nvSpPr>
        <p:spPr>
          <a:xfrm>
            <a:off x="838200" y="1672046"/>
            <a:ext cx="10515600" cy="4504917"/>
          </a:xfrm>
        </p:spPr>
        <p:txBody>
          <a:bodyPr>
            <a:normAutofit lnSpcReduction="10000"/>
          </a:bodyPr>
          <a:lstStyle/>
          <a:p>
            <a:pPr marL="0" indent="0">
              <a:lnSpc>
                <a:spcPct val="117000"/>
              </a:lnSpc>
              <a:buNone/>
            </a:pPr>
            <a:r>
              <a:rPr lang="en-US" sz="2200" dirty="0">
                <a:solidFill>
                  <a:srgbClr val="000000"/>
                </a:solidFill>
                <a:effectLst/>
                <a:latin typeface="Calibri" panose="020F0502020204030204" pitchFamily="34" charset="0"/>
                <a:ea typeface="Times New Roman" panose="02020603050405020304" pitchFamily="18" charset="0"/>
              </a:rPr>
              <a:t>“Priesthood relation established between Christ and the priest by ordination, as symbolized by the vine and its branches, carries authority to officiate in whatever work the Lord requires, according to the light and power the Lord supplies. Under the priesthood the Lord is obligated to give this light and power, or other needful blessing, subject to the servant’s worthiness; and the servant or priest has need to hold himself receptive and worthy, as also to wisely use such blessings when given</a:t>
            </a:r>
            <a:r>
              <a:rPr lang="en-US" sz="2200" b="1" dirty="0">
                <a:solidFill>
                  <a:srgbClr val="000000"/>
                </a:solidFill>
                <a:effectLst/>
                <a:latin typeface="Calibri" panose="020F0502020204030204" pitchFamily="34" charset="0"/>
                <a:ea typeface="Times New Roman" panose="02020603050405020304" pitchFamily="18" charset="0"/>
              </a:rPr>
              <a:t>. It is thus that his authority becomes real and effective”…”When a man acting under divine priesthood speaks and acts in the line of his commission,</a:t>
            </a:r>
            <a:r>
              <a:rPr lang="en-US" sz="2200" dirty="0">
                <a:solidFill>
                  <a:srgbClr val="000000"/>
                </a:solidFill>
                <a:effectLst/>
                <a:latin typeface="Calibri" panose="020F0502020204030204" pitchFamily="34" charset="0"/>
                <a:ea typeface="Times New Roman" panose="02020603050405020304" pitchFamily="18" charset="0"/>
              </a:rPr>
              <a:t> his words and works are authoritative and </a:t>
            </a:r>
            <a:r>
              <a:rPr lang="en-US" sz="2200" u="sng" dirty="0">
                <a:solidFill>
                  <a:srgbClr val="000000"/>
                </a:solidFill>
                <a:effectLst/>
                <a:latin typeface="Calibri" panose="020F0502020204030204" pitchFamily="34" charset="0"/>
                <a:ea typeface="Times New Roman" panose="02020603050405020304" pitchFamily="18" charset="0"/>
              </a:rPr>
              <a:t>are the same force and effect as if Christ himself had spoken and done them.</a:t>
            </a:r>
            <a:r>
              <a:rPr lang="en-US" sz="2200" dirty="0">
                <a:solidFill>
                  <a:srgbClr val="000000"/>
                </a:solidFill>
                <a:effectLst/>
                <a:latin typeface="Calibri" panose="020F0502020204030204" pitchFamily="34" charset="0"/>
                <a:ea typeface="Times New Roman" panose="02020603050405020304" pitchFamily="18" charset="0"/>
              </a:rPr>
              <a:t> They carry to the hearers the responsibility of heeding and obeying, and they impose upon them the consequences of their decision, whether they accept and obey or disregard and reject; the one to blessing and life, and the other to condemnation and death.” </a:t>
            </a:r>
            <a:r>
              <a:rPr lang="en-US" sz="1800" b="1" i="1"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The Nature of Priesthood</a:t>
            </a:r>
            <a:r>
              <a:rPr lang="en-US" sz="1800" b="1"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 Charles Fry, pg. 6 </a:t>
            </a:r>
            <a:endParaRPr lang="en-US" sz="1800" dirty="0">
              <a:effectLst/>
              <a:latin typeface="Calibri Light" panose="020F0302020204030204" pitchFamily="34" charset="0"/>
              <a:ea typeface="Times New Roman" panose="02020603050405020304" pitchFamily="18" charset="0"/>
              <a:cs typeface="Calibri Light" panose="020F0302020204030204" pitchFamily="34" charset="0"/>
            </a:endParaRPr>
          </a:p>
          <a:p>
            <a:pPr>
              <a:lnSpc>
                <a:spcPct val="117000"/>
              </a:lnSpc>
            </a:pPr>
            <a:endParaRPr lang="en-US" sz="2200" dirty="0"/>
          </a:p>
        </p:txBody>
      </p:sp>
    </p:spTree>
    <p:extLst>
      <p:ext uri="{BB962C8B-B14F-4D97-AF65-F5344CB8AC3E}">
        <p14:creationId xmlns:p14="http://schemas.microsoft.com/office/powerpoint/2010/main" val="664546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F0179-080E-1EEF-7563-9173502E0336}"/>
              </a:ext>
            </a:extLst>
          </p:cNvPr>
          <p:cNvSpPr>
            <a:spLocks noGrp="1"/>
          </p:cNvSpPr>
          <p:nvPr>
            <p:ph type="title"/>
          </p:nvPr>
        </p:nvSpPr>
        <p:spPr/>
        <p:txBody>
          <a:bodyPr>
            <a:normAutofit/>
          </a:bodyPr>
          <a:lstStyle/>
          <a:p>
            <a:r>
              <a:rPr lang="en-US" b="1" dirty="0">
                <a:effectLst/>
                <a:latin typeface="Calibri" panose="020F0502020204030204" pitchFamily="34" charset="0"/>
                <a:ea typeface="Calibri" panose="020F0502020204030204" pitchFamily="34" charset="0"/>
              </a:rPr>
              <a:t>When priesthood authority isn’t there, </a:t>
            </a:r>
            <a:br>
              <a:rPr lang="en-US" b="1" dirty="0">
                <a:effectLst/>
                <a:latin typeface="Calibri" panose="020F0502020204030204" pitchFamily="34" charset="0"/>
                <a:ea typeface="Calibri" panose="020F0502020204030204" pitchFamily="34" charset="0"/>
              </a:rPr>
            </a:br>
            <a:r>
              <a:rPr lang="en-US" b="1" dirty="0">
                <a:effectLst/>
                <a:latin typeface="Calibri" panose="020F0502020204030204" pitchFamily="34" charset="0"/>
                <a:ea typeface="Calibri" panose="020F0502020204030204" pitchFamily="34" charset="0"/>
              </a:rPr>
              <a:t>the work of the Gospel is frustrated</a:t>
            </a:r>
            <a:endParaRPr lang="en-US" dirty="0"/>
          </a:p>
        </p:txBody>
      </p:sp>
      <p:sp>
        <p:nvSpPr>
          <p:cNvPr id="3" name="Content Placeholder 2">
            <a:extLst>
              <a:ext uri="{FF2B5EF4-FFF2-40B4-BE49-F238E27FC236}">
                <a16:creationId xmlns:a16="http://schemas.microsoft.com/office/drawing/2014/main" id="{A14DAE54-6E34-1B9E-DD6E-142384E24E58}"/>
              </a:ext>
            </a:extLst>
          </p:cNvPr>
          <p:cNvSpPr>
            <a:spLocks noGrp="1"/>
          </p:cNvSpPr>
          <p:nvPr>
            <p:ph idx="1"/>
          </p:nvPr>
        </p:nvSpPr>
        <p:spPr>
          <a:xfrm>
            <a:off x="838200" y="2391682"/>
            <a:ext cx="10515600" cy="4351338"/>
          </a:xfrm>
        </p:spPr>
        <p:txBody>
          <a:bodyPr>
            <a:normAutofit/>
          </a:bodyPr>
          <a:lstStyle/>
          <a:p>
            <a:pPr marL="0" indent="0">
              <a:buNone/>
            </a:pPr>
            <a:r>
              <a:rPr lang="en-US" sz="2200" b="1" i="1" dirty="0">
                <a:solidFill>
                  <a:srgbClr val="000000"/>
                </a:solidFill>
                <a:effectLst/>
                <a:latin typeface="Calibri" panose="020F0502020204030204" pitchFamily="34" charset="0"/>
                <a:ea typeface="Times New Roman" panose="02020603050405020304" pitchFamily="18" charset="0"/>
              </a:rPr>
              <a:t>Mosiah 9:176</a:t>
            </a:r>
            <a:r>
              <a:rPr lang="en-US" sz="2200" dirty="0">
                <a:solidFill>
                  <a:srgbClr val="000000"/>
                </a:solidFill>
                <a:effectLst/>
                <a:latin typeface="Calibri" panose="020F0502020204030204" pitchFamily="34" charset="0"/>
                <a:ea typeface="Times New Roman" panose="02020603050405020304" pitchFamily="18" charset="0"/>
              </a:rPr>
              <a:t> And it came to pass that King Limhi and many of his people were desirous to be baptized, but </a:t>
            </a:r>
            <a:r>
              <a:rPr lang="en-US" sz="2200" b="1" dirty="0">
                <a:solidFill>
                  <a:srgbClr val="000000"/>
                </a:solidFill>
                <a:effectLst/>
                <a:latin typeface="Calibri" panose="020F0502020204030204" pitchFamily="34" charset="0"/>
                <a:ea typeface="Times New Roman" panose="02020603050405020304" pitchFamily="18" charset="0"/>
              </a:rPr>
              <a:t>there was none in the land that had authority from God.</a:t>
            </a:r>
            <a:r>
              <a:rPr lang="en-US" sz="2200" dirty="0">
                <a:solidFill>
                  <a:srgbClr val="000000"/>
                </a:solidFill>
                <a:effectLst/>
                <a:latin typeface="Calibri" panose="020F0502020204030204" pitchFamily="34" charset="0"/>
                <a:ea typeface="Times New Roman" panose="02020603050405020304" pitchFamily="18" charset="0"/>
              </a:rPr>
              <a:t> </a:t>
            </a:r>
          </a:p>
          <a:p>
            <a:endParaRPr lang="en-US" sz="2200" dirty="0">
              <a:solidFill>
                <a:srgbClr val="000000"/>
              </a:solidFill>
              <a:effectLst/>
              <a:latin typeface="Calibri" panose="020F0502020204030204" pitchFamily="34" charset="0"/>
              <a:ea typeface="Times New Roman" panose="02020603050405020304" pitchFamily="18" charset="0"/>
            </a:endParaRPr>
          </a:p>
          <a:p>
            <a:pPr marL="0" indent="0">
              <a:buNone/>
            </a:pPr>
            <a:r>
              <a:rPr lang="en-US" sz="2200" b="1" i="1" dirty="0">
                <a:solidFill>
                  <a:srgbClr val="000000"/>
                </a:solidFill>
                <a:effectLst/>
                <a:latin typeface="Calibri" panose="020F0502020204030204" pitchFamily="34" charset="0"/>
                <a:ea typeface="Times New Roman" panose="02020603050405020304" pitchFamily="18" charset="0"/>
              </a:rPr>
              <a:t>Doctrine and Covenants 83:3c</a:t>
            </a:r>
            <a:r>
              <a:rPr lang="en-US" sz="2200" dirty="0">
                <a:solidFill>
                  <a:srgbClr val="000000"/>
                </a:solidFill>
                <a:effectLst/>
                <a:latin typeface="Calibri" panose="020F0502020204030204" pitchFamily="34" charset="0"/>
                <a:ea typeface="Times New Roman" panose="02020603050405020304" pitchFamily="18" charset="0"/>
              </a:rPr>
              <a:t> Therefore, in the ordinances thereof the power of godliness is manifest; </a:t>
            </a:r>
            <a:r>
              <a:rPr lang="en-US" sz="2200" b="1" dirty="0">
                <a:solidFill>
                  <a:srgbClr val="000000"/>
                </a:solidFill>
                <a:effectLst/>
                <a:latin typeface="Calibri" panose="020F0502020204030204" pitchFamily="34" charset="0"/>
                <a:ea typeface="Times New Roman" panose="02020603050405020304" pitchFamily="18" charset="0"/>
              </a:rPr>
              <a:t>and without the ordinances thereof, and the authority of the priesthood, the power of godliness is not manifest unto men in the flesh</a:t>
            </a:r>
            <a:r>
              <a:rPr lang="en-US" sz="2200" dirty="0">
                <a:solidFill>
                  <a:srgbClr val="000000"/>
                </a:solidFill>
                <a:effectLst/>
                <a:latin typeface="Calibri" panose="020F0502020204030204" pitchFamily="34" charset="0"/>
                <a:ea typeface="Times New Roman" panose="02020603050405020304" pitchFamily="18" charset="0"/>
              </a:rPr>
              <a:t>; for without this, no man can see the face of God, even the Father, and live. </a:t>
            </a:r>
            <a:endParaRPr lang="en-US" sz="2200" dirty="0">
              <a:effectLst/>
              <a:latin typeface="Arial" panose="020B0604020202020204" pitchFamily="34" charset="0"/>
              <a:ea typeface="Times New Roman" panose="02020603050405020304" pitchFamily="18" charset="0"/>
            </a:endParaRPr>
          </a:p>
          <a:p>
            <a:endParaRPr lang="en-US" sz="2200" dirty="0"/>
          </a:p>
        </p:txBody>
      </p:sp>
    </p:spTree>
    <p:extLst>
      <p:ext uri="{BB962C8B-B14F-4D97-AF65-F5344CB8AC3E}">
        <p14:creationId xmlns:p14="http://schemas.microsoft.com/office/powerpoint/2010/main" val="3951042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C5D83-4BE8-1378-AC95-A39AB76F3054}"/>
              </a:ext>
            </a:extLst>
          </p:cNvPr>
          <p:cNvSpPr>
            <a:spLocks noGrp="1"/>
          </p:cNvSpPr>
          <p:nvPr>
            <p:ph type="title"/>
          </p:nvPr>
        </p:nvSpPr>
        <p:spPr/>
        <p:txBody>
          <a:bodyPr/>
          <a:lstStyle/>
          <a:p>
            <a:r>
              <a:rPr lang="en-US" b="1" dirty="0"/>
              <a:t>Spiritual Authority With Power</a:t>
            </a:r>
          </a:p>
        </p:txBody>
      </p:sp>
      <p:sp>
        <p:nvSpPr>
          <p:cNvPr id="3" name="Content Placeholder 2">
            <a:extLst>
              <a:ext uri="{FF2B5EF4-FFF2-40B4-BE49-F238E27FC236}">
                <a16:creationId xmlns:a16="http://schemas.microsoft.com/office/drawing/2014/main" id="{7398BC94-F0DB-805D-005A-BF686F43FA4A}"/>
              </a:ext>
            </a:extLst>
          </p:cNvPr>
          <p:cNvSpPr>
            <a:spLocks noGrp="1"/>
          </p:cNvSpPr>
          <p:nvPr>
            <p:ph idx="1"/>
          </p:nvPr>
        </p:nvSpPr>
        <p:spPr/>
        <p:txBody>
          <a:bodyPr>
            <a:normAutofit/>
          </a:bodyPr>
          <a:lstStyle/>
          <a:p>
            <a:pPr marL="0" indent="0">
              <a:lnSpc>
                <a:spcPct val="100000"/>
              </a:lnSpc>
              <a:spcBef>
                <a:spcPts val="0"/>
              </a:spcBef>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“In similar fashion, in the early days of the Restoration and of the Reorganization,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the divine calling of the elders was demonstrated in their evident spiritual authority</a:t>
            </a:r>
            <a:r>
              <a:rPr lang="en-US" sz="2400" dirty="0">
                <a:effectLst/>
                <a:latin typeface="Calibri" panose="020F0502020204030204" pitchFamily="34" charset="0"/>
                <a:ea typeface="Calibri" panose="020F0502020204030204" pitchFamily="34" charset="0"/>
                <a:cs typeface="Times New Roman" panose="02020603050405020304" pitchFamily="18" charset="0"/>
              </a:rPr>
              <a:t>. This is what commended them to their generation, and to each other. </a:t>
            </a:r>
            <a:r>
              <a:rPr lang="en-US" sz="2400" u="sng" dirty="0">
                <a:effectLst/>
                <a:latin typeface="Calibri" panose="020F0502020204030204" pitchFamily="34" charset="0"/>
                <a:ea typeface="Calibri" panose="020F0502020204030204" pitchFamily="34" charset="0"/>
                <a:cs typeface="Times New Roman" panose="02020603050405020304" pitchFamily="18" charset="0"/>
              </a:rPr>
              <a:t>They had moral authority derived from their persistent study of the Scriptures, their sacrificial devotion, and their pioneering spirit. But the necessary plus element, the thing that commended them, </a:t>
            </a:r>
            <a:r>
              <a:rPr lang="en-US" sz="2400" b="1" u="sng" dirty="0">
                <a:effectLst/>
                <a:latin typeface="Calibri" panose="020F0502020204030204" pitchFamily="34" charset="0"/>
                <a:ea typeface="Calibri" panose="020F0502020204030204" pitchFamily="34" charset="0"/>
                <a:cs typeface="Times New Roman" panose="02020603050405020304" pitchFamily="18" charset="0"/>
              </a:rPr>
              <a:t>was their evident spiritual effectiveness. The Lord confirmed the work with signs following. </a:t>
            </a:r>
          </a:p>
          <a:p>
            <a:pPr marL="0" indent="0">
              <a:buNone/>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They were men of authority because they were men of spiritual power.</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i="1" dirty="0">
                <a:effectLst/>
                <a:latin typeface="Calibri Light" panose="020F0302020204030204" pitchFamily="34" charset="0"/>
                <a:ea typeface="Calibri" panose="020F0502020204030204" pitchFamily="34" charset="0"/>
                <a:cs typeface="Calibri Light" panose="020F0302020204030204" pitchFamily="34" charset="0"/>
              </a:rPr>
              <a:t>Authority and Spiritual Power, Edwards, F. Henry, 1956 </a:t>
            </a:r>
            <a:endParaRPr lang="en-US" sz="18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en-US" sz="2400" dirty="0"/>
          </a:p>
        </p:txBody>
      </p:sp>
    </p:spTree>
    <p:extLst>
      <p:ext uri="{BB962C8B-B14F-4D97-AF65-F5344CB8AC3E}">
        <p14:creationId xmlns:p14="http://schemas.microsoft.com/office/powerpoint/2010/main" val="2073991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C1F2570-4FCF-96E7-F681-5B425DDDF026}"/>
              </a:ext>
            </a:extLst>
          </p:cNvPr>
          <p:cNvSpPr>
            <a:spLocks noGrp="1"/>
          </p:cNvSpPr>
          <p:nvPr>
            <p:ph type="title"/>
          </p:nvPr>
        </p:nvSpPr>
        <p:spPr>
          <a:xfrm>
            <a:off x="838200" y="365125"/>
            <a:ext cx="10515600" cy="1219835"/>
          </a:xfrm>
        </p:spPr>
        <p:txBody>
          <a:bodyPr>
            <a:norm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By What Authority</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b="1" dirty="0">
                <a:effectLst/>
                <a:latin typeface="Calibri" panose="020F0502020204030204" pitchFamily="34" charset="0"/>
                <a:ea typeface="Calibri" panose="020F0502020204030204" pitchFamily="34" charset="0"/>
                <a:cs typeface="Times New Roman" panose="02020603050405020304" pitchFamily="18" charset="0"/>
              </a:rPr>
              <a:t>Who gave thee this authority?</a:t>
            </a:r>
            <a:endParaRPr lang="en-US" dirty="0"/>
          </a:p>
        </p:txBody>
      </p:sp>
      <p:sp>
        <p:nvSpPr>
          <p:cNvPr id="5" name="Content Placeholder 4">
            <a:extLst>
              <a:ext uri="{FF2B5EF4-FFF2-40B4-BE49-F238E27FC236}">
                <a16:creationId xmlns:a16="http://schemas.microsoft.com/office/drawing/2014/main" id="{C260CEDB-BB56-6670-063A-7C864D247B97}"/>
              </a:ext>
            </a:extLst>
          </p:cNvPr>
          <p:cNvSpPr>
            <a:spLocks noGrp="1"/>
          </p:cNvSpPr>
          <p:nvPr>
            <p:ph idx="1"/>
          </p:nvPr>
        </p:nvSpPr>
        <p:spPr/>
        <p:txBody>
          <a:bodyPr>
            <a:normAutofit/>
          </a:bodyPr>
          <a:lstStyle/>
          <a:p>
            <a:pPr marR="0" indent="0">
              <a:spcBef>
                <a:spcPts val="0"/>
              </a:spcBef>
              <a:spcAft>
                <a:spcPts val="600"/>
              </a:spcAft>
              <a:buNone/>
            </a:pPr>
            <a:r>
              <a:rPr lang="en-US" sz="2400" b="1" i="1" dirty="0">
                <a:effectLst/>
                <a:latin typeface="Calibri" panose="020F0502020204030204" pitchFamily="34" charset="0"/>
                <a:ea typeface="Calibri" panose="020F0502020204030204" pitchFamily="34" charset="0"/>
                <a:cs typeface="Times New Roman" panose="02020603050405020304" pitchFamily="18" charset="0"/>
              </a:rPr>
              <a:t>Matthew 21:21</a:t>
            </a:r>
            <a:r>
              <a:rPr lang="en-US" sz="2400" dirty="0">
                <a:effectLst/>
                <a:latin typeface="Calibri" panose="020F0502020204030204" pitchFamily="34" charset="0"/>
                <a:ea typeface="Calibri" panose="020F0502020204030204" pitchFamily="34" charset="0"/>
                <a:cs typeface="Times New Roman" panose="02020603050405020304" pitchFamily="18" charset="0"/>
              </a:rPr>
              <a:t> And when he was come into the temple, the chief priests and the elders of the people came unto him as he was teaching, and said,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by what authority </a:t>
            </a:r>
            <a:r>
              <a:rPr lang="en-US" sz="2400" b="1" dirty="0" err="1">
                <a:effectLst/>
                <a:latin typeface="Calibri" panose="020F0502020204030204" pitchFamily="34" charset="0"/>
                <a:ea typeface="Calibri" panose="020F0502020204030204" pitchFamily="34" charset="0"/>
                <a:cs typeface="Times New Roman" panose="02020603050405020304" pitchFamily="18" charset="0"/>
              </a:rPr>
              <a:t>doest</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thou these things? And who gave thee this authority?</a:t>
            </a:r>
          </a:p>
          <a:p>
            <a:pPr marR="0" indent="0">
              <a:spcBef>
                <a:spcPts val="0"/>
              </a:spcBef>
              <a:spcAft>
                <a:spcPts val="60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spcBef>
                <a:spcPts val="0"/>
              </a:spcBef>
              <a:spcAft>
                <a:spcPts val="800"/>
              </a:spcAft>
              <a:buNone/>
            </a:pPr>
            <a:r>
              <a:rPr lang="en-US" sz="2400" b="1" i="1" dirty="0">
                <a:effectLst/>
                <a:latin typeface="Calibri" panose="020F0502020204030204" pitchFamily="34" charset="0"/>
                <a:ea typeface="Calibri" panose="020F0502020204030204" pitchFamily="34" charset="0"/>
                <a:cs typeface="Times New Roman" panose="02020603050405020304" pitchFamily="18" charset="0"/>
              </a:rPr>
              <a:t>John 7:16-17</a:t>
            </a:r>
            <a:r>
              <a:rPr lang="en-US" sz="2400" dirty="0">
                <a:effectLst/>
                <a:latin typeface="Calibri" panose="020F0502020204030204" pitchFamily="34" charset="0"/>
                <a:ea typeface="Calibri" panose="020F0502020204030204" pitchFamily="34" charset="0"/>
                <a:cs typeface="Times New Roman" panose="02020603050405020304" pitchFamily="18" charset="0"/>
              </a:rPr>
              <a:t> Jesus answered them, and said,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My doctrine is not mine, but his that sent me. </a:t>
            </a:r>
            <a:r>
              <a:rPr lang="en-US" sz="2400" dirty="0">
                <a:effectLst/>
                <a:latin typeface="Calibri" panose="020F0502020204030204" pitchFamily="34" charset="0"/>
                <a:ea typeface="Calibri" panose="020F0502020204030204" pitchFamily="34" charset="0"/>
                <a:cs typeface="Times New Roman" panose="02020603050405020304" pitchFamily="18" charset="0"/>
              </a:rPr>
              <a:t>If any man will do his will, he shall know of the doctrine, whether it be of God, or whether I speak of myself.</a:t>
            </a:r>
          </a:p>
          <a:p>
            <a:pPr marR="0" indent="0">
              <a:spcBef>
                <a:spcPts val="0"/>
              </a:spcBef>
              <a:spcAft>
                <a:spcPts val="80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spcBef>
                <a:spcPts val="0"/>
              </a:spcBef>
              <a:spcAft>
                <a:spcPts val="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Alma example:</a:t>
            </a:r>
            <a:r>
              <a:rPr lang="en-US" sz="2400" b="1" i="1" dirty="0">
                <a:effectLst/>
                <a:latin typeface="Calibri" panose="020F0502020204030204" pitchFamily="34" charset="0"/>
                <a:ea typeface="Calibri" panose="020F0502020204030204" pitchFamily="34" charset="0"/>
                <a:cs typeface="Times New Roman" panose="02020603050405020304" pitchFamily="18" charset="0"/>
              </a:rPr>
              <a:t> Mosiah 9:51</a:t>
            </a:r>
            <a:r>
              <a:rPr lang="en-US" sz="2400" dirty="0">
                <a:effectLst/>
                <a:latin typeface="Calibri" panose="020F0502020204030204" pitchFamily="34" charset="0"/>
                <a:ea typeface="Calibri" panose="020F0502020204030204" pitchFamily="34" charset="0"/>
                <a:cs typeface="Times New Roman" panose="02020603050405020304" pitchFamily="18" charset="0"/>
              </a:rPr>
              <a:t> …Alma, </a:t>
            </a:r>
            <a:r>
              <a:rPr lang="en-US" sz="2400" u="sng" dirty="0">
                <a:effectLst/>
                <a:latin typeface="Calibri" panose="020F0502020204030204" pitchFamily="34" charset="0"/>
                <a:ea typeface="Calibri" panose="020F0502020204030204" pitchFamily="34" charset="0"/>
                <a:cs typeface="Times New Roman" panose="02020603050405020304" pitchFamily="18" charset="0"/>
              </a:rPr>
              <a:t>having authority from God</a:t>
            </a:r>
            <a:r>
              <a:rPr lang="en-US" sz="2400" dirty="0">
                <a:effectLst/>
                <a:latin typeface="Calibri" panose="020F0502020204030204" pitchFamily="34" charset="0"/>
                <a:ea typeface="Calibri" panose="020F0502020204030204" pitchFamily="34" charset="0"/>
                <a:cs typeface="Times New Roman" panose="02020603050405020304" pitchFamily="18" charset="0"/>
              </a:rPr>
              <a:t>, ordained priests; </a:t>
            </a:r>
          </a:p>
          <a:p>
            <a:endParaRPr lang="en-US" sz="2400" dirty="0"/>
          </a:p>
        </p:txBody>
      </p:sp>
    </p:spTree>
    <p:extLst>
      <p:ext uri="{BB962C8B-B14F-4D97-AF65-F5344CB8AC3E}">
        <p14:creationId xmlns:p14="http://schemas.microsoft.com/office/powerpoint/2010/main" val="3001561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5C7DE-5289-6068-D85D-5B9E9C8A184A}"/>
              </a:ext>
            </a:extLst>
          </p:cNvPr>
          <p:cNvSpPr>
            <a:spLocks noGrp="1"/>
          </p:cNvSpPr>
          <p:nvPr>
            <p:ph type="title"/>
          </p:nvPr>
        </p:nvSpPr>
        <p:spPr/>
        <p:txBody>
          <a:bodyPr>
            <a:norm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Christ Has Both Authority and Power</a:t>
            </a:r>
            <a:endParaRPr lang="en-US" dirty="0"/>
          </a:p>
        </p:txBody>
      </p:sp>
      <p:sp>
        <p:nvSpPr>
          <p:cNvPr id="3" name="Content Placeholder 2">
            <a:extLst>
              <a:ext uri="{FF2B5EF4-FFF2-40B4-BE49-F238E27FC236}">
                <a16:creationId xmlns:a16="http://schemas.microsoft.com/office/drawing/2014/main" id="{E1633378-1B73-C612-1937-624C40B76557}"/>
              </a:ext>
            </a:extLst>
          </p:cNvPr>
          <p:cNvSpPr>
            <a:spLocks noGrp="1"/>
          </p:cNvSpPr>
          <p:nvPr>
            <p:ph idx="1"/>
          </p:nvPr>
        </p:nvSpPr>
        <p:spPr/>
        <p:txBody>
          <a:bodyPr>
            <a:noAutofit/>
          </a:bodyPr>
          <a:lstStyle/>
          <a:p>
            <a:pPr marR="0" indent="0">
              <a:lnSpc>
                <a:spcPct val="107000"/>
              </a:lnSpc>
              <a:spcBef>
                <a:spcPts val="0"/>
              </a:spcBef>
              <a:spcAft>
                <a:spcPts val="600"/>
              </a:spcAft>
              <a:buNone/>
            </a:pPr>
            <a:r>
              <a:rPr lang="en-US" sz="2200" b="1" i="1" dirty="0">
                <a:effectLst/>
                <a:latin typeface="Calibri" panose="020F0502020204030204" pitchFamily="34" charset="0"/>
                <a:ea typeface="Calibri" panose="020F0502020204030204" pitchFamily="34" charset="0"/>
                <a:cs typeface="Times New Roman" panose="02020603050405020304" pitchFamily="18" charset="0"/>
              </a:rPr>
              <a:t>Mark 1:20</a:t>
            </a:r>
            <a:r>
              <a:rPr lang="en-US" sz="2200" dirty="0">
                <a:effectLst/>
                <a:latin typeface="Calibri" panose="020F0502020204030204" pitchFamily="34" charset="0"/>
                <a:ea typeface="Calibri" panose="020F0502020204030204" pitchFamily="34" charset="0"/>
                <a:cs typeface="Times New Roman" panose="02020603050405020304" pitchFamily="18" charset="0"/>
              </a:rPr>
              <a:t> And they were astonished at his doctrine; </a:t>
            </a:r>
            <a:r>
              <a:rPr lang="en-US" sz="2200" u="sng" dirty="0">
                <a:effectLst/>
                <a:latin typeface="Calibri" panose="020F0502020204030204" pitchFamily="34" charset="0"/>
                <a:ea typeface="Calibri" panose="020F0502020204030204" pitchFamily="34" charset="0"/>
                <a:cs typeface="Times New Roman" panose="02020603050405020304" pitchFamily="18" charset="0"/>
              </a:rPr>
              <a:t>for he taught them as one that </a:t>
            </a:r>
            <a:r>
              <a:rPr lang="en-US" sz="2200" b="1" u="sng" dirty="0">
                <a:effectLst/>
                <a:latin typeface="Calibri" panose="020F0502020204030204" pitchFamily="34" charset="0"/>
                <a:ea typeface="Calibri" panose="020F0502020204030204" pitchFamily="34" charset="0"/>
                <a:cs typeface="Times New Roman" panose="02020603050405020304" pitchFamily="18" charset="0"/>
              </a:rPr>
              <a:t>had authority</a:t>
            </a:r>
            <a:r>
              <a:rPr lang="en-US" sz="2200" dirty="0">
                <a:effectLst/>
                <a:latin typeface="Calibri" panose="020F0502020204030204" pitchFamily="34" charset="0"/>
                <a:ea typeface="Calibri" panose="020F0502020204030204" pitchFamily="34" charset="0"/>
                <a:cs typeface="Times New Roman" panose="02020603050405020304" pitchFamily="18" charset="0"/>
              </a:rPr>
              <a:t>, and not as the scribes. </a:t>
            </a:r>
          </a:p>
          <a:p>
            <a:pPr marR="0" indent="0">
              <a:lnSpc>
                <a:spcPct val="107000"/>
              </a:lnSpc>
              <a:spcBef>
                <a:spcPts val="0"/>
              </a:spcBef>
              <a:spcAft>
                <a:spcPts val="600"/>
              </a:spcAft>
              <a:buNone/>
            </a:pPr>
            <a:r>
              <a:rPr lang="en-US" sz="2200" b="1" i="1" dirty="0">
                <a:effectLst/>
                <a:latin typeface="Calibri" panose="020F0502020204030204" pitchFamily="34" charset="0"/>
                <a:ea typeface="Calibri" panose="020F0502020204030204" pitchFamily="34"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600"/>
              </a:spcAft>
              <a:buNone/>
            </a:pPr>
            <a:r>
              <a:rPr lang="en-US" sz="2200" b="1" i="1" dirty="0">
                <a:effectLst/>
                <a:latin typeface="Calibri" panose="020F0502020204030204" pitchFamily="34" charset="0"/>
                <a:ea typeface="Calibri" panose="020F0502020204030204" pitchFamily="34" charset="0"/>
                <a:cs typeface="Times New Roman" panose="02020603050405020304" pitchFamily="18" charset="0"/>
              </a:rPr>
              <a:t>Luke 4:32</a:t>
            </a:r>
            <a:r>
              <a:rPr lang="en-US" sz="2200" dirty="0">
                <a:effectLst/>
                <a:latin typeface="Calibri" panose="020F0502020204030204" pitchFamily="34" charset="0"/>
                <a:ea typeface="Calibri" panose="020F0502020204030204" pitchFamily="34" charset="0"/>
                <a:cs typeface="Times New Roman" panose="02020603050405020304" pitchFamily="18" charset="0"/>
              </a:rPr>
              <a:t> And they were astonished at his doctrine; </a:t>
            </a:r>
            <a:r>
              <a:rPr lang="en-US" sz="2200" u="sng" dirty="0">
                <a:effectLst/>
                <a:latin typeface="Calibri" panose="020F0502020204030204" pitchFamily="34" charset="0"/>
                <a:ea typeface="Calibri" panose="020F0502020204030204" pitchFamily="34" charset="0"/>
                <a:cs typeface="Times New Roman" panose="02020603050405020304" pitchFamily="18" charset="0"/>
              </a:rPr>
              <a:t>for his words were </a:t>
            </a:r>
            <a:r>
              <a:rPr lang="en-US" sz="2200" b="1" u="sng" dirty="0">
                <a:effectLst/>
                <a:latin typeface="Calibri" panose="020F0502020204030204" pitchFamily="34" charset="0"/>
                <a:ea typeface="Calibri" panose="020F0502020204030204" pitchFamily="34" charset="0"/>
                <a:cs typeface="Times New Roman" panose="02020603050405020304" pitchFamily="18" charset="0"/>
              </a:rPr>
              <a:t>with power</a:t>
            </a:r>
            <a:r>
              <a:rPr lang="en-US" sz="2200" dirty="0">
                <a:effectLst/>
                <a:latin typeface="Calibri" panose="020F0502020204030204" pitchFamily="34" charset="0"/>
                <a:ea typeface="Calibri" panose="020F0502020204030204" pitchFamily="34" charset="0"/>
                <a:cs typeface="Times New Roman" panose="02020603050405020304" pitchFamily="18" charset="0"/>
              </a:rPr>
              <a:t>.</a:t>
            </a:r>
          </a:p>
          <a:p>
            <a:pPr marR="0" indent="0">
              <a:lnSpc>
                <a:spcPct val="107000"/>
              </a:lnSpc>
              <a:spcBef>
                <a:spcPts val="0"/>
              </a:spcBef>
              <a:spcAft>
                <a:spcPts val="600"/>
              </a:spcAft>
              <a:buNone/>
            </a:pP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p>
          <a:p>
            <a:pPr marR="0" indent="0">
              <a:lnSpc>
                <a:spcPct val="107000"/>
              </a:lnSpc>
              <a:spcBef>
                <a:spcPts val="0"/>
              </a:spcBef>
              <a:spcAft>
                <a:spcPts val="0"/>
              </a:spcAft>
              <a:buNone/>
            </a:pPr>
            <a:r>
              <a:rPr lang="en-US" sz="2200" dirty="0">
                <a:effectLst/>
                <a:latin typeface="Calibri" panose="020F0502020204030204" pitchFamily="34" charset="0"/>
                <a:ea typeface="Calibri" panose="020F0502020204030204" pitchFamily="34" charset="0"/>
                <a:cs typeface="Times New Roman" panose="02020603050405020304" pitchFamily="18" charset="0"/>
              </a:rPr>
              <a:t>Jesus demonstrated his calling by the exercise of spiritual power. Matthew says that he "went about all the cities and villages, teaching in their synagogues, and preaching the gospel of the kingdom" and then he adds, significantly, that Jesus among the people." On another occasion he says that "men marveled, saying, What manner of man is this, that even the winds and the sea obey him?"</a:t>
            </a:r>
            <a:r>
              <a:rPr lang="en-US" sz="2200" baseline="30000" dirty="0">
                <a:effectLst/>
                <a:latin typeface="Calibri" panose="020F0502020204030204" pitchFamily="34" charset="0"/>
                <a:ea typeface="Calibri" panose="020F0502020204030204" pitchFamily="34" charset="0"/>
                <a:cs typeface="Times New Roman" panose="02020603050405020304" pitchFamily="18" charset="0"/>
              </a:rPr>
              <a:t>5  </a:t>
            </a:r>
            <a:r>
              <a:rPr lang="en-US" sz="1800" b="1" i="1" dirty="0">
                <a:effectLst/>
                <a:latin typeface="Calibri" panose="020F0502020204030204" pitchFamily="34" charset="0"/>
                <a:ea typeface="Calibri" panose="020F0502020204030204" pitchFamily="34" charset="0"/>
                <a:cs typeface="Times New Roman" panose="02020603050405020304" pitchFamily="18" charset="0"/>
              </a:rPr>
              <a:t>Source: Authority and Spiritual Power, Edwards, F. Henry, 1956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600"/>
              </a:spcAft>
              <a:buNone/>
            </a:pP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sz="2200" dirty="0"/>
          </a:p>
        </p:txBody>
      </p:sp>
    </p:spTree>
    <p:extLst>
      <p:ext uri="{BB962C8B-B14F-4D97-AF65-F5344CB8AC3E}">
        <p14:creationId xmlns:p14="http://schemas.microsoft.com/office/powerpoint/2010/main" val="2787864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3FB3A-3787-061D-43E3-AFAC8DC10546}"/>
              </a:ext>
            </a:extLst>
          </p:cNvPr>
          <p:cNvSpPr>
            <a:spLocks noGrp="1"/>
          </p:cNvSpPr>
          <p:nvPr>
            <p:ph type="title"/>
          </p:nvPr>
        </p:nvSpPr>
        <p:spPr/>
        <p:txBody>
          <a:bodyPr>
            <a:norm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If Christ needed and has both Authority and Power – </a:t>
            </a:r>
            <a:br>
              <a:rPr lang="en-US" b="1" dirty="0">
                <a:effectLst/>
                <a:latin typeface="Calibri" panose="020F0502020204030204" pitchFamily="34" charset="0"/>
                <a:ea typeface="Calibri" panose="020F0502020204030204" pitchFamily="34" charset="0"/>
                <a:cs typeface="Times New Roman" panose="02020603050405020304" pitchFamily="18" charset="0"/>
              </a:rPr>
            </a:br>
            <a:r>
              <a:rPr lang="en-US" b="1" dirty="0">
                <a:effectLst/>
                <a:latin typeface="Calibri" panose="020F0502020204030204" pitchFamily="34" charset="0"/>
                <a:ea typeface="Calibri" panose="020F0502020204030204" pitchFamily="34" charset="0"/>
                <a:cs typeface="Times New Roman" panose="02020603050405020304" pitchFamily="18" charset="0"/>
              </a:rPr>
              <a:t>It follows that we need both as well</a:t>
            </a:r>
            <a:endParaRPr lang="en-US" dirty="0"/>
          </a:p>
        </p:txBody>
      </p:sp>
      <p:sp>
        <p:nvSpPr>
          <p:cNvPr id="3" name="Content Placeholder 2">
            <a:extLst>
              <a:ext uri="{FF2B5EF4-FFF2-40B4-BE49-F238E27FC236}">
                <a16:creationId xmlns:a16="http://schemas.microsoft.com/office/drawing/2014/main" id="{24E37EA1-CADB-5DE4-D53C-3E306ACBCCD3}"/>
              </a:ext>
            </a:extLst>
          </p:cNvPr>
          <p:cNvSpPr>
            <a:spLocks noGrp="1"/>
          </p:cNvSpPr>
          <p:nvPr>
            <p:ph idx="1"/>
          </p:nvPr>
        </p:nvSpPr>
        <p:spPr>
          <a:xfrm>
            <a:off x="627017" y="1825625"/>
            <a:ext cx="10726783" cy="4351338"/>
          </a:xfrm>
        </p:spPr>
        <p:txBody>
          <a:bodyPr>
            <a:normAutofit/>
          </a:bodyPr>
          <a:lstStyle/>
          <a:p>
            <a:pPr marR="0" indent="0">
              <a:lnSpc>
                <a:spcPct val="100000"/>
              </a:lnSpc>
              <a:spcBef>
                <a:spcPts val="0"/>
              </a:spcBef>
              <a:spcAft>
                <a:spcPts val="2400"/>
              </a:spcAft>
              <a:buNone/>
            </a:pPr>
            <a:r>
              <a:rPr lang="en-US" sz="2400" b="1" i="1" dirty="0">
                <a:effectLst/>
                <a:latin typeface="Calibri" panose="020F0502020204030204" pitchFamily="34" charset="0"/>
                <a:ea typeface="Calibri" panose="020F0502020204030204" pitchFamily="34" charset="0"/>
                <a:cs typeface="Times New Roman" panose="02020603050405020304" pitchFamily="18" charset="0"/>
              </a:rPr>
              <a:t>John 5:26-27</a:t>
            </a:r>
            <a:r>
              <a:rPr lang="en-US" sz="2400" dirty="0">
                <a:effectLst/>
                <a:latin typeface="Calibri" panose="020F0502020204030204" pitchFamily="34" charset="0"/>
                <a:ea typeface="Calibri" panose="020F0502020204030204" pitchFamily="34" charset="0"/>
                <a:cs typeface="Times New Roman" panose="02020603050405020304" pitchFamily="18" charset="0"/>
              </a:rPr>
              <a:t> For as the Father hath life in himself, so hath he given to the Son to have life in himself; And </a:t>
            </a:r>
            <a:r>
              <a:rPr lang="en-US" sz="2400" u="sng" dirty="0">
                <a:effectLst/>
                <a:latin typeface="Calibri" panose="020F0502020204030204" pitchFamily="34" charset="0"/>
                <a:ea typeface="Calibri" panose="020F0502020204030204" pitchFamily="34" charset="0"/>
                <a:cs typeface="Times New Roman" panose="02020603050405020304" pitchFamily="18" charset="0"/>
              </a:rPr>
              <a:t>hath given him authority</a:t>
            </a:r>
            <a:r>
              <a:rPr lang="en-US" sz="2400" dirty="0">
                <a:effectLst/>
                <a:latin typeface="Calibri" panose="020F0502020204030204" pitchFamily="34" charset="0"/>
                <a:ea typeface="Calibri" panose="020F0502020204030204" pitchFamily="34" charset="0"/>
                <a:cs typeface="Times New Roman" panose="02020603050405020304" pitchFamily="18" charset="0"/>
              </a:rPr>
              <a:t> to execute judgment also, because he is the Son of Man.</a:t>
            </a:r>
          </a:p>
          <a:p>
            <a:pPr marR="0" indent="0">
              <a:lnSpc>
                <a:spcPct val="100000"/>
              </a:lnSpc>
              <a:spcBef>
                <a:spcPts val="0"/>
              </a:spcBef>
              <a:spcAft>
                <a:spcPts val="2400"/>
              </a:spcAft>
              <a:buNone/>
            </a:pPr>
            <a:r>
              <a:rPr lang="en-US" sz="2400" b="1" i="1" dirty="0">
                <a:effectLst/>
                <a:latin typeface="Calibri" panose="020F0502020204030204" pitchFamily="34" charset="0"/>
                <a:ea typeface="Calibri" panose="020F0502020204030204" pitchFamily="34" charset="0"/>
                <a:cs typeface="Times New Roman" panose="02020603050405020304" pitchFamily="18" charset="0"/>
              </a:rPr>
              <a:t>Mosiah 9:51</a:t>
            </a:r>
            <a:r>
              <a:rPr lang="en-US" sz="2400" dirty="0">
                <a:effectLst/>
                <a:latin typeface="Calibri" panose="020F0502020204030204" pitchFamily="34" charset="0"/>
                <a:ea typeface="Calibri" panose="020F0502020204030204" pitchFamily="34" charset="0"/>
                <a:cs typeface="Times New Roman" panose="02020603050405020304" pitchFamily="18" charset="0"/>
              </a:rPr>
              <a:t> And it came to pass that Alma, </a:t>
            </a:r>
            <a:r>
              <a:rPr lang="en-US" sz="2400" u="sng" dirty="0">
                <a:effectLst/>
                <a:latin typeface="Calibri" panose="020F0502020204030204" pitchFamily="34" charset="0"/>
                <a:ea typeface="Calibri" panose="020F0502020204030204" pitchFamily="34" charset="0"/>
                <a:cs typeface="Times New Roman" panose="02020603050405020304" pitchFamily="18" charset="0"/>
              </a:rPr>
              <a:t>having authority from God</a:t>
            </a:r>
            <a:r>
              <a:rPr lang="en-US" sz="2400" dirty="0">
                <a:effectLst/>
                <a:latin typeface="Calibri" panose="020F0502020204030204" pitchFamily="34" charset="0"/>
                <a:ea typeface="Calibri" panose="020F0502020204030204" pitchFamily="34" charset="0"/>
                <a:cs typeface="Times New Roman" panose="02020603050405020304" pitchFamily="18" charset="0"/>
              </a:rPr>
              <a:t>, ordained priests; </a:t>
            </a:r>
          </a:p>
          <a:p>
            <a:pPr marR="0" indent="0">
              <a:lnSpc>
                <a:spcPct val="100000"/>
              </a:lnSpc>
              <a:spcBef>
                <a:spcPts val="0"/>
              </a:spcBef>
              <a:spcAft>
                <a:spcPts val="2400"/>
              </a:spcAft>
              <a:buNone/>
            </a:pPr>
            <a:r>
              <a:rPr lang="en-US" sz="2400" b="1" i="1" dirty="0">
                <a:effectLst/>
                <a:latin typeface="Calibri" panose="020F0502020204030204" pitchFamily="34" charset="0"/>
                <a:ea typeface="Calibri" panose="020F0502020204030204" pitchFamily="34" charset="0"/>
                <a:cs typeface="Times New Roman" panose="02020603050405020304" pitchFamily="18" charset="0"/>
              </a:rPr>
              <a:t>Alma 3:3 </a:t>
            </a:r>
            <a:r>
              <a:rPr lang="en-US" sz="2400" dirty="0">
                <a:effectLst/>
                <a:latin typeface="Calibri" panose="020F0502020204030204" pitchFamily="34" charset="0"/>
                <a:ea typeface="Calibri" panose="020F0502020204030204" pitchFamily="34" charset="0"/>
                <a:cs typeface="Times New Roman" panose="02020603050405020304" pitchFamily="18" charset="0"/>
              </a:rPr>
              <a:t>I, Alma, having been consecrated by my father Alma, to be a high priest over the church of God, </a:t>
            </a:r>
            <a:r>
              <a:rPr lang="en-US" sz="2400" u="sng" dirty="0">
                <a:effectLst/>
                <a:latin typeface="Calibri" panose="020F0502020204030204" pitchFamily="34" charset="0"/>
                <a:ea typeface="Calibri" panose="020F0502020204030204" pitchFamily="34" charset="0"/>
                <a:cs typeface="Times New Roman" panose="02020603050405020304" pitchFamily="18" charset="0"/>
              </a:rPr>
              <a:t>he having power and authority from God</a:t>
            </a:r>
            <a:r>
              <a:rPr lang="en-US" sz="2400" dirty="0">
                <a:effectLst/>
                <a:latin typeface="Calibri" panose="020F0502020204030204" pitchFamily="34" charset="0"/>
                <a:ea typeface="Calibri" panose="020F0502020204030204" pitchFamily="34" charset="0"/>
                <a:cs typeface="Times New Roman" panose="02020603050405020304" pitchFamily="18" charset="0"/>
              </a:rPr>
              <a:t> to do these things… </a:t>
            </a:r>
          </a:p>
          <a:p>
            <a:pPr>
              <a:lnSpc>
                <a:spcPct val="100000"/>
              </a:lnSpc>
              <a:spcAft>
                <a:spcPts val="2400"/>
              </a:spcAft>
            </a:pPr>
            <a:endParaRPr lang="en-US" sz="2400" dirty="0"/>
          </a:p>
        </p:txBody>
      </p:sp>
    </p:spTree>
    <p:extLst>
      <p:ext uri="{BB962C8B-B14F-4D97-AF65-F5344CB8AC3E}">
        <p14:creationId xmlns:p14="http://schemas.microsoft.com/office/powerpoint/2010/main" val="4041693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3EE55-E70E-CDC6-5A01-399AAD6283C4}"/>
              </a:ext>
            </a:extLst>
          </p:cNvPr>
          <p:cNvSpPr>
            <a:spLocks noGrp="1"/>
          </p:cNvSpPr>
          <p:nvPr>
            <p:ph type="title"/>
          </p:nvPr>
        </p:nvSpPr>
        <p:spPr/>
        <p:txBody>
          <a:bodyPr>
            <a:norm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Two types of “Authority” — </a:t>
            </a:r>
            <a:r>
              <a:rPr lang="en-US" b="1" i="1" dirty="0">
                <a:effectLst/>
                <a:latin typeface="Calibri" panose="020F0502020204030204" pitchFamily="34" charset="0"/>
                <a:ea typeface="Calibri" panose="020F0502020204030204" pitchFamily="34" charset="0"/>
                <a:cs typeface="Times New Roman" panose="02020603050405020304" pitchFamily="18" charset="0"/>
              </a:rPr>
              <a:t>POSITIONAL</a:t>
            </a:r>
            <a:r>
              <a:rPr lang="en-US" b="1" dirty="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and</a:t>
            </a:r>
            <a:r>
              <a:rPr lang="en-US" b="1" dirty="0">
                <a:effectLst/>
                <a:latin typeface="Calibri" panose="020F0502020204030204" pitchFamily="34" charset="0"/>
                <a:ea typeface="Calibri" panose="020F0502020204030204" pitchFamily="34" charset="0"/>
                <a:cs typeface="Times New Roman" panose="02020603050405020304" pitchFamily="18" charset="0"/>
              </a:rPr>
              <a:t> </a:t>
            </a:r>
            <a:r>
              <a:rPr lang="en-US" b="1" i="1" dirty="0">
                <a:effectLst/>
                <a:latin typeface="Calibri" panose="020F0502020204030204" pitchFamily="34" charset="0"/>
                <a:ea typeface="Calibri" panose="020F0502020204030204" pitchFamily="34" charset="0"/>
                <a:cs typeface="Times New Roman" panose="02020603050405020304" pitchFamily="18" charset="0"/>
              </a:rPr>
              <a:t>FUNCTIONAL</a:t>
            </a:r>
            <a:r>
              <a:rPr lang="en-US" b="1" dirty="0">
                <a:effectLst/>
                <a:latin typeface="Calibri" panose="020F0502020204030204" pitchFamily="34" charset="0"/>
                <a:ea typeface="Calibri" panose="020F0502020204030204" pitchFamily="34" charset="0"/>
                <a:cs typeface="Times New Roman" panose="02020603050405020304" pitchFamily="18" charset="0"/>
              </a:rPr>
              <a:t> — both are required to serve and offer effective ministry</a:t>
            </a:r>
            <a:endParaRPr lang="en-US" dirty="0"/>
          </a:p>
        </p:txBody>
      </p:sp>
      <p:sp>
        <p:nvSpPr>
          <p:cNvPr id="3" name="Content Placeholder 2">
            <a:extLst>
              <a:ext uri="{FF2B5EF4-FFF2-40B4-BE49-F238E27FC236}">
                <a16:creationId xmlns:a16="http://schemas.microsoft.com/office/drawing/2014/main" id="{A2DD09AC-4D68-B988-3D7E-C7408D5D9176}"/>
              </a:ext>
            </a:extLst>
          </p:cNvPr>
          <p:cNvSpPr>
            <a:spLocks noGrp="1"/>
          </p:cNvSpPr>
          <p:nvPr>
            <p:ph idx="1"/>
          </p:nvPr>
        </p:nvSpPr>
        <p:spPr>
          <a:xfrm>
            <a:off x="838200" y="2142309"/>
            <a:ext cx="10515600" cy="4034654"/>
          </a:xfrm>
        </p:spPr>
        <p:txBody>
          <a:bodyPr>
            <a:normAutofit/>
          </a:bodyPr>
          <a:lstStyle/>
          <a:p>
            <a:pPr marR="0" indent="0">
              <a:lnSpc>
                <a:spcPct val="107000"/>
              </a:lnSpc>
              <a:spcBef>
                <a:spcPts val="0"/>
              </a:spcBef>
              <a:spcAft>
                <a:spcPts val="0"/>
              </a:spcAft>
              <a:buNone/>
            </a:pPr>
            <a:r>
              <a:rPr lang="en-US" sz="2200" b="1" dirty="0">
                <a:effectLst/>
                <a:latin typeface="Calibri" panose="020F0502020204030204" pitchFamily="34" charset="0"/>
                <a:ea typeface="Calibri" panose="020F0502020204030204" pitchFamily="34" charset="0"/>
                <a:cs typeface="Times New Roman" panose="02020603050405020304" pitchFamily="18" charset="0"/>
              </a:rPr>
              <a:t>New World Dictionary, rev. 1980</a:t>
            </a:r>
            <a:br>
              <a:rPr lang="en-US" sz="2200" b="1" dirty="0">
                <a:effectLst/>
                <a:latin typeface="Calibri" panose="020F0502020204030204" pitchFamily="34" charset="0"/>
                <a:ea typeface="Calibri" panose="020F0502020204030204" pitchFamily="34" charset="0"/>
                <a:cs typeface="Times New Roman" panose="02020603050405020304" pitchFamily="18" charset="0"/>
              </a:rPr>
            </a:br>
            <a:r>
              <a:rPr lang="en-US" sz="2200" dirty="0">
                <a:effectLst/>
                <a:latin typeface="Calibri" panose="020F0502020204030204" pitchFamily="34" charset="0"/>
                <a:ea typeface="Calibri" panose="020F0502020204030204" pitchFamily="34" charset="0"/>
                <a:cs typeface="Times New Roman" panose="02020603050405020304" pitchFamily="18" charset="0"/>
              </a:rPr>
              <a:t>1. a) the power or right to give commands, enforce obedience, take action, or make final decisions; jurisdiction b) the position of one having such power </a:t>
            </a:r>
            <a:br>
              <a:rPr lang="en-US" sz="2200" dirty="0">
                <a:effectLst/>
                <a:latin typeface="Calibri" panose="020F0502020204030204" pitchFamily="34" charset="0"/>
                <a:ea typeface="Calibri" panose="020F0502020204030204" pitchFamily="34" charset="0"/>
                <a:cs typeface="Times New Roman" panose="02020603050405020304" pitchFamily="18" charset="0"/>
              </a:rPr>
            </a:br>
            <a:r>
              <a:rPr lang="en-US" sz="2200" dirty="0">
                <a:effectLst/>
                <a:latin typeface="Calibri" panose="020F0502020204030204" pitchFamily="34" charset="0"/>
                <a:ea typeface="Calibri" panose="020F0502020204030204" pitchFamily="34" charset="0"/>
                <a:cs typeface="Times New Roman" panose="02020603050405020304" pitchFamily="18" charset="0"/>
              </a:rPr>
              <a:t>2. Such power as delegated to another; authorization 6.a) persons…having the power or right to enforce orders, laws, etc. </a:t>
            </a:r>
          </a:p>
          <a:p>
            <a:pPr marR="0" indent="0">
              <a:lnSpc>
                <a:spcPct val="107000"/>
              </a:lnSpc>
              <a:spcBef>
                <a:spcPts val="0"/>
              </a:spcBef>
              <a:spcAft>
                <a:spcPts val="0"/>
              </a:spcAft>
              <a:buNone/>
            </a:pP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p>
          <a:p>
            <a:pPr marR="0" indent="0">
              <a:lnSpc>
                <a:spcPct val="107000"/>
              </a:lnSpc>
              <a:spcBef>
                <a:spcPts val="0"/>
              </a:spcBef>
              <a:spcAft>
                <a:spcPts val="0"/>
              </a:spcAft>
              <a:buNone/>
            </a:pPr>
            <a:r>
              <a:rPr lang="en-US" sz="2200" dirty="0">
                <a:effectLst/>
                <a:latin typeface="Calibri" panose="020F0502020204030204" pitchFamily="34" charset="0"/>
                <a:ea typeface="Calibri" panose="020F0502020204030204" pitchFamily="34" charset="0"/>
                <a:cs typeface="Times New Roman" panose="02020603050405020304" pitchFamily="18" charset="0"/>
              </a:rPr>
              <a:t>This type of authority can be referred to as </a:t>
            </a:r>
            <a:r>
              <a:rPr lang="en-US" sz="2200" b="1" dirty="0">
                <a:effectLst/>
                <a:latin typeface="Calibri" panose="020F0502020204030204" pitchFamily="34" charset="0"/>
                <a:ea typeface="Calibri" panose="020F0502020204030204" pitchFamily="34" charset="0"/>
                <a:cs typeface="Times New Roman" panose="02020603050405020304" pitchFamily="18" charset="0"/>
              </a:rPr>
              <a:t>“Positional Authority” </a:t>
            </a:r>
            <a:r>
              <a:rPr lang="en-US" sz="2200" dirty="0">
                <a:effectLst/>
                <a:latin typeface="Calibri" panose="020F0502020204030204" pitchFamily="34" charset="0"/>
                <a:ea typeface="Calibri" panose="020F0502020204030204" pitchFamily="34" charset="0"/>
                <a:cs typeface="Times New Roman" panose="02020603050405020304" pitchFamily="18" charset="0"/>
              </a:rPr>
              <a:t>or</a:t>
            </a:r>
            <a:r>
              <a:rPr lang="en-US" sz="2200" b="1" dirty="0">
                <a:effectLst/>
                <a:latin typeface="Calibri" panose="020F0502020204030204" pitchFamily="34" charset="0"/>
                <a:ea typeface="Calibri" panose="020F0502020204030204" pitchFamily="34" charset="0"/>
                <a:cs typeface="Times New Roman" panose="02020603050405020304" pitchFamily="18" charset="0"/>
              </a:rPr>
              <a:t> “Legal Authority”</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Tree>
    <p:extLst>
      <p:ext uri="{BB962C8B-B14F-4D97-AF65-F5344CB8AC3E}">
        <p14:creationId xmlns:p14="http://schemas.microsoft.com/office/powerpoint/2010/main" val="2876088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74C7A-F434-5B04-2DAC-0CD116A5225D}"/>
              </a:ext>
            </a:extLst>
          </p:cNvPr>
          <p:cNvSpPr>
            <a:spLocks noGrp="1"/>
          </p:cNvSpPr>
          <p:nvPr>
            <p:ph type="title"/>
          </p:nvPr>
        </p:nvSpPr>
        <p:spPr/>
        <p:txBody>
          <a:bodyPr>
            <a:norm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POSITIONAL AUTHORITY</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b="1" dirty="0">
                <a:effectLst/>
                <a:latin typeface="Calibri" panose="020F0502020204030204" pitchFamily="34" charset="0"/>
                <a:ea typeface="Calibri" panose="020F0502020204030204" pitchFamily="34" charset="0"/>
                <a:cs typeface="Times New Roman" panose="02020603050405020304" pitchFamily="18" charset="0"/>
              </a:rPr>
              <a:t> Having a Commission—</a:t>
            </a:r>
            <a:endParaRPr lang="en-US" dirty="0"/>
          </a:p>
        </p:txBody>
      </p:sp>
      <p:sp>
        <p:nvSpPr>
          <p:cNvPr id="3" name="Content Placeholder 2">
            <a:extLst>
              <a:ext uri="{FF2B5EF4-FFF2-40B4-BE49-F238E27FC236}">
                <a16:creationId xmlns:a16="http://schemas.microsoft.com/office/drawing/2014/main" id="{86289E7B-9AE0-C570-B868-F9EEC5191E66}"/>
              </a:ext>
            </a:extLst>
          </p:cNvPr>
          <p:cNvSpPr>
            <a:spLocks noGrp="1"/>
          </p:cNvSpPr>
          <p:nvPr>
            <p:ph idx="1"/>
          </p:nvPr>
        </p:nvSpPr>
        <p:spPr/>
        <p:txBody>
          <a:bodyPr/>
          <a:lstStyle/>
          <a:p>
            <a:pPr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A Person has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Authority &amp; Power to Act </a:t>
            </a:r>
            <a:r>
              <a:rPr lang="en-US" sz="2400" dirty="0">
                <a:effectLst/>
                <a:latin typeface="Calibri" panose="020F0502020204030204" pitchFamily="34" charset="0"/>
                <a:ea typeface="Calibri" panose="020F0502020204030204" pitchFamily="34" charset="0"/>
                <a:cs typeface="Times New Roman" panose="02020603050405020304" pitchFamily="18" charset="0"/>
              </a:rPr>
              <a:t>by virtue of holding a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Position. </a:t>
            </a:r>
            <a:br>
              <a:rPr lang="en-US" sz="2400" b="1" dirty="0">
                <a:effectLst/>
                <a:latin typeface="Calibri" panose="020F0502020204030204" pitchFamily="34" charset="0"/>
                <a:ea typeface="Calibri" panose="020F0502020204030204" pitchFamily="34" charset="0"/>
                <a:cs typeface="Times New Roman" panose="02020603050405020304" pitchFamily="18" charset="0"/>
              </a:rPr>
            </a:b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Usually conferred by another, but may be assumed by someone. It usually involves the act of being “authorized”</a:t>
            </a:r>
          </a:p>
          <a:p>
            <a:pPr marR="0" indent="0">
              <a:lnSpc>
                <a:spcPct val="107000"/>
              </a:lnSpc>
              <a:spcBef>
                <a:spcPts val="0"/>
              </a:spcBef>
              <a:spcAft>
                <a:spcPts val="0"/>
              </a:spcAft>
              <a:buNone/>
            </a:pPr>
            <a:endParaRPr lang="en-US" sz="2400" b="1" i="1"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2400" b="1" i="1" dirty="0">
                <a:effectLst/>
                <a:latin typeface="Calibri" panose="020F0502020204030204" pitchFamily="34" charset="0"/>
                <a:ea typeface="Calibri" panose="020F0502020204030204" pitchFamily="34" charset="0"/>
                <a:cs typeface="Times New Roman" panose="02020603050405020304" pitchFamily="18" charset="0"/>
              </a:rPr>
              <a:t>Authorize –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1. To give official approval to or permission for </a:t>
            </a:r>
          </a:p>
          <a:p>
            <a:pPr marR="0" indent="0">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2. To give power or authority to; empower; commission </a:t>
            </a:r>
            <a:r>
              <a:rPr lang="en-US" sz="1800" b="1" i="1" dirty="0">
                <a:effectLst/>
                <a:latin typeface="Calibri" panose="020F0502020204030204" pitchFamily="34" charset="0"/>
                <a:ea typeface="Calibri" panose="020F0502020204030204" pitchFamily="34" charset="0"/>
                <a:cs typeface="Times New Roman" panose="02020603050405020304" pitchFamily="18" charset="0"/>
              </a:rPr>
              <a:t>(New World Dictionary, rev. 1980)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26179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DFC69-39C0-95E4-1614-18DC575CA89F}"/>
              </a:ext>
            </a:extLst>
          </p:cNvPr>
          <p:cNvSpPr>
            <a:spLocks noGrp="1"/>
          </p:cNvSpPr>
          <p:nvPr>
            <p:ph type="title"/>
          </p:nvPr>
        </p:nvSpPr>
        <p:spPr>
          <a:xfrm>
            <a:off x="838200" y="365126"/>
            <a:ext cx="10515600" cy="775698"/>
          </a:xfrm>
        </p:spPr>
        <p:txBody>
          <a:bodyPr>
            <a:norm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Priesthood Represents a Unique Type of Positional Authority</a:t>
            </a:r>
            <a:endParaRPr lang="en-US" dirty="0"/>
          </a:p>
        </p:txBody>
      </p:sp>
      <p:sp>
        <p:nvSpPr>
          <p:cNvPr id="3" name="Content Placeholder 2">
            <a:extLst>
              <a:ext uri="{FF2B5EF4-FFF2-40B4-BE49-F238E27FC236}">
                <a16:creationId xmlns:a16="http://schemas.microsoft.com/office/drawing/2014/main" id="{27DAF289-7C38-155E-1322-3E054E599C87}"/>
              </a:ext>
            </a:extLst>
          </p:cNvPr>
          <p:cNvSpPr>
            <a:spLocks noGrp="1"/>
          </p:cNvSpPr>
          <p:nvPr>
            <p:ph idx="1"/>
          </p:nvPr>
        </p:nvSpPr>
        <p:spPr>
          <a:xfrm>
            <a:off x="838200" y="1297576"/>
            <a:ext cx="10515600" cy="5195297"/>
          </a:xfrm>
        </p:spPr>
        <p:txBody>
          <a:bodyPr>
            <a:noAutofit/>
          </a:bodyPr>
          <a:lstStyle/>
          <a:p>
            <a:pPr marR="320040" indent="0">
              <a:spcBef>
                <a:spcPts val="0"/>
              </a:spcBef>
              <a:buNone/>
            </a:pPr>
            <a:r>
              <a:rPr lang="en-US" sz="2000" b="1" i="1" dirty="0">
                <a:solidFill>
                  <a:srgbClr val="000000"/>
                </a:solidFill>
                <a:effectLst/>
                <a:latin typeface="Calibri" panose="020F0502020204030204" pitchFamily="34" charset="0"/>
                <a:ea typeface="Times New Roman" panose="02020603050405020304" pitchFamily="18" charset="0"/>
              </a:rPr>
              <a:t>John </a:t>
            </a:r>
            <a:r>
              <a:rPr lang="en-US" sz="2000" b="1" dirty="0">
                <a:solidFill>
                  <a:srgbClr val="000000"/>
                </a:solidFill>
                <a:effectLst/>
                <a:latin typeface="Calibri" panose="020F0502020204030204" pitchFamily="34" charset="0"/>
                <a:ea typeface="Times New Roman" panose="02020603050405020304" pitchFamily="18" charset="0"/>
              </a:rPr>
              <a:t>3:28 </a:t>
            </a:r>
            <a:r>
              <a:rPr lang="en-US" sz="2000" dirty="0">
                <a:solidFill>
                  <a:srgbClr val="000000"/>
                </a:solidFill>
                <a:effectLst/>
                <a:latin typeface="Calibri" panose="020F0502020204030204" pitchFamily="34" charset="0"/>
                <a:ea typeface="Times New Roman" panose="02020603050405020304" pitchFamily="18" charset="0"/>
              </a:rPr>
              <a:t>John answered and said, </a:t>
            </a:r>
            <a:r>
              <a:rPr lang="en-US" sz="2000" u="sng" dirty="0">
                <a:solidFill>
                  <a:srgbClr val="000000"/>
                </a:solidFill>
                <a:effectLst/>
                <a:latin typeface="Calibri" panose="020F0502020204030204" pitchFamily="34" charset="0"/>
                <a:ea typeface="Times New Roman" panose="02020603050405020304" pitchFamily="18" charset="0"/>
              </a:rPr>
              <a:t>A man can receive nothing, except it be given him from heaven</a:t>
            </a:r>
            <a:r>
              <a:rPr lang="en-US" sz="2000" dirty="0">
                <a:solidFill>
                  <a:srgbClr val="000000"/>
                </a:solidFill>
                <a:effectLst/>
                <a:latin typeface="Calibri" panose="020F0502020204030204" pitchFamily="34" charset="0"/>
                <a:ea typeface="Times New Roman" panose="02020603050405020304" pitchFamily="18" charset="0"/>
              </a:rPr>
              <a:t>.</a:t>
            </a:r>
            <a:r>
              <a:rPr lang="en-US" sz="2000" i="1" dirty="0">
                <a:solidFill>
                  <a:srgbClr val="000000"/>
                </a:solidFill>
                <a:effectLst/>
                <a:latin typeface="Calibri" panose="020F0502020204030204" pitchFamily="34" charset="0"/>
                <a:ea typeface="Times New Roman" panose="02020603050405020304" pitchFamily="18" charset="0"/>
              </a:rPr>
              <a:t> </a:t>
            </a:r>
          </a:p>
          <a:p>
            <a:pPr marR="320040" indent="0">
              <a:spcBef>
                <a:spcPts val="0"/>
              </a:spcBef>
              <a:buNone/>
            </a:pPr>
            <a:endParaRPr lang="en-US" sz="2000" dirty="0">
              <a:effectLst/>
              <a:latin typeface="Arial" panose="020B0604020202020204" pitchFamily="34" charset="0"/>
              <a:ea typeface="Times New Roman" panose="02020603050405020304" pitchFamily="18" charset="0"/>
            </a:endParaRPr>
          </a:p>
          <a:p>
            <a:pPr marR="320040" indent="0">
              <a:spcBef>
                <a:spcPts val="0"/>
              </a:spcBef>
              <a:buNone/>
            </a:pPr>
            <a:r>
              <a:rPr lang="en-US" sz="2000" b="1" i="1" dirty="0">
                <a:solidFill>
                  <a:srgbClr val="000000"/>
                </a:solidFill>
                <a:effectLst/>
                <a:latin typeface="Calibri" panose="020F0502020204030204" pitchFamily="34" charset="0"/>
                <a:ea typeface="Times New Roman" panose="02020603050405020304" pitchFamily="18" charset="0"/>
              </a:rPr>
              <a:t>Romans 13:1</a:t>
            </a:r>
            <a:r>
              <a:rPr lang="en-US" sz="2000" i="1" dirty="0">
                <a:solidFill>
                  <a:srgbClr val="000000"/>
                </a:solidFill>
                <a:effectLst/>
                <a:latin typeface="Calibri" panose="020F0502020204030204" pitchFamily="34" charset="0"/>
                <a:ea typeface="Times New Roman" panose="02020603050405020304" pitchFamily="18" charset="0"/>
              </a:rPr>
              <a:t> </a:t>
            </a:r>
            <a:r>
              <a:rPr lang="en-US" sz="2000" dirty="0">
                <a:solidFill>
                  <a:srgbClr val="000000"/>
                </a:solidFill>
                <a:effectLst/>
                <a:latin typeface="Calibri" panose="020F0502020204030204" pitchFamily="34" charset="0"/>
                <a:ea typeface="Times New Roman" panose="02020603050405020304" pitchFamily="18" charset="0"/>
              </a:rPr>
              <a:t>Let every soul be subject unto the higher powers. For there is </a:t>
            </a:r>
            <a:r>
              <a:rPr lang="en-US" sz="2000" u="sng" dirty="0">
                <a:solidFill>
                  <a:srgbClr val="000000"/>
                </a:solidFill>
                <a:effectLst/>
                <a:latin typeface="Calibri" panose="020F0502020204030204" pitchFamily="34" charset="0"/>
                <a:ea typeface="Times New Roman" panose="02020603050405020304" pitchFamily="18" charset="0"/>
              </a:rPr>
              <a:t>no power in the church but of God</a:t>
            </a:r>
            <a:r>
              <a:rPr lang="en-US" sz="2000" dirty="0">
                <a:solidFill>
                  <a:srgbClr val="000000"/>
                </a:solidFill>
                <a:effectLst/>
                <a:latin typeface="Calibri" panose="020F0502020204030204" pitchFamily="34" charset="0"/>
                <a:ea typeface="Times New Roman" panose="02020603050405020304" pitchFamily="18" charset="0"/>
              </a:rPr>
              <a:t>; the powers that be are ordained of God. </a:t>
            </a:r>
          </a:p>
          <a:p>
            <a:pPr marR="320040" indent="0">
              <a:spcBef>
                <a:spcPts val="0"/>
              </a:spcBef>
              <a:buNone/>
            </a:pPr>
            <a:endParaRPr lang="en-US" sz="2000" dirty="0">
              <a:effectLst/>
              <a:latin typeface="Arial" panose="020B0604020202020204" pitchFamily="34" charset="0"/>
              <a:ea typeface="Times New Roman" panose="02020603050405020304" pitchFamily="18" charset="0"/>
            </a:endParaRPr>
          </a:p>
          <a:p>
            <a:pPr marR="320040" indent="0">
              <a:spcBef>
                <a:spcPts val="0"/>
              </a:spcBef>
              <a:buNone/>
            </a:pPr>
            <a:endParaRPr lang="en-US" sz="2000" dirty="0">
              <a:effectLst/>
              <a:latin typeface="Arial" panose="020B0604020202020204" pitchFamily="34" charset="0"/>
              <a:ea typeface="Times New Roman" panose="02020603050405020304" pitchFamily="18" charset="0"/>
            </a:endParaRPr>
          </a:p>
          <a:p>
            <a:pPr marR="0" indent="0">
              <a:lnSpc>
                <a:spcPct val="107000"/>
              </a:lnSpc>
              <a:spcBef>
                <a:spcPts val="0"/>
              </a:spcBef>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So, what is the unique providence of priesthood authority?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“The right understanding of this question is this; </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priesthood is delegated authority from God,</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and is </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given for a specific purpose</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and while men are in the exercise of it within the province of this purpose, they are </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agents for him</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who has bestowed it; and </a:t>
            </a:r>
            <a:r>
              <a:rPr lang="en-US" sz="2000" i="1" u="sng" dirty="0">
                <a:effectLst/>
                <a:latin typeface="Calibri" panose="020F0502020204030204" pitchFamily="34" charset="0"/>
                <a:ea typeface="Calibri" panose="020F0502020204030204" pitchFamily="34" charset="0"/>
                <a:cs typeface="Times New Roman" panose="02020603050405020304" pitchFamily="18" charset="0"/>
              </a:rPr>
              <a:t>whenever they transcend the province of that authority they cease to act for God</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Nor is it that which is inherent in the man by which everything that he does is qualifiedly of the Lord; and it is only when and so long as men speak with the direct recognition of him who has sent them and within the province of the delegated authority, that they speak as agents for God.”</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Source: President Joseph Smith III. Supplement to </a:t>
            </a:r>
            <a:r>
              <a:rPr lang="en-US" sz="1800" b="1" i="1" dirty="0">
                <a:effectLst/>
                <a:latin typeface="Calibri" panose="020F0502020204030204" pitchFamily="34" charset="0"/>
                <a:ea typeface="Calibri" panose="020F0502020204030204" pitchFamily="34" charset="0"/>
                <a:cs typeface="Times New Roman" panose="02020603050405020304" pitchFamily="18" charset="0"/>
              </a:rPr>
              <a:t>The Saints' Herald</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Lamoni, Iowa, July 22, 1893.</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sz="2000" dirty="0"/>
          </a:p>
        </p:txBody>
      </p:sp>
    </p:spTree>
    <p:extLst>
      <p:ext uri="{BB962C8B-B14F-4D97-AF65-F5344CB8AC3E}">
        <p14:creationId xmlns:p14="http://schemas.microsoft.com/office/powerpoint/2010/main" val="996141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D4D45-8C00-FCD0-2818-1B2E5D4002ED}"/>
              </a:ext>
            </a:extLst>
          </p:cNvPr>
          <p:cNvSpPr>
            <a:spLocks noGrp="1"/>
          </p:cNvSpPr>
          <p:nvPr>
            <p:ph type="title"/>
          </p:nvPr>
        </p:nvSpPr>
        <p:spPr>
          <a:xfrm>
            <a:off x="838200" y="365126"/>
            <a:ext cx="10515600" cy="810532"/>
          </a:xfrm>
        </p:spPr>
        <p:txBody>
          <a:bodyPr>
            <a:norm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Aaron’s Call – Example of Priesthood Positional Authority </a:t>
            </a:r>
            <a:endParaRPr lang="en-US" dirty="0"/>
          </a:p>
        </p:txBody>
      </p:sp>
      <p:sp>
        <p:nvSpPr>
          <p:cNvPr id="3" name="Content Placeholder 2">
            <a:extLst>
              <a:ext uri="{FF2B5EF4-FFF2-40B4-BE49-F238E27FC236}">
                <a16:creationId xmlns:a16="http://schemas.microsoft.com/office/drawing/2014/main" id="{BDF12ACD-1174-B1DD-9E28-7ABDB0DC26C2}"/>
              </a:ext>
            </a:extLst>
          </p:cNvPr>
          <p:cNvSpPr>
            <a:spLocks noGrp="1"/>
          </p:cNvSpPr>
          <p:nvPr>
            <p:ph idx="1"/>
          </p:nvPr>
        </p:nvSpPr>
        <p:spPr>
          <a:xfrm>
            <a:off x="838200" y="1384663"/>
            <a:ext cx="10515600" cy="4972594"/>
          </a:xfrm>
        </p:spPr>
        <p:txBody>
          <a:bodyPr>
            <a:noAutofit/>
          </a:bodyPr>
          <a:lstStyle/>
          <a:p>
            <a:pPr marR="0" indent="0">
              <a:lnSpc>
                <a:spcPct val="110000"/>
              </a:lnSpc>
              <a:spcBef>
                <a:spcPts val="0"/>
              </a:spcBef>
              <a:spcAft>
                <a:spcPts val="1800"/>
              </a:spcAft>
              <a:buNone/>
            </a:pPr>
            <a:r>
              <a:rPr lang="en-US" sz="2000" b="1" i="1" dirty="0">
                <a:effectLst/>
                <a:latin typeface="Calibri" panose="020F0502020204030204" pitchFamily="34" charset="0"/>
                <a:ea typeface="Calibri" panose="020F0502020204030204" pitchFamily="34" charset="0"/>
                <a:cs typeface="Times New Roman" panose="02020603050405020304" pitchFamily="18" charset="0"/>
              </a:rPr>
              <a:t>Exodus 28:1</a:t>
            </a:r>
            <a:r>
              <a:rPr lang="en-US" sz="2000" dirty="0">
                <a:effectLst/>
                <a:latin typeface="Calibri" panose="020F0502020204030204" pitchFamily="34" charset="0"/>
                <a:ea typeface="Calibri" panose="020F0502020204030204" pitchFamily="34" charset="0"/>
                <a:cs typeface="Times New Roman" panose="02020603050405020304" pitchFamily="18" charset="0"/>
              </a:rPr>
              <a:t> And take thou unto thee Aaron thy brother, and his sons with him, from among the children of Israel,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that he may minister unto me in the priest's office,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10000"/>
              </a:lnSpc>
              <a:spcBef>
                <a:spcPts val="0"/>
              </a:spcBef>
              <a:spcAft>
                <a:spcPts val="1800"/>
              </a:spcAft>
              <a:buNone/>
            </a:pPr>
            <a:r>
              <a:rPr lang="en-US" sz="2000" b="1" i="1" dirty="0">
                <a:effectLst/>
                <a:latin typeface="Calibri" panose="020F0502020204030204" pitchFamily="34" charset="0"/>
                <a:ea typeface="Calibri" panose="020F0502020204030204" pitchFamily="34" charset="0"/>
                <a:cs typeface="Times New Roman" panose="02020603050405020304" pitchFamily="18" charset="0"/>
              </a:rPr>
              <a:t>Exodus 40:13</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And thou shalt put upon Aaron the holy garments, and anoint him, and sanctify him;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that he may minister unto me in the priest's office.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10000"/>
              </a:lnSpc>
              <a:spcBef>
                <a:spcPts val="0"/>
              </a:spcBef>
              <a:spcAft>
                <a:spcPts val="1800"/>
              </a:spcAft>
              <a:buNone/>
            </a:pPr>
            <a:r>
              <a:rPr lang="en-US" sz="2000" b="1" i="1" dirty="0">
                <a:effectLst/>
                <a:latin typeface="Calibri" panose="020F0502020204030204" pitchFamily="34" charset="0"/>
                <a:ea typeface="Calibri" panose="020F0502020204030204" pitchFamily="34" charset="0"/>
                <a:cs typeface="Times New Roman" panose="02020603050405020304" pitchFamily="18" charset="0"/>
              </a:rPr>
              <a:t>Numbers 18:7 </a:t>
            </a:r>
            <a:r>
              <a:rPr lang="en-US" sz="2000" dirty="0">
                <a:effectLst/>
                <a:latin typeface="Calibri" panose="020F0502020204030204" pitchFamily="34" charset="0"/>
                <a:ea typeface="Calibri" panose="020F0502020204030204" pitchFamily="34" charset="0"/>
                <a:cs typeface="Times New Roman" panose="02020603050405020304" pitchFamily="18" charset="0"/>
              </a:rPr>
              <a:t>Therefore thou and thy sons with thee shall keep your priest's office for every thing of the altar, and within the veil; and ye shall serve;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I have given your priest's office unto you as a service of gift</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b="1" i="0" dirty="0">
                <a:solidFill>
                  <a:srgbClr val="212529"/>
                </a:solidFill>
                <a:effectLst/>
              </a:rPr>
              <a:t>and the stranger that cometh nigh shall be put to death.</a:t>
            </a:r>
          </a:p>
          <a:p>
            <a:pPr marL="571500" indent="-342900">
              <a:lnSpc>
                <a:spcPct val="110000"/>
              </a:lnSpc>
              <a:spcBef>
                <a:spcPts val="0"/>
              </a:spcBef>
              <a:spcAft>
                <a:spcPts val="1800"/>
              </a:spcAft>
              <a:buFont typeface="Wingdings" panose="05000000000000000000" pitchFamily="2"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Consider the examples of Korah,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Dathan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Abiram</a:t>
            </a:r>
            <a:r>
              <a:rPr lang="en-US" sz="2000" dirty="0">
                <a:effectLst/>
                <a:latin typeface="Calibri" panose="020F0502020204030204" pitchFamily="34" charset="0"/>
                <a:ea typeface="Calibri" panose="020F0502020204030204" pitchFamily="34" charset="0"/>
                <a:cs typeface="Times New Roman" panose="02020603050405020304" pitchFamily="18" charset="0"/>
              </a:rPr>
              <a:t> the 250 princess, the Beth-</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shemites</a:t>
            </a:r>
            <a:r>
              <a:rPr lang="en-US" sz="2000" dirty="0">
                <a:effectLst/>
                <a:latin typeface="Calibri" panose="020F0502020204030204" pitchFamily="34" charset="0"/>
                <a:ea typeface="Calibri" panose="020F0502020204030204" pitchFamily="34" charset="0"/>
                <a:cs typeface="Times New Roman" panose="02020603050405020304" pitchFamily="18" charset="0"/>
              </a:rPr>
              <a:t>, Uzzah, Uzziah or Saul who sought to function without authority from God</a:t>
            </a:r>
          </a:p>
          <a:p>
            <a:pPr indent="0">
              <a:lnSpc>
                <a:spcPct val="110000"/>
              </a:lnSpc>
              <a:spcBef>
                <a:spcPts val="0"/>
              </a:spcBef>
              <a:spcAft>
                <a:spcPts val="1800"/>
              </a:spcAft>
              <a:buNone/>
            </a:pPr>
            <a:r>
              <a:rPr lang="en-US" sz="2000" dirty="0">
                <a:effectLst/>
                <a:ea typeface="Calibri" panose="020F0502020204030204" pitchFamily="34" charset="0"/>
                <a:cs typeface="Times New Roman" panose="02020603050405020304" pitchFamily="18" charset="0"/>
              </a:rPr>
              <a:t>“No one can rightly assume to act in the offices of the priesthood until he is duly appointed by the great Author of the institution, and complies perfectly with the laws and usages governing such appointments” — </a:t>
            </a:r>
            <a:r>
              <a:rPr lang="en-US" sz="2000" b="1" i="1" dirty="0">
                <a:effectLst/>
                <a:ea typeface="Calibri" panose="020F0502020204030204" pitchFamily="34" charset="0"/>
                <a:cs typeface="Times New Roman" panose="02020603050405020304" pitchFamily="18" charset="0"/>
              </a:rPr>
              <a:t>Source: Presidency and Priesthood, Kelly, page 2</a:t>
            </a:r>
          </a:p>
          <a:p>
            <a:pPr marR="0" indent="0">
              <a:lnSpc>
                <a:spcPct val="107000"/>
              </a:lnSpc>
              <a:spcBef>
                <a:spcPts val="0"/>
              </a:spcBef>
              <a:spcAft>
                <a:spcPts val="30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299042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05EF1-678E-7558-74D1-ABB9C70497B4}"/>
              </a:ext>
            </a:extLst>
          </p:cNvPr>
          <p:cNvSpPr>
            <a:spLocks noGrp="1"/>
          </p:cNvSpPr>
          <p:nvPr>
            <p:ph type="title"/>
          </p:nvPr>
        </p:nvSpPr>
        <p:spPr>
          <a:xfrm>
            <a:off x="838200" y="365125"/>
            <a:ext cx="10515600" cy="1533344"/>
          </a:xfrm>
        </p:spPr>
        <p:txBody>
          <a:bodyPr>
            <a:norm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“Authority” ands “Keys” are often interchanged in scripture</a:t>
            </a:r>
            <a:endParaRPr lang="en-US" dirty="0"/>
          </a:p>
        </p:txBody>
      </p:sp>
      <p:sp>
        <p:nvSpPr>
          <p:cNvPr id="3" name="Content Placeholder 2">
            <a:extLst>
              <a:ext uri="{FF2B5EF4-FFF2-40B4-BE49-F238E27FC236}">
                <a16:creationId xmlns:a16="http://schemas.microsoft.com/office/drawing/2014/main" id="{6CC73C49-EA40-E4EC-7945-F212A783DA24}"/>
              </a:ext>
            </a:extLst>
          </p:cNvPr>
          <p:cNvSpPr>
            <a:spLocks noGrp="1"/>
          </p:cNvSpPr>
          <p:nvPr>
            <p:ph idx="1"/>
          </p:nvPr>
        </p:nvSpPr>
        <p:spPr>
          <a:xfrm>
            <a:off x="838200" y="2612571"/>
            <a:ext cx="10515600" cy="3564392"/>
          </a:xfrm>
        </p:spPr>
        <p:txBody>
          <a:bodyPr>
            <a:normAutofit/>
          </a:bodyPr>
          <a:lstStyle/>
          <a:p>
            <a:pPr marL="0" indent="0">
              <a:buNone/>
            </a:pPr>
            <a:r>
              <a:rPr lang="en-US" b="1" i="1" dirty="0">
                <a:effectLst/>
                <a:latin typeface="Calibri" panose="020F0502020204030204" pitchFamily="34" charset="0"/>
                <a:ea typeface="Calibri" panose="020F0502020204030204" pitchFamily="34" charset="0"/>
                <a:cs typeface="Times New Roman" panose="02020603050405020304" pitchFamily="18" charset="0"/>
              </a:rPr>
              <a:t>DC 104:8c</a:t>
            </a:r>
            <a:r>
              <a:rPr lang="en-US" dirty="0">
                <a:effectLst/>
                <a:latin typeface="Calibri" panose="020F0502020204030204" pitchFamily="34" charset="0"/>
                <a:ea typeface="Calibri" panose="020F0502020204030204" pitchFamily="34" charset="0"/>
                <a:cs typeface="Times New Roman" panose="02020603050405020304" pitchFamily="18" charset="0"/>
              </a:rPr>
              <a:t> The bishopric is the presidency of this priesthood, and holds </a:t>
            </a:r>
            <a:r>
              <a:rPr lang="en-US" b="1" dirty="0">
                <a:effectLst/>
                <a:latin typeface="Calibri" panose="020F0502020204030204" pitchFamily="34" charset="0"/>
                <a:ea typeface="Calibri" panose="020F0502020204030204" pitchFamily="34" charset="0"/>
                <a:cs typeface="Times New Roman" panose="02020603050405020304" pitchFamily="18" charset="0"/>
              </a:rPr>
              <a:t>the keys or authority </a:t>
            </a:r>
            <a:r>
              <a:rPr lang="en-US" dirty="0">
                <a:effectLst/>
                <a:latin typeface="Calibri" panose="020F0502020204030204" pitchFamily="34" charset="0"/>
                <a:ea typeface="Calibri" panose="020F0502020204030204" pitchFamily="34" charset="0"/>
                <a:cs typeface="Times New Roman" panose="02020603050405020304" pitchFamily="18" charset="0"/>
              </a:rPr>
              <a:t>of the same. No man has a legal right to this office, </a:t>
            </a:r>
            <a:r>
              <a:rPr lang="en-US" b="1" dirty="0">
                <a:effectLst/>
                <a:latin typeface="Calibri" panose="020F0502020204030204" pitchFamily="34" charset="0"/>
                <a:ea typeface="Calibri" panose="020F0502020204030204" pitchFamily="34" charset="0"/>
                <a:cs typeface="Times New Roman" panose="02020603050405020304" pitchFamily="18" charset="0"/>
              </a:rPr>
              <a:t>to hold the keys of this priesthood</a:t>
            </a:r>
            <a:r>
              <a:rPr lang="en-US" dirty="0">
                <a:effectLst/>
                <a:latin typeface="Calibri" panose="020F0502020204030204" pitchFamily="34" charset="0"/>
                <a:ea typeface="Calibri" panose="020F0502020204030204" pitchFamily="34" charset="0"/>
                <a:cs typeface="Times New Roman" panose="02020603050405020304" pitchFamily="18" charset="0"/>
              </a:rPr>
              <a:t>, except he be a literal descendant of Aaron.</a:t>
            </a:r>
          </a:p>
          <a:p>
            <a:pPr marL="0" indent="0">
              <a:buNone/>
            </a:pPr>
            <a:br>
              <a:rPr lang="en-US" b="1" i="0" u="none" strike="noStrike" dirty="0">
                <a:solidFill>
                  <a:srgbClr val="0563C1"/>
                </a:solidFill>
                <a:effectLst/>
                <a:latin typeface="-apple-system"/>
                <a:hlinkClick r:id="rId2">
                  <a:extLst>
                    <a:ext uri="{A12FA001-AC4F-418D-AE19-62706E023703}">
                      <ahyp:hlinkClr xmlns:ahyp="http://schemas.microsoft.com/office/drawing/2018/hyperlinkcolor" val="tx"/>
                    </a:ext>
                  </a:extLst>
                </a:hlinkClick>
              </a:rPr>
            </a:br>
            <a:r>
              <a:rPr lang="en-US" b="1" i="1" u="none" strike="noStrike" dirty="0">
                <a:effectLst/>
              </a:rPr>
              <a:t>Matthew 16:</a:t>
            </a:r>
            <a:r>
              <a:rPr lang="en-US" b="1" i="1" dirty="0">
                <a:effectLst/>
              </a:rPr>
              <a:t>20 </a:t>
            </a:r>
            <a:r>
              <a:rPr lang="en-US" b="0" i="0" dirty="0">
                <a:effectLst/>
              </a:rPr>
              <a:t>And I will give unto thee the keys of the kingdom of heaven; and whatsoever thou shalt bind on earth, shall be bound in heaven; and whatsoever thou shalt loose on earth, shall be loosed in heaven.</a:t>
            </a:r>
            <a:endParaRPr lang="en-US" dirty="0"/>
          </a:p>
        </p:txBody>
      </p:sp>
    </p:spTree>
    <p:extLst>
      <p:ext uri="{BB962C8B-B14F-4D97-AF65-F5344CB8AC3E}">
        <p14:creationId xmlns:p14="http://schemas.microsoft.com/office/powerpoint/2010/main" val="3783916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2597</Words>
  <Application>Microsoft Office PowerPoint</Application>
  <PresentationFormat>Widescreen</PresentationFormat>
  <Paragraphs>81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-apple-system</vt:lpstr>
      <vt:lpstr>Arial</vt:lpstr>
      <vt:lpstr>Calibri</vt:lpstr>
      <vt:lpstr>Calibri Light</vt:lpstr>
      <vt:lpstr>Wingdings</vt:lpstr>
      <vt:lpstr>Office Theme</vt:lpstr>
      <vt:lpstr>Lesson: Authority With Power</vt:lpstr>
      <vt:lpstr>By What Authority? Who gave thee this authority?</vt:lpstr>
      <vt:lpstr>Christ Has Both Authority and Power</vt:lpstr>
      <vt:lpstr>If Christ needed and has both Authority and Power –  It follows that we need both as well</vt:lpstr>
      <vt:lpstr>Two types of “Authority” — POSITIONAL and FUNCTIONAL — both are required to serve and offer effective ministry</vt:lpstr>
      <vt:lpstr>POSITIONAL AUTHORITY – Having a Commission—</vt:lpstr>
      <vt:lpstr>Priesthood Represents a Unique Type of Positional Authority</vt:lpstr>
      <vt:lpstr>Aaron’s Call – Example of Priesthood Positional Authority </vt:lpstr>
      <vt:lpstr>“Authority” ands “Keys” are often interchanged in scripture</vt:lpstr>
      <vt:lpstr>Being “Commissioned”–having “Positional Authority” is Not Enough</vt:lpstr>
      <vt:lpstr>Three important meanings of “Authority”  - the right to act, the right to govern, and the right to be heard. </vt:lpstr>
      <vt:lpstr>Functional Authority—Authority with Power</vt:lpstr>
      <vt:lpstr>Examples of Priesthood Functional Authority</vt:lpstr>
      <vt:lpstr>“It is of the nature of authority  that it shall be demonstrated in power.” </vt:lpstr>
      <vt:lpstr>“It is thus that his authority becomes real and effective…</vt:lpstr>
      <vt:lpstr>When priesthood authority isn’t there,  the work of the Gospel is frustrated</vt:lpstr>
      <vt:lpstr>Spiritual Authority With Power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Authority With Power</dc:title>
  <dc:creator>William Horn</dc:creator>
  <cp:lastModifiedBy>William Horn</cp:lastModifiedBy>
  <cp:revision>6</cp:revision>
  <cp:lastPrinted>2022-11-26T16:13:56Z</cp:lastPrinted>
  <dcterms:created xsi:type="dcterms:W3CDTF">2022-11-21T21:40:45Z</dcterms:created>
  <dcterms:modified xsi:type="dcterms:W3CDTF">2024-04-02T22:45:16Z</dcterms:modified>
</cp:coreProperties>
</file>