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3"/>
  </p:handoutMasterIdLst>
  <p:sldIdLst>
    <p:sldId id="256" r:id="rId2"/>
    <p:sldId id="263" r:id="rId3"/>
    <p:sldId id="258" r:id="rId4"/>
    <p:sldId id="260" r:id="rId5"/>
    <p:sldId id="261" r:id="rId6"/>
    <p:sldId id="262" r:id="rId7"/>
    <p:sldId id="264" r:id="rId8"/>
    <p:sldId id="639" r:id="rId9"/>
    <p:sldId id="640" r:id="rId10"/>
    <p:sldId id="641" r:id="rId11"/>
    <p:sldId id="642" r:id="rId12"/>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8" d="100"/>
          <a:sy n="108" d="100"/>
        </p:scale>
        <p:origin x="576" y="102"/>
      </p:cViewPr>
      <p:guideLst/>
    </p:cSldViewPr>
  </p:slideViewPr>
  <p:notesTextViewPr>
    <p:cViewPr>
      <p:scale>
        <a:sx n="1" d="1"/>
        <a:sy n="1" d="1"/>
      </p:scale>
      <p:origin x="0" y="0"/>
    </p:cViewPr>
  </p:notesTextViewPr>
  <p:sorterViewPr>
    <p:cViewPr>
      <p:scale>
        <a:sx n="180" d="100"/>
        <a:sy n="180" d="100"/>
      </p:scale>
      <p:origin x="0" y="0"/>
    </p:cViewPr>
  </p:sorterViewPr>
  <p:notesViewPr>
    <p:cSldViewPr snapToGrid="0">
      <p:cViewPr varScale="1">
        <p:scale>
          <a:sx n="87" d="100"/>
          <a:sy n="87" d="100"/>
        </p:scale>
        <p:origin x="384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55EFA89-2F60-0332-900C-F9D058D0445D}"/>
              </a:ext>
            </a:extLst>
          </p:cNvPr>
          <p:cNvSpPr>
            <a:spLocks noGrp="1"/>
          </p:cNvSpPr>
          <p:nvPr>
            <p:ph type="hdr" sz="quarter"/>
          </p:nvPr>
        </p:nvSpPr>
        <p:spPr>
          <a:xfrm>
            <a:off x="473498" y="0"/>
            <a:ext cx="3077739" cy="471054"/>
          </a:xfrm>
          <a:prstGeom prst="rect">
            <a:avLst/>
          </a:prstGeom>
        </p:spPr>
        <p:txBody>
          <a:bodyPr vert="horz" lIns="94229" tIns="47114" rIns="94229" bIns="47114" rtlCol="0"/>
          <a:lstStyle>
            <a:lvl1pPr algn="l">
              <a:defRPr sz="1200"/>
            </a:lvl1pPr>
          </a:lstStyle>
          <a:p>
            <a:endParaRPr lang="en-US" dirty="0"/>
          </a:p>
          <a:p>
            <a:r>
              <a:rPr lang="en-US" sz="1400" b="1" dirty="0"/>
              <a:t>Magnifying Our Calling</a:t>
            </a:r>
          </a:p>
        </p:txBody>
      </p:sp>
      <p:sp>
        <p:nvSpPr>
          <p:cNvPr id="4" name="Footer Placeholder 3">
            <a:extLst>
              <a:ext uri="{FF2B5EF4-FFF2-40B4-BE49-F238E27FC236}">
                <a16:creationId xmlns:a16="http://schemas.microsoft.com/office/drawing/2014/main" id="{DB21EDA9-9FCE-A53F-E65A-3E2EF14D18F4}"/>
              </a:ext>
            </a:extLst>
          </p:cNvPr>
          <p:cNvSpPr>
            <a:spLocks noGrp="1"/>
          </p:cNvSpPr>
          <p:nvPr>
            <p:ph type="ftr" sz="quarter" idx="2"/>
          </p:nvPr>
        </p:nvSpPr>
        <p:spPr>
          <a:xfrm>
            <a:off x="473498" y="8747751"/>
            <a:ext cx="3077739" cy="471053"/>
          </a:xfrm>
          <a:prstGeom prst="rect">
            <a:avLst/>
          </a:prstGeom>
        </p:spPr>
        <p:txBody>
          <a:bodyPr vert="horz" lIns="94229" tIns="47114" rIns="94229" bIns="47114" rtlCol="0" anchor="b"/>
          <a:lstStyle>
            <a:lvl1pPr algn="l">
              <a:defRPr sz="1200"/>
            </a:lvl1pPr>
          </a:lstStyle>
          <a:p>
            <a:r>
              <a:rPr lang="en-US" dirty="0"/>
              <a:t>Vim Horn – 12/2022</a:t>
            </a:r>
          </a:p>
        </p:txBody>
      </p:sp>
    </p:spTree>
    <p:extLst>
      <p:ext uri="{BB962C8B-B14F-4D97-AF65-F5344CB8AC3E}">
        <p14:creationId xmlns:p14="http://schemas.microsoft.com/office/powerpoint/2010/main" val="229672677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ACD8A7-9C14-B1B4-0DAE-F84A8857B32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14726BF-0901-8E32-2489-83818C04402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D05A9B6-C0EB-E342-C011-B0E65E93F5A2}"/>
              </a:ext>
            </a:extLst>
          </p:cNvPr>
          <p:cNvSpPr>
            <a:spLocks noGrp="1"/>
          </p:cNvSpPr>
          <p:nvPr>
            <p:ph type="dt" sz="half" idx="10"/>
          </p:nvPr>
        </p:nvSpPr>
        <p:spPr/>
        <p:txBody>
          <a:bodyPr/>
          <a:lstStyle/>
          <a:p>
            <a:fld id="{D10420CA-252D-462F-8484-9F8D4EB29106}" type="datetimeFigureOut">
              <a:rPr lang="en-US" smtClean="0"/>
              <a:t>4/2/2024</a:t>
            </a:fld>
            <a:endParaRPr lang="en-US"/>
          </a:p>
        </p:txBody>
      </p:sp>
      <p:sp>
        <p:nvSpPr>
          <p:cNvPr id="5" name="Footer Placeholder 4">
            <a:extLst>
              <a:ext uri="{FF2B5EF4-FFF2-40B4-BE49-F238E27FC236}">
                <a16:creationId xmlns:a16="http://schemas.microsoft.com/office/drawing/2014/main" id="{96127523-683B-4ADA-7998-B3821722588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B651AE-8232-C1EA-3112-80419366B232}"/>
              </a:ext>
            </a:extLst>
          </p:cNvPr>
          <p:cNvSpPr>
            <a:spLocks noGrp="1"/>
          </p:cNvSpPr>
          <p:nvPr>
            <p:ph type="sldNum" sz="quarter" idx="12"/>
          </p:nvPr>
        </p:nvSpPr>
        <p:spPr/>
        <p:txBody>
          <a:bodyPr/>
          <a:lstStyle/>
          <a:p>
            <a:fld id="{699D57D6-62F5-4EEB-AA1D-15353EF7C7F6}" type="slidenum">
              <a:rPr lang="en-US" smtClean="0"/>
              <a:t>‹#›</a:t>
            </a:fld>
            <a:endParaRPr lang="en-US"/>
          </a:p>
        </p:txBody>
      </p:sp>
    </p:spTree>
    <p:extLst>
      <p:ext uri="{BB962C8B-B14F-4D97-AF65-F5344CB8AC3E}">
        <p14:creationId xmlns:p14="http://schemas.microsoft.com/office/powerpoint/2010/main" val="25674213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35636C-F183-AE04-D1A5-7D6963312C0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B42061E-A3E4-AF94-FA46-A6189ACF64B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F216AAF-19A9-87A0-C39C-67AE4847FCA4}"/>
              </a:ext>
            </a:extLst>
          </p:cNvPr>
          <p:cNvSpPr>
            <a:spLocks noGrp="1"/>
          </p:cNvSpPr>
          <p:nvPr>
            <p:ph type="dt" sz="half" idx="10"/>
          </p:nvPr>
        </p:nvSpPr>
        <p:spPr/>
        <p:txBody>
          <a:bodyPr/>
          <a:lstStyle/>
          <a:p>
            <a:fld id="{D10420CA-252D-462F-8484-9F8D4EB29106}" type="datetimeFigureOut">
              <a:rPr lang="en-US" smtClean="0"/>
              <a:t>4/2/2024</a:t>
            </a:fld>
            <a:endParaRPr lang="en-US"/>
          </a:p>
        </p:txBody>
      </p:sp>
      <p:sp>
        <p:nvSpPr>
          <p:cNvPr id="5" name="Footer Placeholder 4">
            <a:extLst>
              <a:ext uri="{FF2B5EF4-FFF2-40B4-BE49-F238E27FC236}">
                <a16:creationId xmlns:a16="http://schemas.microsoft.com/office/drawing/2014/main" id="{9CCF43E1-6EE9-9AE8-AA91-29D2BAC94AC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9A3D0EC-9225-CA4C-13CC-82C29A0B2EB2}"/>
              </a:ext>
            </a:extLst>
          </p:cNvPr>
          <p:cNvSpPr>
            <a:spLocks noGrp="1"/>
          </p:cNvSpPr>
          <p:nvPr>
            <p:ph type="sldNum" sz="quarter" idx="12"/>
          </p:nvPr>
        </p:nvSpPr>
        <p:spPr/>
        <p:txBody>
          <a:bodyPr/>
          <a:lstStyle/>
          <a:p>
            <a:fld id="{699D57D6-62F5-4EEB-AA1D-15353EF7C7F6}" type="slidenum">
              <a:rPr lang="en-US" smtClean="0"/>
              <a:t>‹#›</a:t>
            </a:fld>
            <a:endParaRPr lang="en-US"/>
          </a:p>
        </p:txBody>
      </p:sp>
    </p:spTree>
    <p:extLst>
      <p:ext uri="{BB962C8B-B14F-4D97-AF65-F5344CB8AC3E}">
        <p14:creationId xmlns:p14="http://schemas.microsoft.com/office/powerpoint/2010/main" val="39071407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AB3DA94-E92B-BBEB-85A5-F2D01AC072C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9108531-9E4A-0140-43A6-8353C3CB172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8056D5-4FFE-0D29-E3C8-DB8F1F697BF1}"/>
              </a:ext>
            </a:extLst>
          </p:cNvPr>
          <p:cNvSpPr>
            <a:spLocks noGrp="1"/>
          </p:cNvSpPr>
          <p:nvPr>
            <p:ph type="dt" sz="half" idx="10"/>
          </p:nvPr>
        </p:nvSpPr>
        <p:spPr/>
        <p:txBody>
          <a:bodyPr/>
          <a:lstStyle/>
          <a:p>
            <a:fld id="{D10420CA-252D-462F-8484-9F8D4EB29106}" type="datetimeFigureOut">
              <a:rPr lang="en-US" smtClean="0"/>
              <a:t>4/2/2024</a:t>
            </a:fld>
            <a:endParaRPr lang="en-US"/>
          </a:p>
        </p:txBody>
      </p:sp>
      <p:sp>
        <p:nvSpPr>
          <p:cNvPr id="5" name="Footer Placeholder 4">
            <a:extLst>
              <a:ext uri="{FF2B5EF4-FFF2-40B4-BE49-F238E27FC236}">
                <a16:creationId xmlns:a16="http://schemas.microsoft.com/office/drawing/2014/main" id="{E6CD7FD2-B7C5-64AF-96E9-DA0FCD496D4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186B82-426F-6C18-72CD-CE790F4286AC}"/>
              </a:ext>
            </a:extLst>
          </p:cNvPr>
          <p:cNvSpPr>
            <a:spLocks noGrp="1"/>
          </p:cNvSpPr>
          <p:nvPr>
            <p:ph type="sldNum" sz="quarter" idx="12"/>
          </p:nvPr>
        </p:nvSpPr>
        <p:spPr/>
        <p:txBody>
          <a:bodyPr/>
          <a:lstStyle/>
          <a:p>
            <a:fld id="{699D57D6-62F5-4EEB-AA1D-15353EF7C7F6}" type="slidenum">
              <a:rPr lang="en-US" smtClean="0"/>
              <a:t>‹#›</a:t>
            </a:fld>
            <a:endParaRPr lang="en-US"/>
          </a:p>
        </p:txBody>
      </p:sp>
    </p:spTree>
    <p:extLst>
      <p:ext uri="{BB962C8B-B14F-4D97-AF65-F5344CB8AC3E}">
        <p14:creationId xmlns:p14="http://schemas.microsoft.com/office/powerpoint/2010/main" val="25321119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1117600" y="304800"/>
            <a:ext cx="9753600" cy="914400"/>
          </a:xfrm>
        </p:spPr>
        <p:txBody>
          <a:bodyPr/>
          <a:lstStyle/>
          <a:p>
            <a:r>
              <a:rPr lang="en-US"/>
              <a:t>Click to edit Master title style</a:t>
            </a:r>
          </a:p>
        </p:txBody>
      </p:sp>
      <p:sp>
        <p:nvSpPr>
          <p:cNvPr id="3" name="Text Placeholder 2"/>
          <p:cNvSpPr>
            <a:spLocks noGrp="1"/>
          </p:cNvSpPr>
          <p:nvPr>
            <p:ph type="body" sz="half" idx="1"/>
          </p:nvPr>
        </p:nvSpPr>
        <p:spPr>
          <a:xfrm>
            <a:off x="1117600" y="2057400"/>
            <a:ext cx="10972800" cy="2171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117600" y="4381500"/>
            <a:ext cx="10972800" cy="2171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3">
            <a:extLst>
              <a:ext uri="{FF2B5EF4-FFF2-40B4-BE49-F238E27FC236}">
                <a16:creationId xmlns:a16="http://schemas.microsoft.com/office/drawing/2014/main" id="{099866B4-7891-CC51-ED02-44B730E34220}"/>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15">
            <a:extLst>
              <a:ext uri="{FF2B5EF4-FFF2-40B4-BE49-F238E27FC236}">
                <a16:creationId xmlns:a16="http://schemas.microsoft.com/office/drawing/2014/main" id="{9CFB3CA2-33F3-EB9D-BA93-26D0A3CD841C}"/>
              </a:ext>
            </a:extLst>
          </p:cNvPr>
          <p:cNvSpPr>
            <a:spLocks noGrp="1" noChangeArrowheads="1"/>
          </p:cNvSpPr>
          <p:nvPr>
            <p:ph type="sldNum" sz="quarter" idx="11"/>
          </p:nvPr>
        </p:nvSpPr>
        <p:spPr>
          <a:ln/>
        </p:spPr>
        <p:txBody>
          <a:bodyPr/>
          <a:lstStyle>
            <a:lvl1pPr>
              <a:defRPr/>
            </a:lvl1pPr>
          </a:lstStyle>
          <a:p>
            <a:fld id="{CFB0AB21-2119-4605-8561-A4B2A914E3D7}" type="slidenum">
              <a:rPr lang="en-US" altLang="en-US"/>
              <a:pPr/>
              <a:t>‹#›</a:t>
            </a:fld>
            <a:endParaRPr lang="en-US" altLang="en-US"/>
          </a:p>
        </p:txBody>
      </p:sp>
    </p:spTree>
    <p:extLst>
      <p:ext uri="{BB962C8B-B14F-4D97-AF65-F5344CB8AC3E}">
        <p14:creationId xmlns:p14="http://schemas.microsoft.com/office/powerpoint/2010/main" val="1973228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6A2CF6-51DB-B8AA-BDB3-5CD0201B196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97502AD-F935-3E6D-6C46-F24A5421AC6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59F656-5572-16C1-588C-47F5C03D497C}"/>
              </a:ext>
            </a:extLst>
          </p:cNvPr>
          <p:cNvSpPr>
            <a:spLocks noGrp="1"/>
          </p:cNvSpPr>
          <p:nvPr>
            <p:ph type="dt" sz="half" idx="10"/>
          </p:nvPr>
        </p:nvSpPr>
        <p:spPr/>
        <p:txBody>
          <a:bodyPr/>
          <a:lstStyle/>
          <a:p>
            <a:fld id="{D10420CA-252D-462F-8484-9F8D4EB29106}" type="datetimeFigureOut">
              <a:rPr lang="en-US" smtClean="0"/>
              <a:t>4/2/2024</a:t>
            </a:fld>
            <a:endParaRPr lang="en-US"/>
          </a:p>
        </p:txBody>
      </p:sp>
      <p:sp>
        <p:nvSpPr>
          <p:cNvPr id="5" name="Footer Placeholder 4">
            <a:extLst>
              <a:ext uri="{FF2B5EF4-FFF2-40B4-BE49-F238E27FC236}">
                <a16:creationId xmlns:a16="http://schemas.microsoft.com/office/drawing/2014/main" id="{A4F273DB-4FBD-D6B9-943C-3B71F52831D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ED76D6-B2C6-5244-F09D-FB0EB87E0E0A}"/>
              </a:ext>
            </a:extLst>
          </p:cNvPr>
          <p:cNvSpPr>
            <a:spLocks noGrp="1"/>
          </p:cNvSpPr>
          <p:nvPr>
            <p:ph type="sldNum" sz="quarter" idx="12"/>
          </p:nvPr>
        </p:nvSpPr>
        <p:spPr/>
        <p:txBody>
          <a:bodyPr/>
          <a:lstStyle/>
          <a:p>
            <a:fld id="{699D57D6-62F5-4EEB-AA1D-15353EF7C7F6}" type="slidenum">
              <a:rPr lang="en-US" smtClean="0"/>
              <a:t>‹#›</a:t>
            </a:fld>
            <a:endParaRPr lang="en-US"/>
          </a:p>
        </p:txBody>
      </p:sp>
    </p:spTree>
    <p:extLst>
      <p:ext uri="{BB962C8B-B14F-4D97-AF65-F5344CB8AC3E}">
        <p14:creationId xmlns:p14="http://schemas.microsoft.com/office/powerpoint/2010/main" val="16135880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C96A06-FEAB-063C-663F-4D95DFEE940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8A05EE6-9F78-1151-57B5-6D6340CD548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A80800B-BEF8-E4F3-9A4E-5D4466C6F90C}"/>
              </a:ext>
            </a:extLst>
          </p:cNvPr>
          <p:cNvSpPr>
            <a:spLocks noGrp="1"/>
          </p:cNvSpPr>
          <p:nvPr>
            <p:ph type="dt" sz="half" idx="10"/>
          </p:nvPr>
        </p:nvSpPr>
        <p:spPr/>
        <p:txBody>
          <a:bodyPr/>
          <a:lstStyle/>
          <a:p>
            <a:fld id="{D10420CA-252D-462F-8484-9F8D4EB29106}" type="datetimeFigureOut">
              <a:rPr lang="en-US" smtClean="0"/>
              <a:t>4/2/2024</a:t>
            </a:fld>
            <a:endParaRPr lang="en-US"/>
          </a:p>
        </p:txBody>
      </p:sp>
      <p:sp>
        <p:nvSpPr>
          <p:cNvPr id="5" name="Footer Placeholder 4">
            <a:extLst>
              <a:ext uri="{FF2B5EF4-FFF2-40B4-BE49-F238E27FC236}">
                <a16:creationId xmlns:a16="http://schemas.microsoft.com/office/drawing/2014/main" id="{3D3EB0C1-6AE8-D45D-9B67-2E0B1C686E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1FF7C92-E404-61FE-C424-58019FCBBDAF}"/>
              </a:ext>
            </a:extLst>
          </p:cNvPr>
          <p:cNvSpPr>
            <a:spLocks noGrp="1"/>
          </p:cNvSpPr>
          <p:nvPr>
            <p:ph type="sldNum" sz="quarter" idx="12"/>
          </p:nvPr>
        </p:nvSpPr>
        <p:spPr/>
        <p:txBody>
          <a:bodyPr/>
          <a:lstStyle/>
          <a:p>
            <a:fld id="{699D57D6-62F5-4EEB-AA1D-15353EF7C7F6}" type="slidenum">
              <a:rPr lang="en-US" smtClean="0"/>
              <a:t>‹#›</a:t>
            </a:fld>
            <a:endParaRPr lang="en-US"/>
          </a:p>
        </p:txBody>
      </p:sp>
    </p:spTree>
    <p:extLst>
      <p:ext uri="{BB962C8B-B14F-4D97-AF65-F5344CB8AC3E}">
        <p14:creationId xmlns:p14="http://schemas.microsoft.com/office/powerpoint/2010/main" val="27424599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80FAD4-FF94-7F5A-BC9C-E8308E5B0B5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DC11A28-680A-51CB-D965-11B42C6E2BE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862B9EB-C74E-D133-FCAE-7807CA7BAF5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DE8C66F-915A-3C5A-C8DF-1E8EA1BD9AE5}"/>
              </a:ext>
            </a:extLst>
          </p:cNvPr>
          <p:cNvSpPr>
            <a:spLocks noGrp="1"/>
          </p:cNvSpPr>
          <p:nvPr>
            <p:ph type="dt" sz="half" idx="10"/>
          </p:nvPr>
        </p:nvSpPr>
        <p:spPr/>
        <p:txBody>
          <a:bodyPr/>
          <a:lstStyle/>
          <a:p>
            <a:fld id="{D10420CA-252D-462F-8484-9F8D4EB29106}" type="datetimeFigureOut">
              <a:rPr lang="en-US" smtClean="0"/>
              <a:t>4/2/2024</a:t>
            </a:fld>
            <a:endParaRPr lang="en-US"/>
          </a:p>
        </p:txBody>
      </p:sp>
      <p:sp>
        <p:nvSpPr>
          <p:cNvPr id="6" name="Footer Placeholder 5">
            <a:extLst>
              <a:ext uri="{FF2B5EF4-FFF2-40B4-BE49-F238E27FC236}">
                <a16:creationId xmlns:a16="http://schemas.microsoft.com/office/drawing/2014/main" id="{F9C1BFBA-FDF5-A934-C32B-0A981BCF831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3ECB88B-3577-A09B-7E85-4C936EFAB82A}"/>
              </a:ext>
            </a:extLst>
          </p:cNvPr>
          <p:cNvSpPr>
            <a:spLocks noGrp="1"/>
          </p:cNvSpPr>
          <p:nvPr>
            <p:ph type="sldNum" sz="quarter" idx="12"/>
          </p:nvPr>
        </p:nvSpPr>
        <p:spPr/>
        <p:txBody>
          <a:bodyPr/>
          <a:lstStyle/>
          <a:p>
            <a:fld id="{699D57D6-62F5-4EEB-AA1D-15353EF7C7F6}" type="slidenum">
              <a:rPr lang="en-US" smtClean="0"/>
              <a:t>‹#›</a:t>
            </a:fld>
            <a:endParaRPr lang="en-US"/>
          </a:p>
        </p:txBody>
      </p:sp>
    </p:spTree>
    <p:extLst>
      <p:ext uri="{BB962C8B-B14F-4D97-AF65-F5344CB8AC3E}">
        <p14:creationId xmlns:p14="http://schemas.microsoft.com/office/powerpoint/2010/main" val="2379254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A1EDB6-0DFF-45E2-5785-331305A4F0F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F83EBC4-6A47-BF82-E605-F1DF0983F90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054892D-439B-4DD2-7FCF-231E78381F7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C04847E-7202-C016-85ED-C1DD089131B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9AA50FF-2DB4-AF2B-F47F-31AFDEA5FA2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82845B8-3C9F-0104-0ABD-905CA906EDF8}"/>
              </a:ext>
            </a:extLst>
          </p:cNvPr>
          <p:cNvSpPr>
            <a:spLocks noGrp="1"/>
          </p:cNvSpPr>
          <p:nvPr>
            <p:ph type="dt" sz="half" idx="10"/>
          </p:nvPr>
        </p:nvSpPr>
        <p:spPr/>
        <p:txBody>
          <a:bodyPr/>
          <a:lstStyle/>
          <a:p>
            <a:fld id="{D10420CA-252D-462F-8484-9F8D4EB29106}" type="datetimeFigureOut">
              <a:rPr lang="en-US" smtClean="0"/>
              <a:t>4/2/2024</a:t>
            </a:fld>
            <a:endParaRPr lang="en-US"/>
          </a:p>
        </p:txBody>
      </p:sp>
      <p:sp>
        <p:nvSpPr>
          <p:cNvPr id="8" name="Footer Placeholder 7">
            <a:extLst>
              <a:ext uri="{FF2B5EF4-FFF2-40B4-BE49-F238E27FC236}">
                <a16:creationId xmlns:a16="http://schemas.microsoft.com/office/drawing/2014/main" id="{C2541DF1-C51B-BE3B-DF7D-BE89C36B9C0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0306E5A-091A-C0D6-0074-31BC71B11122}"/>
              </a:ext>
            </a:extLst>
          </p:cNvPr>
          <p:cNvSpPr>
            <a:spLocks noGrp="1"/>
          </p:cNvSpPr>
          <p:nvPr>
            <p:ph type="sldNum" sz="quarter" idx="12"/>
          </p:nvPr>
        </p:nvSpPr>
        <p:spPr/>
        <p:txBody>
          <a:bodyPr/>
          <a:lstStyle/>
          <a:p>
            <a:fld id="{699D57D6-62F5-4EEB-AA1D-15353EF7C7F6}" type="slidenum">
              <a:rPr lang="en-US" smtClean="0"/>
              <a:t>‹#›</a:t>
            </a:fld>
            <a:endParaRPr lang="en-US"/>
          </a:p>
        </p:txBody>
      </p:sp>
    </p:spTree>
    <p:extLst>
      <p:ext uri="{BB962C8B-B14F-4D97-AF65-F5344CB8AC3E}">
        <p14:creationId xmlns:p14="http://schemas.microsoft.com/office/powerpoint/2010/main" val="14481885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E33714-6890-3192-F6CE-7E953E6155C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B93AD10-52BB-7059-E3A0-07176714C51F}"/>
              </a:ext>
            </a:extLst>
          </p:cNvPr>
          <p:cNvSpPr>
            <a:spLocks noGrp="1"/>
          </p:cNvSpPr>
          <p:nvPr>
            <p:ph type="dt" sz="half" idx="10"/>
          </p:nvPr>
        </p:nvSpPr>
        <p:spPr/>
        <p:txBody>
          <a:bodyPr/>
          <a:lstStyle/>
          <a:p>
            <a:fld id="{D10420CA-252D-462F-8484-9F8D4EB29106}" type="datetimeFigureOut">
              <a:rPr lang="en-US" smtClean="0"/>
              <a:t>4/2/2024</a:t>
            </a:fld>
            <a:endParaRPr lang="en-US"/>
          </a:p>
        </p:txBody>
      </p:sp>
      <p:sp>
        <p:nvSpPr>
          <p:cNvPr id="4" name="Footer Placeholder 3">
            <a:extLst>
              <a:ext uri="{FF2B5EF4-FFF2-40B4-BE49-F238E27FC236}">
                <a16:creationId xmlns:a16="http://schemas.microsoft.com/office/drawing/2014/main" id="{E71ED191-D2E2-842A-2C2A-F6274E04942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A3CB621-D363-E179-AD15-9CFE70FFB9D9}"/>
              </a:ext>
            </a:extLst>
          </p:cNvPr>
          <p:cNvSpPr>
            <a:spLocks noGrp="1"/>
          </p:cNvSpPr>
          <p:nvPr>
            <p:ph type="sldNum" sz="quarter" idx="12"/>
          </p:nvPr>
        </p:nvSpPr>
        <p:spPr/>
        <p:txBody>
          <a:bodyPr/>
          <a:lstStyle/>
          <a:p>
            <a:fld id="{699D57D6-62F5-4EEB-AA1D-15353EF7C7F6}" type="slidenum">
              <a:rPr lang="en-US" smtClean="0"/>
              <a:t>‹#›</a:t>
            </a:fld>
            <a:endParaRPr lang="en-US"/>
          </a:p>
        </p:txBody>
      </p:sp>
    </p:spTree>
    <p:extLst>
      <p:ext uri="{BB962C8B-B14F-4D97-AF65-F5344CB8AC3E}">
        <p14:creationId xmlns:p14="http://schemas.microsoft.com/office/powerpoint/2010/main" val="22376136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8531CD2-0943-4DB5-C935-3BF56F2D027F}"/>
              </a:ext>
            </a:extLst>
          </p:cNvPr>
          <p:cNvSpPr>
            <a:spLocks noGrp="1"/>
          </p:cNvSpPr>
          <p:nvPr>
            <p:ph type="dt" sz="half" idx="10"/>
          </p:nvPr>
        </p:nvSpPr>
        <p:spPr/>
        <p:txBody>
          <a:bodyPr/>
          <a:lstStyle/>
          <a:p>
            <a:fld id="{D10420CA-252D-462F-8484-9F8D4EB29106}" type="datetimeFigureOut">
              <a:rPr lang="en-US" smtClean="0"/>
              <a:t>4/2/2024</a:t>
            </a:fld>
            <a:endParaRPr lang="en-US"/>
          </a:p>
        </p:txBody>
      </p:sp>
      <p:sp>
        <p:nvSpPr>
          <p:cNvPr id="3" name="Footer Placeholder 2">
            <a:extLst>
              <a:ext uri="{FF2B5EF4-FFF2-40B4-BE49-F238E27FC236}">
                <a16:creationId xmlns:a16="http://schemas.microsoft.com/office/drawing/2014/main" id="{94B0264F-27BA-4C1A-1789-944139D9A7E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AD0373F-5A1C-6B3A-A15B-B74CB1A17883}"/>
              </a:ext>
            </a:extLst>
          </p:cNvPr>
          <p:cNvSpPr>
            <a:spLocks noGrp="1"/>
          </p:cNvSpPr>
          <p:nvPr>
            <p:ph type="sldNum" sz="quarter" idx="12"/>
          </p:nvPr>
        </p:nvSpPr>
        <p:spPr/>
        <p:txBody>
          <a:bodyPr/>
          <a:lstStyle/>
          <a:p>
            <a:fld id="{699D57D6-62F5-4EEB-AA1D-15353EF7C7F6}" type="slidenum">
              <a:rPr lang="en-US" smtClean="0"/>
              <a:t>‹#›</a:t>
            </a:fld>
            <a:endParaRPr lang="en-US"/>
          </a:p>
        </p:txBody>
      </p:sp>
    </p:spTree>
    <p:extLst>
      <p:ext uri="{BB962C8B-B14F-4D97-AF65-F5344CB8AC3E}">
        <p14:creationId xmlns:p14="http://schemas.microsoft.com/office/powerpoint/2010/main" val="35876763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D67B93-267D-FFCF-2A0F-379CDFEBCFD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A5ECFE8-557E-3CF5-9AE3-A01DF36AFBF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EB42735-A1D6-189E-5D04-6CD2C9C9EB1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A7A8180-D1DC-73D5-7A86-183629E80229}"/>
              </a:ext>
            </a:extLst>
          </p:cNvPr>
          <p:cNvSpPr>
            <a:spLocks noGrp="1"/>
          </p:cNvSpPr>
          <p:nvPr>
            <p:ph type="dt" sz="half" idx="10"/>
          </p:nvPr>
        </p:nvSpPr>
        <p:spPr/>
        <p:txBody>
          <a:bodyPr/>
          <a:lstStyle/>
          <a:p>
            <a:fld id="{D10420CA-252D-462F-8484-9F8D4EB29106}" type="datetimeFigureOut">
              <a:rPr lang="en-US" smtClean="0"/>
              <a:t>4/2/2024</a:t>
            </a:fld>
            <a:endParaRPr lang="en-US"/>
          </a:p>
        </p:txBody>
      </p:sp>
      <p:sp>
        <p:nvSpPr>
          <p:cNvPr id="6" name="Footer Placeholder 5">
            <a:extLst>
              <a:ext uri="{FF2B5EF4-FFF2-40B4-BE49-F238E27FC236}">
                <a16:creationId xmlns:a16="http://schemas.microsoft.com/office/drawing/2014/main" id="{84D68338-ECE1-AFFB-BE42-8D904D1D88D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D9F9633-39FA-8588-E091-0E0FC40229EB}"/>
              </a:ext>
            </a:extLst>
          </p:cNvPr>
          <p:cNvSpPr>
            <a:spLocks noGrp="1"/>
          </p:cNvSpPr>
          <p:nvPr>
            <p:ph type="sldNum" sz="quarter" idx="12"/>
          </p:nvPr>
        </p:nvSpPr>
        <p:spPr/>
        <p:txBody>
          <a:bodyPr/>
          <a:lstStyle/>
          <a:p>
            <a:fld id="{699D57D6-62F5-4EEB-AA1D-15353EF7C7F6}" type="slidenum">
              <a:rPr lang="en-US" smtClean="0"/>
              <a:t>‹#›</a:t>
            </a:fld>
            <a:endParaRPr lang="en-US"/>
          </a:p>
        </p:txBody>
      </p:sp>
    </p:spTree>
    <p:extLst>
      <p:ext uri="{BB962C8B-B14F-4D97-AF65-F5344CB8AC3E}">
        <p14:creationId xmlns:p14="http://schemas.microsoft.com/office/powerpoint/2010/main" val="5631574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B7E51F-0312-5CD4-CD04-79F2C15DB2C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A90A745-B2CF-91AF-30D0-812FAC7E096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A88E35E-1235-C29A-0BBB-F9402FECA7B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CCEAC7-506C-F4AB-A36F-7BEF4D328822}"/>
              </a:ext>
            </a:extLst>
          </p:cNvPr>
          <p:cNvSpPr>
            <a:spLocks noGrp="1"/>
          </p:cNvSpPr>
          <p:nvPr>
            <p:ph type="dt" sz="half" idx="10"/>
          </p:nvPr>
        </p:nvSpPr>
        <p:spPr/>
        <p:txBody>
          <a:bodyPr/>
          <a:lstStyle/>
          <a:p>
            <a:fld id="{D10420CA-252D-462F-8484-9F8D4EB29106}" type="datetimeFigureOut">
              <a:rPr lang="en-US" smtClean="0"/>
              <a:t>4/2/2024</a:t>
            </a:fld>
            <a:endParaRPr lang="en-US"/>
          </a:p>
        </p:txBody>
      </p:sp>
      <p:sp>
        <p:nvSpPr>
          <p:cNvPr id="6" name="Footer Placeholder 5">
            <a:extLst>
              <a:ext uri="{FF2B5EF4-FFF2-40B4-BE49-F238E27FC236}">
                <a16:creationId xmlns:a16="http://schemas.microsoft.com/office/drawing/2014/main" id="{B69677A7-8BDE-D6E9-ADA8-5E3CCF3366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2F90262-3BA0-23AF-0807-27DBAEDB2D6D}"/>
              </a:ext>
            </a:extLst>
          </p:cNvPr>
          <p:cNvSpPr>
            <a:spLocks noGrp="1"/>
          </p:cNvSpPr>
          <p:nvPr>
            <p:ph type="sldNum" sz="quarter" idx="12"/>
          </p:nvPr>
        </p:nvSpPr>
        <p:spPr/>
        <p:txBody>
          <a:bodyPr/>
          <a:lstStyle/>
          <a:p>
            <a:fld id="{699D57D6-62F5-4EEB-AA1D-15353EF7C7F6}" type="slidenum">
              <a:rPr lang="en-US" smtClean="0"/>
              <a:t>‹#›</a:t>
            </a:fld>
            <a:endParaRPr lang="en-US"/>
          </a:p>
        </p:txBody>
      </p:sp>
    </p:spTree>
    <p:extLst>
      <p:ext uri="{BB962C8B-B14F-4D97-AF65-F5344CB8AC3E}">
        <p14:creationId xmlns:p14="http://schemas.microsoft.com/office/powerpoint/2010/main" val="4250362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40AD4C0-6457-649A-3B02-2F54660450F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40F018B-279C-0291-5BF7-29CC9F7BF3D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1293BCD-208B-B07F-8D42-A81DA2AACFB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0420CA-252D-462F-8484-9F8D4EB29106}" type="datetimeFigureOut">
              <a:rPr lang="en-US" smtClean="0"/>
              <a:t>4/2/2024</a:t>
            </a:fld>
            <a:endParaRPr lang="en-US"/>
          </a:p>
        </p:txBody>
      </p:sp>
      <p:sp>
        <p:nvSpPr>
          <p:cNvPr id="5" name="Footer Placeholder 4">
            <a:extLst>
              <a:ext uri="{FF2B5EF4-FFF2-40B4-BE49-F238E27FC236}">
                <a16:creationId xmlns:a16="http://schemas.microsoft.com/office/drawing/2014/main" id="{71EAC9D7-C586-84B9-8D6D-F244D780640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B90E926-E507-0AFB-8926-AFEDDBD160D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9D57D6-62F5-4EEB-AA1D-15353EF7C7F6}" type="slidenum">
              <a:rPr lang="en-US" smtClean="0"/>
              <a:t>‹#›</a:t>
            </a:fld>
            <a:endParaRPr lang="en-US"/>
          </a:p>
        </p:txBody>
      </p:sp>
    </p:spTree>
    <p:extLst>
      <p:ext uri="{BB962C8B-B14F-4D97-AF65-F5344CB8AC3E}">
        <p14:creationId xmlns:p14="http://schemas.microsoft.com/office/powerpoint/2010/main" val="23082867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591F0A-78A4-2275-A9DC-33D8D64C97AF}"/>
              </a:ext>
            </a:extLst>
          </p:cNvPr>
          <p:cNvSpPr>
            <a:spLocks noGrp="1"/>
          </p:cNvSpPr>
          <p:nvPr>
            <p:ph type="ctrTitle"/>
          </p:nvPr>
        </p:nvSpPr>
        <p:spPr>
          <a:xfrm>
            <a:off x="1599501" y="1600200"/>
            <a:ext cx="9144000" cy="766763"/>
          </a:xfrm>
        </p:spPr>
        <p:txBody>
          <a:bodyPr>
            <a:noAutofit/>
          </a:bodyPr>
          <a:lstStyle/>
          <a:p>
            <a:pPr algn="ctr"/>
            <a:r>
              <a:rPr lang="en-US" sz="4000" b="1" dirty="0">
                <a:effectLst/>
                <a:latin typeface="Calibri" panose="020F0502020204030204" pitchFamily="34" charset="0"/>
                <a:ea typeface="Calibri" panose="020F0502020204030204" pitchFamily="34" charset="0"/>
                <a:cs typeface="Times New Roman" panose="02020603050405020304" pitchFamily="18" charset="0"/>
              </a:rPr>
              <a:t>Lesson: Magnifying Our Calling</a:t>
            </a:r>
            <a:endParaRPr lang="en-US" sz="4000" dirty="0"/>
          </a:p>
        </p:txBody>
      </p:sp>
      <p:sp>
        <p:nvSpPr>
          <p:cNvPr id="5" name="Subtitle 4">
            <a:extLst>
              <a:ext uri="{FF2B5EF4-FFF2-40B4-BE49-F238E27FC236}">
                <a16:creationId xmlns:a16="http://schemas.microsoft.com/office/drawing/2014/main" id="{70BC19E3-98BB-70BE-6175-7F6FF3B54E69}"/>
              </a:ext>
            </a:extLst>
          </p:cNvPr>
          <p:cNvSpPr>
            <a:spLocks noGrp="1"/>
          </p:cNvSpPr>
          <p:nvPr>
            <p:ph type="subTitle" idx="1"/>
          </p:nvPr>
        </p:nvSpPr>
        <p:spPr>
          <a:xfrm>
            <a:off x="1524000" y="3602038"/>
            <a:ext cx="9144000" cy="889000"/>
          </a:xfrm>
        </p:spPr>
        <p:txBody>
          <a:bodyPr>
            <a:normAutofit/>
          </a:bodyPr>
          <a:lstStyle/>
          <a:p>
            <a:r>
              <a:rPr lang="en-US" sz="3200" dirty="0"/>
              <a:t>What does it mean to “Magnify Our Calling?”</a:t>
            </a:r>
          </a:p>
        </p:txBody>
      </p:sp>
      <p:sp>
        <p:nvSpPr>
          <p:cNvPr id="3" name="Subtitle 1">
            <a:extLst>
              <a:ext uri="{FF2B5EF4-FFF2-40B4-BE49-F238E27FC236}">
                <a16:creationId xmlns:a16="http://schemas.microsoft.com/office/drawing/2014/main" id="{DC459E43-9B78-AE22-41F1-E55E8ED7D2EB}"/>
              </a:ext>
            </a:extLst>
          </p:cNvPr>
          <p:cNvSpPr txBox="1">
            <a:spLocks/>
          </p:cNvSpPr>
          <p:nvPr/>
        </p:nvSpPr>
        <p:spPr>
          <a:xfrm>
            <a:off x="2485326" y="6087539"/>
            <a:ext cx="7372350" cy="365125"/>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800" dirty="0"/>
              <a:t>Prepared by Vim Horn for the CRE Education Committee – December 2022</a:t>
            </a:r>
          </a:p>
        </p:txBody>
      </p:sp>
    </p:spTree>
    <p:extLst>
      <p:ext uri="{BB962C8B-B14F-4D97-AF65-F5344CB8AC3E}">
        <p14:creationId xmlns:p14="http://schemas.microsoft.com/office/powerpoint/2010/main" val="35005641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Title 1">
            <a:extLst>
              <a:ext uri="{FF2B5EF4-FFF2-40B4-BE49-F238E27FC236}">
                <a16:creationId xmlns:a16="http://schemas.microsoft.com/office/drawing/2014/main" id="{F6C2F40B-D369-1DE4-C47F-2A0462A198EF}"/>
              </a:ext>
            </a:extLst>
          </p:cNvPr>
          <p:cNvSpPr>
            <a:spLocks noGrp="1"/>
          </p:cNvSpPr>
          <p:nvPr>
            <p:ph type="title"/>
          </p:nvPr>
        </p:nvSpPr>
        <p:spPr>
          <a:xfrm>
            <a:off x="1191237" y="228600"/>
            <a:ext cx="8486163" cy="914400"/>
          </a:xfrm>
        </p:spPr>
        <p:txBody>
          <a:bodyPr/>
          <a:lstStyle/>
          <a:p>
            <a:pPr>
              <a:defRPr/>
            </a:pPr>
            <a:r>
              <a:rPr lang="en-US" sz="3200" b="1" dirty="0"/>
              <a:t>Brother Curry</a:t>
            </a:r>
            <a:r>
              <a:rPr lang="en-US" sz="2800" b="1" dirty="0"/>
              <a:t> continues:</a:t>
            </a:r>
          </a:p>
        </p:txBody>
      </p:sp>
      <p:sp>
        <p:nvSpPr>
          <p:cNvPr id="13315" name="Content Placeholder 2">
            <a:extLst>
              <a:ext uri="{FF2B5EF4-FFF2-40B4-BE49-F238E27FC236}">
                <a16:creationId xmlns:a16="http://schemas.microsoft.com/office/drawing/2014/main" id="{BE39A26E-6F15-0CC9-17E2-D37C3B096E71}"/>
              </a:ext>
            </a:extLst>
          </p:cNvPr>
          <p:cNvSpPr>
            <a:spLocks noGrp="1"/>
          </p:cNvSpPr>
          <p:nvPr>
            <p:ph idx="1"/>
          </p:nvPr>
        </p:nvSpPr>
        <p:spPr>
          <a:xfrm>
            <a:off x="1191237" y="990600"/>
            <a:ext cx="9630561" cy="5715000"/>
          </a:xfrm>
        </p:spPr>
        <p:txBody>
          <a:bodyPr>
            <a:normAutofit/>
          </a:bodyPr>
          <a:lstStyle/>
          <a:p>
            <a:pPr>
              <a:lnSpc>
                <a:spcPct val="110000"/>
              </a:lnSpc>
              <a:spcAft>
                <a:spcPts val="300"/>
              </a:spcAft>
              <a:buFont typeface="Wingdings" panose="05000000000000000000" pitchFamily="2" charset="2"/>
              <a:buChar char="§"/>
            </a:pPr>
            <a:r>
              <a:rPr lang="en-US" altLang="en-US" sz="2200" dirty="0">
                <a:ea typeface="Arial Unicode MS" pitchFamily="34" charset="-128"/>
                <a:cs typeface="Times New Roman" panose="02020603050405020304" pitchFamily="18" charset="0"/>
              </a:rPr>
              <a:t>It will not come to any number or set of ministers who </a:t>
            </a:r>
            <a:r>
              <a:rPr lang="en-US" altLang="en-US" sz="2200" u="sng" dirty="0">
                <a:ea typeface="Arial Unicode MS" pitchFamily="34" charset="-128"/>
                <a:cs typeface="Times New Roman" panose="02020603050405020304" pitchFamily="18" charset="0"/>
              </a:rPr>
              <a:t>in their own wisdom and counsel bring the ways and means and methods of the great and abominable Church </a:t>
            </a:r>
            <a:r>
              <a:rPr lang="en-US" altLang="en-US" sz="2200" dirty="0">
                <a:ea typeface="Arial Unicode MS" pitchFamily="34" charset="-128"/>
                <a:cs typeface="Times New Roman" panose="02020603050405020304" pitchFamily="18" charset="0"/>
              </a:rPr>
              <a:t>or any of her worldly daughters and </a:t>
            </a:r>
            <a:r>
              <a:rPr lang="en-US" altLang="en-US" sz="2200" u="sng" dirty="0">
                <a:ea typeface="Arial Unicode MS" pitchFamily="34" charset="-128"/>
                <a:cs typeface="Times New Roman" panose="02020603050405020304" pitchFamily="18" charset="0"/>
              </a:rPr>
              <a:t>seek to substitute these for the simple, the unpretentious, but yet…deeply spiritual ways of the Lord</a:t>
            </a:r>
            <a:r>
              <a:rPr lang="en-US" altLang="en-US" sz="2200" dirty="0">
                <a:ea typeface="Arial Unicode MS" pitchFamily="34" charset="-128"/>
                <a:cs typeface="Times New Roman" panose="02020603050405020304" pitchFamily="18" charset="0"/>
              </a:rPr>
              <a:t>. </a:t>
            </a:r>
          </a:p>
          <a:p>
            <a:pPr>
              <a:lnSpc>
                <a:spcPct val="110000"/>
              </a:lnSpc>
              <a:spcAft>
                <a:spcPts val="300"/>
              </a:spcAft>
              <a:buFont typeface="Wingdings" panose="05000000000000000000" pitchFamily="2" charset="2"/>
              <a:buChar char="§"/>
            </a:pPr>
            <a:r>
              <a:rPr lang="en-US" altLang="en-US" sz="2200" u="sng" dirty="0">
                <a:ea typeface="Arial Unicode MS" pitchFamily="34" charset="-128"/>
                <a:cs typeface="Times New Roman" panose="02020603050405020304" pitchFamily="18" charset="0"/>
              </a:rPr>
              <a:t>It cannot come to those whose hearts are impure and whose lives are stained, </a:t>
            </a:r>
            <a:r>
              <a:rPr lang="en-US" altLang="en-US" sz="2200" dirty="0">
                <a:ea typeface="Arial Unicode MS" pitchFamily="34" charset="-128"/>
                <a:cs typeface="Times New Roman" panose="02020603050405020304" pitchFamily="18" charset="0"/>
              </a:rPr>
              <a:t>sometimes very deeply with </a:t>
            </a:r>
            <a:r>
              <a:rPr lang="en-US" altLang="en-US" sz="2200" u="sng" dirty="0">
                <a:ea typeface="Arial Unicode MS" pitchFamily="34" charset="-128"/>
                <a:cs typeface="Times New Roman" panose="02020603050405020304" pitchFamily="18" charset="0"/>
              </a:rPr>
              <a:t>the sins of negligence or extreme preoccupation with the affairs of the world </a:t>
            </a:r>
            <a:r>
              <a:rPr lang="en-US" altLang="en-US" sz="2200" dirty="0">
                <a:ea typeface="Arial Unicode MS" pitchFamily="34" charset="-128"/>
                <a:cs typeface="Times New Roman" panose="02020603050405020304" pitchFamily="18" charset="0"/>
              </a:rPr>
              <a:t>or failure to make the great concerns of the Lord their great concerns, </a:t>
            </a:r>
          </a:p>
          <a:p>
            <a:pPr>
              <a:lnSpc>
                <a:spcPct val="110000"/>
              </a:lnSpc>
              <a:spcAft>
                <a:spcPts val="300"/>
              </a:spcAft>
              <a:buFont typeface="Wingdings" panose="05000000000000000000" pitchFamily="2" charset="2"/>
              <a:buChar char="§"/>
            </a:pPr>
            <a:r>
              <a:rPr lang="en-US" altLang="en-US" sz="2200" dirty="0">
                <a:ea typeface="Arial Unicode MS" pitchFamily="34" charset="-128"/>
                <a:cs typeface="Times New Roman" panose="02020603050405020304" pitchFamily="18" charset="0"/>
              </a:rPr>
              <a:t>or are </a:t>
            </a:r>
            <a:r>
              <a:rPr lang="en-US" altLang="en-US" sz="2200" u="sng" dirty="0">
                <a:ea typeface="Arial Unicode MS" pitchFamily="34" charset="-128"/>
                <a:cs typeface="Times New Roman" panose="02020603050405020304" pitchFamily="18" charset="0"/>
              </a:rPr>
              <a:t>light-minded, or are ignorant of the word of God</a:t>
            </a:r>
            <a:r>
              <a:rPr lang="en-US" altLang="en-US" sz="2200" dirty="0">
                <a:ea typeface="Arial Unicode MS" pitchFamily="34" charset="-128"/>
                <a:cs typeface="Times New Roman" panose="02020603050405020304" pitchFamily="18" charset="0"/>
              </a:rPr>
              <a:t>, or know not the word of the prophets, nor see the starkly clear signs of approaching catastrophic crises. </a:t>
            </a:r>
          </a:p>
          <a:p>
            <a:pPr>
              <a:lnSpc>
                <a:spcPct val="110000"/>
              </a:lnSpc>
              <a:buFont typeface="Wingdings" panose="05000000000000000000" pitchFamily="2" charset="2"/>
              <a:buChar char="§"/>
            </a:pPr>
            <a:r>
              <a:rPr lang="en-US" altLang="en-US" sz="2200" dirty="0">
                <a:ea typeface="Arial Unicode MS" pitchFamily="34" charset="-128"/>
                <a:cs typeface="Times New Roman" panose="02020603050405020304" pitchFamily="18" charset="0"/>
              </a:rPr>
              <a:t>It is impossible for it to come to men who, in this day—when the long foretold judgments of the Almighty are about to sweep over the </a:t>
            </a:r>
            <a:r>
              <a:rPr lang="en-US" altLang="en-US" sz="2200" u="sng" dirty="0">
                <a:ea typeface="Arial Unicode MS" pitchFamily="34" charset="-128"/>
                <a:cs typeface="Times New Roman" panose="02020603050405020304" pitchFamily="18" charset="0"/>
              </a:rPr>
              <a:t>earth—are concerned with little more than the Churches of the world….</a:t>
            </a:r>
          </a:p>
          <a:p>
            <a:pPr>
              <a:lnSpc>
                <a:spcPct val="110000"/>
              </a:lnSpc>
            </a:pPr>
            <a:endParaRPr lang="en-US" altLang="en-US" sz="2200" dirty="0">
              <a:ea typeface="Arial Unicode MS" pitchFamily="34" charset="-128"/>
              <a:cs typeface="Times New Roman" panose="02020603050405020304" pitchFamily="18" charset="0"/>
            </a:endParaRPr>
          </a:p>
        </p:txBody>
      </p:sp>
      <p:sp>
        <p:nvSpPr>
          <p:cNvPr id="13316" name="Slide Number Placeholder 3">
            <a:extLst>
              <a:ext uri="{FF2B5EF4-FFF2-40B4-BE49-F238E27FC236}">
                <a16:creationId xmlns:a16="http://schemas.microsoft.com/office/drawing/2014/main" id="{A122BA31-050B-A188-69D0-CEBDA192B89E}"/>
              </a:ext>
            </a:extLst>
          </p:cNvPr>
          <p:cNvSpPr>
            <a:spLocks noGrp="1"/>
          </p:cNvSpPr>
          <p:nvPr>
            <p:ph type="sldNum" sz="quarter" idx="1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1755A083-09FA-4B4C-8995-A7A449569ADA}" type="slidenum">
              <a:rPr lang="en-US" altLang="en-US" sz="1400"/>
              <a:pPr eaLnBrk="1" hangingPunct="1"/>
              <a:t>10</a:t>
            </a:fld>
            <a:endParaRPr lang="en-US" altLang="en-US" sz="14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3">
            <a:extLst>
              <a:ext uri="{FF2B5EF4-FFF2-40B4-BE49-F238E27FC236}">
                <a16:creationId xmlns:a16="http://schemas.microsoft.com/office/drawing/2014/main" id="{46B7FB85-7F4D-6A1E-E947-B4590851F478}"/>
              </a:ext>
            </a:extLst>
          </p:cNvPr>
          <p:cNvSpPr>
            <a:spLocks noGrp="1"/>
          </p:cNvSpPr>
          <p:nvPr>
            <p:ph type="title"/>
          </p:nvPr>
        </p:nvSpPr>
        <p:spPr>
          <a:xfrm>
            <a:off x="1501629" y="439380"/>
            <a:ext cx="8520419" cy="1325563"/>
          </a:xfrm>
        </p:spPr>
        <p:txBody>
          <a:bodyPr/>
          <a:lstStyle/>
          <a:p>
            <a:r>
              <a:rPr lang="en-US" altLang="en-US" sz="3000" b="1" dirty="0"/>
              <a:t>Brother Curry</a:t>
            </a:r>
            <a:r>
              <a:rPr lang="en-US" altLang="en-US" sz="3200" b="1" dirty="0"/>
              <a:t> </a:t>
            </a:r>
            <a:r>
              <a:rPr lang="en-US" altLang="en-US" sz="3000" b="1" dirty="0"/>
              <a:t>concludes:</a:t>
            </a:r>
          </a:p>
        </p:txBody>
      </p:sp>
      <p:sp>
        <p:nvSpPr>
          <p:cNvPr id="14339" name="Content Placeholder 2">
            <a:extLst>
              <a:ext uri="{FF2B5EF4-FFF2-40B4-BE49-F238E27FC236}">
                <a16:creationId xmlns:a16="http://schemas.microsoft.com/office/drawing/2014/main" id="{D82253D0-719E-E38E-0870-5B91E414D496}"/>
              </a:ext>
            </a:extLst>
          </p:cNvPr>
          <p:cNvSpPr>
            <a:spLocks noGrp="1"/>
          </p:cNvSpPr>
          <p:nvPr>
            <p:ph idx="1"/>
          </p:nvPr>
        </p:nvSpPr>
        <p:spPr>
          <a:xfrm>
            <a:off x="1644241" y="1447800"/>
            <a:ext cx="8520419" cy="4495800"/>
          </a:xfrm>
        </p:spPr>
        <p:txBody>
          <a:bodyPr>
            <a:normAutofit fontScale="92500" lnSpcReduction="10000"/>
          </a:bodyPr>
          <a:lstStyle/>
          <a:p>
            <a:pPr marL="0" eaLnBrk="1" hangingPunct="1">
              <a:lnSpc>
                <a:spcPct val="110000"/>
              </a:lnSpc>
              <a:spcBef>
                <a:spcPct val="0"/>
              </a:spcBef>
              <a:buClrTx/>
              <a:buSzTx/>
              <a:buFont typeface="Symbol" panose="05050102010706020507" pitchFamily="18" charset="2"/>
              <a:buNone/>
            </a:pPr>
            <a:r>
              <a:rPr lang="en-US" altLang="en-US" sz="2200" dirty="0">
                <a:ea typeface="Arial Unicode MS" pitchFamily="34" charset="-128"/>
              </a:rPr>
              <a:t>Yet, all who will, all who see, </a:t>
            </a:r>
            <a:r>
              <a:rPr lang="en-US" altLang="en-US" sz="2200" b="1" dirty="0">
                <a:ea typeface="Arial Unicode MS" pitchFamily="34" charset="-128"/>
              </a:rPr>
              <a:t>may now prepare themselves</a:t>
            </a:r>
            <a:r>
              <a:rPr lang="en-US" altLang="en-US" sz="2200" dirty="0">
                <a:ea typeface="Arial Unicode MS" pitchFamily="34" charset="-128"/>
              </a:rPr>
              <a:t>. Blessed are all such as </a:t>
            </a:r>
            <a:r>
              <a:rPr lang="en-US" altLang="en-US" sz="2200" b="1" u="sng" dirty="0">
                <a:ea typeface="Arial Unicode MS" pitchFamily="34" charset="-128"/>
              </a:rPr>
              <a:t>shall draw close to the Lord </a:t>
            </a:r>
            <a:r>
              <a:rPr lang="en-US" altLang="en-US" sz="2200" b="1" dirty="0">
                <a:ea typeface="Arial Unicode MS" pitchFamily="34" charset="-128"/>
              </a:rPr>
              <a:t>in </a:t>
            </a:r>
            <a:r>
              <a:rPr lang="en-US" altLang="en-US" sz="2200" b="1" u="sng" dirty="0">
                <a:ea typeface="Arial Unicode MS" pitchFamily="34" charset="-128"/>
              </a:rPr>
              <a:t>lowliness of heart</a:t>
            </a:r>
            <a:r>
              <a:rPr lang="en-US" altLang="en-US" sz="2200" b="1" dirty="0">
                <a:ea typeface="Arial Unicode MS" pitchFamily="34" charset="-128"/>
              </a:rPr>
              <a:t>, in </a:t>
            </a:r>
            <a:r>
              <a:rPr lang="en-US" altLang="en-US" sz="2200" b="1" u="sng" dirty="0">
                <a:ea typeface="Arial Unicode MS" pitchFamily="34" charset="-128"/>
              </a:rPr>
              <a:t>great love</a:t>
            </a:r>
            <a:r>
              <a:rPr lang="en-US" altLang="en-US" sz="2200" b="1" dirty="0">
                <a:ea typeface="Arial Unicode MS" pitchFamily="34" charset="-128"/>
              </a:rPr>
              <a:t>, </a:t>
            </a:r>
            <a:r>
              <a:rPr lang="en-US" altLang="en-US" sz="2200" b="1" u="sng" dirty="0">
                <a:ea typeface="Arial Unicode MS" pitchFamily="34" charset="-128"/>
              </a:rPr>
              <a:t>sacrificially</a:t>
            </a:r>
            <a:r>
              <a:rPr lang="en-US" altLang="en-US" sz="2200" b="1" dirty="0">
                <a:ea typeface="Arial Unicode MS" pitchFamily="34" charset="-128"/>
              </a:rPr>
              <a:t>, and in </a:t>
            </a:r>
            <a:r>
              <a:rPr lang="en-US" altLang="en-US" sz="2200" b="1" u="sng" dirty="0">
                <a:ea typeface="Arial Unicode MS" pitchFamily="34" charset="-128"/>
              </a:rPr>
              <a:t>great faith</a:t>
            </a:r>
            <a:r>
              <a:rPr lang="en-US" altLang="en-US" sz="2200" dirty="0">
                <a:ea typeface="Arial Unicode MS" pitchFamily="34" charset="-128"/>
              </a:rPr>
              <a:t>.  Such will be pillars of strength to God's people, and they shall be instruments of power in His hands…</a:t>
            </a:r>
          </a:p>
          <a:p>
            <a:pPr eaLnBrk="1" hangingPunct="1">
              <a:lnSpc>
                <a:spcPct val="110000"/>
              </a:lnSpc>
              <a:spcBef>
                <a:spcPct val="0"/>
              </a:spcBef>
              <a:buClrTx/>
              <a:buSzTx/>
              <a:buFont typeface="Symbol" panose="05050102010706020507" pitchFamily="18" charset="2"/>
              <a:buNone/>
            </a:pPr>
            <a:endParaRPr lang="en-US" altLang="en-US" sz="1100" dirty="0">
              <a:ea typeface="Arial Unicode MS" pitchFamily="34" charset="-128"/>
            </a:endParaRPr>
          </a:p>
          <a:p>
            <a:pPr eaLnBrk="1" hangingPunct="1">
              <a:lnSpc>
                <a:spcPct val="110000"/>
              </a:lnSpc>
              <a:spcBef>
                <a:spcPct val="0"/>
              </a:spcBef>
              <a:buClrTx/>
              <a:buSzTx/>
              <a:buFontTx/>
              <a:buNone/>
            </a:pPr>
            <a:endParaRPr lang="en-US" altLang="en-US" sz="1000" dirty="0">
              <a:ea typeface="Arial Unicode MS" pitchFamily="34" charset="-128"/>
            </a:endParaRPr>
          </a:p>
          <a:p>
            <a:pPr marL="0" eaLnBrk="1" hangingPunct="1">
              <a:lnSpc>
                <a:spcPct val="110000"/>
              </a:lnSpc>
              <a:spcBef>
                <a:spcPct val="0"/>
              </a:spcBef>
              <a:buClrTx/>
              <a:buSzTx/>
              <a:buFontTx/>
              <a:buNone/>
            </a:pPr>
            <a:r>
              <a:rPr lang="en-US" altLang="en-US" sz="2200" dirty="0">
                <a:ea typeface="Arial Unicode MS" pitchFamily="34" charset="-128"/>
              </a:rPr>
              <a:t>If you are filled with a Godly concern, if you become of great faith, if you will call on Him in mighty prayer, if you will prepare yourselves, if you will go apart into the quietness of the woods or hills or desert places, or best of all, into the solemnities of holy sanctuaries—into places where you can listen for the still small voice—behold, He shall wondrously show you what lies ahead.  He will show it to the spiritually awake among you, be they aged or young. God would make you strong for these times. He would have you take such steps in preparation as only He can show you.” </a:t>
            </a:r>
          </a:p>
          <a:p>
            <a:pPr marL="0" eaLnBrk="1" hangingPunct="1">
              <a:lnSpc>
                <a:spcPct val="110000"/>
              </a:lnSpc>
              <a:spcBef>
                <a:spcPct val="0"/>
              </a:spcBef>
              <a:buClrTx/>
              <a:buSzTx/>
              <a:buFontTx/>
              <a:buNone/>
            </a:pPr>
            <a:r>
              <a:rPr lang="en-US" altLang="en-US" sz="2000" dirty="0">
                <a:ea typeface="Arial Unicode MS" pitchFamily="34" charset="-128"/>
              </a:rPr>
              <a:t>(</a:t>
            </a:r>
            <a:r>
              <a:rPr lang="en-US" altLang="en-US" sz="2000" i="1" dirty="0">
                <a:ea typeface="Arial Unicode MS" pitchFamily="34" charset="-128"/>
              </a:rPr>
              <a:t>The Endowment </a:t>
            </a:r>
            <a:r>
              <a:rPr lang="en-US" altLang="en-US" sz="2000" dirty="0">
                <a:ea typeface="Arial Unicode MS" pitchFamily="34" charset="-128"/>
              </a:rPr>
              <a:t>by Earl R. Curry, pp. 6-8)</a:t>
            </a:r>
          </a:p>
          <a:p>
            <a:pPr>
              <a:lnSpc>
                <a:spcPct val="110000"/>
              </a:lnSpc>
            </a:pPr>
            <a:endParaRPr lang="en-US" altLang="en-US" sz="2200" dirty="0"/>
          </a:p>
        </p:txBody>
      </p:sp>
      <p:sp>
        <p:nvSpPr>
          <p:cNvPr id="14340" name="Slide Number Placeholder 3">
            <a:extLst>
              <a:ext uri="{FF2B5EF4-FFF2-40B4-BE49-F238E27FC236}">
                <a16:creationId xmlns:a16="http://schemas.microsoft.com/office/drawing/2014/main" id="{3A9E5100-E4B6-A0D8-7751-ACC7D06CA769}"/>
              </a:ext>
            </a:extLst>
          </p:cNvPr>
          <p:cNvSpPr>
            <a:spLocks noGrp="1"/>
          </p:cNvSpPr>
          <p:nvPr>
            <p:ph type="sldNum" sz="quarter" idx="1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4BDF04A3-CFA1-40CF-8D06-242350B32D8F}" type="slidenum">
              <a:rPr lang="en-US" altLang="en-US" sz="1400"/>
              <a:pPr eaLnBrk="1" hangingPunct="1"/>
              <a:t>11</a:t>
            </a:fld>
            <a:endParaRPr lang="en-US" altLang="en-US" sz="14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063A0-AE14-11B5-7D9F-13D745F77ECD}"/>
              </a:ext>
            </a:extLst>
          </p:cNvPr>
          <p:cNvSpPr>
            <a:spLocks noGrp="1"/>
          </p:cNvSpPr>
          <p:nvPr>
            <p:ph type="title"/>
          </p:nvPr>
        </p:nvSpPr>
        <p:spPr/>
        <p:txBody>
          <a:bodyPr>
            <a:normAutofit/>
          </a:bodyPr>
          <a:lstStyle/>
          <a:p>
            <a:r>
              <a:rPr lang="en-US" sz="3200" b="1" dirty="0">
                <a:effectLst/>
                <a:latin typeface="Calibri" panose="020F0502020204030204" pitchFamily="34" charset="0"/>
                <a:ea typeface="Calibri" panose="020F0502020204030204" pitchFamily="34" charset="0"/>
                <a:cs typeface="Calibri" panose="020F0502020204030204" pitchFamily="34" charset="0"/>
              </a:rPr>
              <a:t>Magnify Your Calling</a:t>
            </a:r>
            <a:endParaRPr lang="en-US" sz="3200" dirty="0"/>
          </a:p>
        </p:txBody>
      </p:sp>
      <p:sp>
        <p:nvSpPr>
          <p:cNvPr id="3" name="Content Placeholder 2">
            <a:extLst>
              <a:ext uri="{FF2B5EF4-FFF2-40B4-BE49-F238E27FC236}">
                <a16:creationId xmlns:a16="http://schemas.microsoft.com/office/drawing/2014/main" id="{6F026C16-352F-D2EE-35E8-7D0CA08E4B0C}"/>
              </a:ext>
            </a:extLst>
          </p:cNvPr>
          <p:cNvSpPr>
            <a:spLocks noGrp="1"/>
          </p:cNvSpPr>
          <p:nvPr>
            <p:ph idx="1"/>
          </p:nvPr>
        </p:nvSpPr>
        <p:spPr/>
        <p:txBody>
          <a:bodyPr>
            <a:normAutofit/>
          </a:bodyPr>
          <a:lstStyle/>
          <a:p>
            <a:pPr marL="0" indent="0">
              <a:lnSpc>
                <a:spcPct val="100000"/>
              </a:lnSpc>
              <a:buNone/>
            </a:pPr>
            <a:r>
              <a:rPr lang="en-US" sz="2400" b="1" i="1" dirty="0">
                <a:effectLst/>
                <a:latin typeface="Calibri" panose="020F0502020204030204" pitchFamily="34" charset="0"/>
                <a:ea typeface="Calibri" panose="020F0502020204030204" pitchFamily="34" charset="0"/>
                <a:cs typeface="Calibri" panose="020F0502020204030204" pitchFamily="34" charset="0"/>
              </a:rPr>
              <a:t>DC 83:6c-d </a:t>
            </a:r>
            <a:r>
              <a:rPr lang="en-US" sz="2400" dirty="0">
                <a:effectLst/>
                <a:latin typeface="Calibri" panose="020F0502020204030204" pitchFamily="34" charset="0"/>
                <a:ea typeface="Calibri" panose="020F0502020204030204" pitchFamily="34" charset="0"/>
                <a:cs typeface="Calibri" panose="020F0502020204030204" pitchFamily="34" charset="0"/>
              </a:rPr>
              <a:t>For </a:t>
            </a:r>
            <a:r>
              <a:rPr lang="en-US" sz="2400" b="1" dirty="0">
                <a:effectLst/>
                <a:latin typeface="Calibri" panose="020F0502020204030204" pitchFamily="34" charset="0"/>
                <a:ea typeface="Calibri" panose="020F0502020204030204" pitchFamily="34" charset="0"/>
                <a:cs typeface="Calibri" panose="020F0502020204030204" pitchFamily="34" charset="0"/>
              </a:rPr>
              <a:t>whoso is faithful unto the obtaining these two priesthoods</a:t>
            </a:r>
            <a:r>
              <a:rPr lang="en-US" sz="2400" dirty="0">
                <a:effectLst/>
                <a:latin typeface="Calibri" panose="020F0502020204030204" pitchFamily="34" charset="0"/>
                <a:ea typeface="Calibri" panose="020F0502020204030204" pitchFamily="34" charset="0"/>
                <a:cs typeface="Calibri" panose="020F0502020204030204" pitchFamily="34" charset="0"/>
              </a:rPr>
              <a:t> of which I have spoken, </a:t>
            </a:r>
            <a:r>
              <a:rPr lang="en-US" sz="2400" b="1" dirty="0">
                <a:effectLst/>
                <a:latin typeface="Calibri" panose="020F0502020204030204" pitchFamily="34" charset="0"/>
                <a:ea typeface="Calibri" panose="020F0502020204030204" pitchFamily="34" charset="0"/>
                <a:cs typeface="Calibri" panose="020F0502020204030204" pitchFamily="34" charset="0"/>
              </a:rPr>
              <a:t>and the magnifying their calling</a:t>
            </a:r>
            <a:r>
              <a:rPr lang="en-US" sz="2400" dirty="0">
                <a:effectLst/>
                <a:latin typeface="Calibri" panose="020F0502020204030204" pitchFamily="34" charset="0"/>
                <a:ea typeface="Calibri" panose="020F0502020204030204" pitchFamily="34" charset="0"/>
                <a:cs typeface="Calibri" panose="020F0502020204030204" pitchFamily="34" charset="0"/>
              </a:rPr>
              <a:t>, are</a:t>
            </a:r>
            <a:r>
              <a:rPr lang="en-US" sz="2400" u="sng" dirty="0">
                <a:effectLst/>
                <a:latin typeface="Calibri" panose="020F0502020204030204" pitchFamily="34" charset="0"/>
                <a:ea typeface="Calibri" panose="020F0502020204030204" pitchFamily="34" charset="0"/>
                <a:cs typeface="Calibri" panose="020F0502020204030204" pitchFamily="34" charset="0"/>
              </a:rPr>
              <a:t> sanctified by the Spirit unto the renewing of their bodies: </a:t>
            </a:r>
            <a:r>
              <a:rPr lang="en-US" sz="2400" dirty="0">
                <a:effectLst/>
                <a:latin typeface="Calibri" panose="020F0502020204030204" pitchFamily="34" charset="0"/>
                <a:ea typeface="Calibri" panose="020F0502020204030204" pitchFamily="34" charset="0"/>
                <a:cs typeface="Calibri" panose="020F0502020204030204" pitchFamily="34" charset="0"/>
              </a:rPr>
              <a:t>they become the sons of Moses and of Aaron, and the seed of Abraham, and the church and kingdom and the elect of God;  </a:t>
            </a:r>
          </a:p>
          <a:p>
            <a:pPr marL="0" indent="0">
              <a:lnSpc>
                <a:spcPct val="100000"/>
              </a:lnSpc>
              <a:buNone/>
            </a:pPr>
            <a:endParaRPr lang="en-US" sz="2400" b="1" i="1" strike="noStrike" dirty="0">
              <a:effectLst/>
            </a:endParaRPr>
          </a:p>
          <a:p>
            <a:pPr marL="0" indent="0">
              <a:lnSpc>
                <a:spcPct val="100000"/>
              </a:lnSpc>
              <a:buNone/>
            </a:pPr>
            <a:r>
              <a:rPr lang="en-US" sz="2400" b="1" i="1" strike="noStrike" dirty="0">
                <a:effectLst/>
              </a:rPr>
              <a:t>DC 117:5</a:t>
            </a:r>
            <a:r>
              <a:rPr lang="en-US" sz="2400" b="0" i="1" dirty="0">
                <a:effectLst/>
              </a:rPr>
              <a:t> </a:t>
            </a:r>
            <a:r>
              <a:rPr lang="en-US" sz="2400" b="0" i="0" dirty="0">
                <a:effectLst/>
              </a:rPr>
              <a:t>Verily, I say unto you, </a:t>
            </a:r>
            <a:r>
              <a:rPr lang="en-US" sz="2400" b="1" i="0" dirty="0">
                <a:effectLst/>
              </a:rPr>
              <a:t>If</a:t>
            </a:r>
            <a:r>
              <a:rPr lang="en-US" sz="2400" b="0" i="0" dirty="0">
                <a:effectLst/>
              </a:rPr>
              <a:t> </a:t>
            </a:r>
            <a:r>
              <a:rPr lang="en-US" sz="2400" b="1" i="0" dirty="0">
                <a:effectLst/>
              </a:rPr>
              <a:t>these</a:t>
            </a:r>
            <a:r>
              <a:rPr lang="en-US" sz="2400" b="0" i="0" dirty="0">
                <a:effectLst/>
              </a:rPr>
              <a:t> </a:t>
            </a:r>
            <a:r>
              <a:rPr lang="en-US" sz="2400" b="1" i="0" dirty="0">
                <a:effectLst/>
              </a:rPr>
              <a:t>my</a:t>
            </a:r>
            <a:r>
              <a:rPr lang="en-US" sz="2400" b="0" i="0" dirty="0">
                <a:effectLst/>
              </a:rPr>
              <a:t> </a:t>
            </a:r>
            <a:r>
              <a:rPr lang="en-US" sz="2400" b="1" i="0" dirty="0">
                <a:effectLst/>
              </a:rPr>
              <a:t>servants</a:t>
            </a:r>
            <a:r>
              <a:rPr lang="en-US" sz="2400" b="0" i="0" dirty="0">
                <a:effectLst/>
              </a:rPr>
              <a:t> will henceforth </a:t>
            </a:r>
            <a:r>
              <a:rPr lang="en-US" sz="2400" b="1" i="0" dirty="0">
                <a:effectLst/>
              </a:rPr>
              <a:t>magnify their calling in honor before me</a:t>
            </a:r>
            <a:r>
              <a:rPr lang="en-US" sz="2400" b="0" i="0" dirty="0">
                <a:effectLst/>
              </a:rPr>
              <a:t>, they shall become men of power and excellent wisdom in the assemblies of </a:t>
            </a:r>
            <a:r>
              <a:rPr lang="en-US" sz="2400" b="1" i="0" dirty="0">
                <a:effectLst/>
              </a:rPr>
              <a:t>my</a:t>
            </a:r>
            <a:r>
              <a:rPr lang="en-US" sz="2400" b="0" i="0" dirty="0">
                <a:effectLst/>
              </a:rPr>
              <a:t> people.</a:t>
            </a:r>
            <a:endParaRPr lang="en-US" sz="2400" dirty="0">
              <a:effectLst/>
              <a:ea typeface="Calibri" panose="020F0502020204030204" pitchFamily="34" charset="0"/>
              <a:cs typeface="Times New Roman" panose="02020603050405020304" pitchFamily="18" charset="0"/>
            </a:endParaRPr>
          </a:p>
          <a:p>
            <a:pPr marL="0" indent="0">
              <a:lnSpc>
                <a:spcPct val="100000"/>
              </a:lnSpc>
              <a:buNone/>
            </a:pPr>
            <a:endParaRPr lang="en-US" sz="2400" dirty="0"/>
          </a:p>
        </p:txBody>
      </p:sp>
    </p:spTree>
    <p:extLst>
      <p:ext uri="{BB962C8B-B14F-4D97-AF65-F5344CB8AC3E}">
        <p14:creationId xmlns:p14="http://schemas.microsoft.com/office/powerpoint/2010/main" val="3362789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A2C353-09D2-890B-86E2-93C9C45BA38B}"/>
              </a:ext>
            </a:extLst>
          </p:cNvPr>
          <p:cNvSpPr>
            <a:spLocks noGrp="1"/>
          </p:cNvSpPr>
          <p:nvPr>
            <p:ph type="title"/>
          </p:nvPr>
        </p:nvSpPr>
        <p:spPr>
          <a:xfrm>
            <a:off x="838200" y="159391"/>
            <a:ext cx="10515600" cy="838899"/>
          </a:xfrm>
        </p:spPr>
        <p:txBody>
          <a:bodyPr>
            <a:normAutofit/>
          </a:bodyPr>
          <a:lstStyle/>
          <a:p>
            <a:r>
              <a:rPr lang="en-US" sz="3200" b="1" dirty="0">
                <a:effectLst/>
                <a:latin typeface="Calibri" panose="020F0502020204030204" pitchFamily="34" charset="0"/>
                <a:ea typeface="Calibri" panose="020F0502020204030204" pitchFamily="34" charset="0"/>
              </a:rPr>
              <a:t>“Magnifying Our Calling” has to do with Functional Authority</a:t>
            </a:r>
            <a:endParaRPr lang="en-US" sz="3200" dirty="0"/>
          </a:p>
        </p:txBody>
      </p:sp>
      <p:sp>
        <p:nvSpPr>
          <p:cNvPr id="3" name="Content Placeholder 2">
            <a:extLst>
              <a:ext uri="{FF2B5EF4-FFF2-40B4-BE49-F238E27FC236}">
                <a16:creationId xmlns:a16="http://schemas.microsoft.com/office/drawing/2014/main" id="{2BC79B12-8898-A5BD-F02D-364E3E66D783}"/>
              </a:ext>
            </a:extLst>
          </p:cNvPr>
          <p:cNvSpPr>
            <a:spLocks noGrp="1"/>
          </p:cNvSpPr>
          <p:nvPr>
            <p:ph idx="1"/>
          </p:nvPr>
        </p:nvSpPr>
        <p:spPr>
          <a:xfrm>
            <a:off x="838200" y="1199626"/>
            <a:ext cx="10515600" cy="4977337"/>
          </a:xfrm>
        </p:spPr>
        <p:txBody>
          <a:bodyPr>
            <a:normAutofit lnSpcReduction="10000"/>
          </a:bodyPr>
          <a:lstStyle/>
          <a:p>
            <a:pPr marL="0" marR="0" indent="0">
              <a:lnSpc>
                <a:spcPct val="107000"/>
              </a:lnSpc>
              <a:spcBef>
                <a:spcPts val="0"/>
              </a:spcBef>
              <a:spcAft>
                <a:spcPts val="600"/>
              </a:spcAft>
              <a:buNone/>
            </a:pPr>
            <a:r>
              <a:rPr lang="en-US" sz="2400" b="1" i="1" dirty="0">
                <a:effectLst/>
                <a:latin typeface="Calibri" panose="020F0502020204030204" pitchFamily="34" charset="0"/>
                <a:ea typeface="Calibri" panose="020F0502020204030204" pitchFamily="34" charset="0"/>
                <a:cs typeface="Calibri" panose="020F0502020204030204" pitchFamily="34" charset="0"/>
              </a:rPr>
              <a:t>DC 104:44a</a:t>
            </a:r>
            <a:r>
              <a:rPr lang="en-US" sz="2400" dirty="0">
                <a:effectLst/>
                <a:latin typeface="Calibri" panose="020F0502020204030204" pitchFamily="34" charset="0"/>
                <a:ea typeface="Calibri" panose="020F0502020204030204" pitchFamily="34" charset="0"/>
                <a:cs typeface="Calibri" panose="020F0502020204030204" pitchFamily="34" charset="0"/>
              </a:rPr>
              <a:t> Wherefore, </a:t>
            </a:r>
            <a:r>
              <a:rPr lang="en-US" sz="2400" b="1" dirty="0">
                <a:effectLst/>
                <a:latin typeface="Calibri" panose="020F0502020204030204" pitchFamily="34" charset="0"/>
                <a:ea typeface="Calibri" panose="020F0502020204030204" pitchFamily="34" charset="0"/>
                <a:cs typeface="Calibri" panose="020F0502020204030204" pitchFamily="34" charset="0"/>
              </a:rPr>
              <a:t>now let every man learn his duty</a:t>
            </a:r>
            <a:r>
              <a:rPr lang="en-US" sz="2400" dirty="0">
                <a:effectLst/>
                <a:latin typeface="Calibri" panose="020F0502020204030204" pitchFamily="34" charset="0"/>
                <a:ea typeface="Calibri" panose="020F0502020204030204" pitchFamily="34" charset="0"/>
                <a:cs typeface="Calibri" panose="020F0502020204030204" pitchFamily="34" charset="0"/>
              </a:rPr>
              <a:t>, and </a:t>
            </a:r>
            <a:r>
              <a:rPr lang="en-US" sz="2400" b="1" dirty="0">
                <a:effectLst/>
                <a:latin typeface="Calibri" panose="020F0502020204030204" pitchFamily="34" charset="0"/>
                <a:ea typeface="Calibri" panose="020F0502020204030204" pitchFamily="34" charset="0"/>
                <a:cs typeface="Calibri" panose="020F0502020204030204" pitchFamily="34" charset="0"/>
              </a:rPr>
              <a:t>to act in the office </a:t>
            </a:r>
            <a:r>
              <a:rPr lang="en-US" sz="2400" dirty="0">
                <a:effectLst/>
                <a:latin typeface="Calibri" panose="020F0502020204030204" pitchFamily="34" charset="0"/>
                <a:ea typeface="Calibri" panose="020F0502020204030204" pitchFamily="34" charset="0"/>
                <a:cs typeface="Calibri" panose="020F0502020204030204" pitchFamily="34" charset="0"/>
              </a:rPr>
              <a:t>in which </a:t>
            </a:r>
            <a:r>
              <a:rPr lang="en-US" sz="2400" b="1" dirty="0">
                <a:effectLst/>
                <a:latin typeface="Calibri" panose="020F0502020204030204" pitchFamily="34" charset="0"/>
                <a:ea typeface="Calibri" panose="020F0502020204030204" pitchFamily="34" charset="0"/>
                <a:cs typeface="Calibri" panose="020F0502020204030204" pitchFamily="34" charset="0"/>
              </a:rPr>
              <a:t>he is appointed</a:t>
            </a:r>
            <a:r>
              <a:rPr lang="en-US" sz="2400" dirty="0">
                <a:effectLst/>
                <a:latin typeface="Calibri" panose="020F0502020204030204" pitchFamily="34" charset="0"/>
                <a:ea typeface="Calibri" panose="020F0502020204030204" pitchFamily="34" charset="0"/>
                <a:cs typeface="Calibri" panose="020F0502020204030204" pitchFamily="34" charset="0"/>
              </a:rPr>
              <a:t>, in all diligence.</a:t>
            </a:r>
          </a:p>
          <a:p>
            <a:pPr marL="0" marR="0" indent="0">
              <a:lnSpc>
                <a:spcPct val="110000"/>
              </a:lnSpc>
              <a:spcBef>
                <a:spcPts val="0"/>
              </a:spcBef>
              <a:spcAft>
                <a:spcPts val="1200"/>
              </a:spcAft>
              <a:buNone/>
            </a:pPr>
            <a:r>
              <a:rPr lang="en-US" sz="2400" b="1" i="1" dirty="0">
                <a:effectLst/>
                <a:latin typeface="Calibri" panose="020F0502020204030204" pitchFamily="34" charset="0"/>
                <a:ea typeface="Calibri" panose="020F0502020204030204" pitchFamily="34" charset="0"/>
                <a:cs typeface="Calibri" panose="020F0502020204030204" pitchFamily="34" charset="0"/>
              </a:rPr>
              <a:t>44b </a:t>
            </a:r>
            <a:r>
              <a:rPr lang="en-US" sz="2400" u="sng" dirty="0">
                <a:effectLst/>
                <a:latin typeface="Calibri" panose="020F0502020204030204" pitchFamily="34" charset="0"/>
                <a:ea typeface="Calibri" panose="020F0502020204030204" pitchFamily="34" charset="0"/>
                <a:cs typeface="Calibri" panose="020F0502020204030204" pitchFamily="34" charset="0"/>
              </a:rPr>
              <a:t>He that is slothful shall not be counted worthy to stand</a:t>
            </a:r>
            <a:r>
              <a:rPr lang="en-US" sz="2400" dirty="0">
                <a:effectLst/>
                <a:latin typeface="Calibri" panose="020F0502020204030204" pitchFamily="34" charset="0"/>
                <a:ea typeface="Calibri" panose="020F0502020204030204" pitchFamily="34" charset="0"/>
                <a:cs typeface="Calibri" panose="020F0502020204030204" pitchFamily="34" charset="0"/>
              </a:rPr>
              <a:t>, and </a:t>
            </a:r>
            <a:r>
              <a:rPr lang="en-US" sz="2400" u="sng" dirty="0">
                <a:effectLst/>
                <a:latin typeface="Calibri" panose="020F0502020204030204" pitchFamily="34" charset="0"/>
                <a:ea typeface="Calibri" panose="020F0502020204030204" pitchFamily="34" charset="0"/>
                <a:cs typeface="Calibri" panose="020F0502020204030204" pitchFamily="34" charset="0"/>
              </a:rPr>
              <a:t>he that learns not his duty and shows himself not approved</a:t>
            </a:r>
            <a:r>
              <a:rPr lang="en-US" sz="2400" dirty="0">
                <a:effectLst/>
                <a:latin typeface="Calibri" panose="020F0502020204030204" pitchFamily="34" charset="0"/>
                <a:ea typeface="Calibri" panose="020F0502020204030204" pitchFamily="34" charset="0"/>
                <a:cs typeface="Calibri" panose="020F0502020204030204" pitchFamily="34" charset="0"/>
              </a:rPr>
              <a:t>, shall not be counted worthy to stand. Even so. Amen.  </a:t>
            </a:r>
          </a:p>
          <a:p>
            <a:pPr marL="0" indent="0">
              <a:lnSpc>
                <a:spcPct val="100000"/>
              </a:lnSpc>
              <a:buNone/>
            </a:pPr>
            <a:r>
              <a:rPr lang="en-US" sz="2400" b="1" dirty="0">
                <a:effectLst/>
                <a:latin typeface="Calibri" panose="020F0502020204030204" pitchFamily="34" charset="0"/>
                <a:ea typeface="Calibri" panose="020F0502020204030204" pitchFamily="34" charset="0"/>
                <a:cs typeface="Calibri" panose="020F0502020204030204" pitchFamily="34" charset="0"/>
              </a:rPr>
              <a:t>Example of what it means to “Magnify Our Calling”</a:t>
            </a:r>
          </a:p>
          <a:p>
            <a:pPr marL="0" indent="0">
              <a:lnSpc>
                <a:spcPct val="100000"/>
              </a:lnSpc>
              <a:buNone/>
            </a:pPr>
            <a:r>
              <a:rPr lang="en-US" sz="2400" b="1" i="1" dirty="0">
                <a:effectLst/>
                <a:latin typeface="Calibri" panose="020F0502020204030204" pitchFamily="34" charset="0"/>
                <a:ea typeface="Calibri" panose="020F0502020204030204" pitchFamily="34" charset="0"/>
                <a:cs typeface="Calibri" panose="020F0502020204030204" pitchFamily="34" charset="0"/>
              </a:rPr>
              <a:t>Jacob 1:19-20</a:t>
            </a:r>
            <a:r>
              <a:rPr lang="en-US" sz="2400" dirty="0">
                <a:effectLst/>
                <a:latin typeface="Calibri" panose="020F0502020204030204" pitchFamily="34" charset="0"/>
                <a:ea typeface="Calibri" panose="020F0502020204030204" pitchFamily="34" charset="0"/>
                <a:cs typeface="Calibri" panose="020F0502020204030204" pitchFamily="34" charset="0"/>
              </a:rPr>
              <a:t> And </a:t>
            </a:r>
            <a:r>
              <a:rPr lang="en-US" sz="2400" u="sng" dirty="0">
                <a:effectLst/>
                <a:latin typeface="Calibri" panose="020F0502020204030204" pitchFamily="34" charset="0"/>
                <a:ea typeface="Calibri" panose="020F0502020204030204" pitchFamily="34" charset="0"/>
                <a:cs typeface="Calibri" panose="020F0502020204030204" pitchFamily="34" charset="0"/>
              </a:rPr>
              <a:t>we did magnify our office unto the Lord, </a:t>
            </a:r>
            <a:r>
              <a:rPr lang="en-US" sz="2400" b="1" dirty="0">
                <a:effectLst/>
                <a:latin typeface="Calibri" panose="020F0502020204030204" pitchFamily="34" charset="0"/>
                <a:ea typeface="Calibri" panose="020F0502020204030204" pitchFamily="34" charset="0"/>
                <a:cs typeface="Calibri" panose="020F0502020204030204" pitchFamily="34" charset="0"/>
              </a:rPr>
              <a:t>taking upon us the responsibility, answering the sins of the people upon our own heads, if we did not teach them the word of God with all diligence;</a:t>
            </a:r>
            <a:r>
              <a:rPr lang="en-US" sz="2400" dirty="0">
                <a:effectLst/>
                <a:latin typeface="Calibri" panose="020F0502020204030204" pitchFamily="34" charset="0"/>
                <a:ea typeface="Calibri" panose="020F0502020204030204" pitchFamily="34" charset="0"/>
                <a:cs typeface="Calibri" panose="020F0502020204030204" pitchFamily="34" charset="0"/>
              </a:rPr>
              <a:t> Wherefore, </a:t>
            </a:r>
            <a:r>
              <a:rPr lang="en-US" sz="2400" b="1" dirty="0">
                <a:effectLst/>
                <a:latin typeface="Calibri" panose="020F0502020204030204" pitchFamily="34" charset="0"/>
                <a:ea typeface="Calibri" panose="020F0502020204030204" pitchFamily="34" charset="0"/>
                <a:cs typeface="Calibri" panose="020F0502020204030204" pitchFamily="34" charset="0"/>
              </a:rPr>
              <a:t>by laboring with our </a:t>
            </a:r>
            <a:r>
              <a:rPr lang="en-US" sz="2400" b="1" dirty="0" err="1">
                <a:effectLst/>
                <a:latin typeface="Calibri" panose="020F0502020204030204" pitchFamily="34" charset="0"/>
                <a:ea typeface="Calibri" panose="020F0502020204030204" pitchFamily="34" charset="0"/>
                <a:cs typeface="Calibri" panose="020F0502020204030204" pitchFamily="34" charset="0"/>
              </a:rPr>
              <a:t>mights</a:t>
            </a:r>
            <a:r>
              <a:rPr lang="en-US" sz="2400" dirty="0">
                <a:effectLst/>
                <a:latin typeface="Calibri" panose="020F0502020204030204" pitchFamily="34" charset="0"/>
                <a:ea typeface="Calibri" panose="020F0502020204030204" pitchFamily="34" charset="0"/>
                <a:cs typeface="Calibri" panose="020F0502020204030204" pitchFamily="34" charset="0"/>
              </a:rPr>
              <a:t>, their blood might not come upon our garments; otherwise, their blood would come upon our garments, and we would not be found spotless at the last day. </a:t>
            </a:r>
          </a:p>
          <a:p>
            <a:pPr marL="0" indent="0">
              <a:buNone/>
            </a:pPr>
            <a:endParaRPr lang="en-US"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366381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2D095B-E67A-F3AD-77DD-3BF9B8048811}"/>
              </a:ext>
            </a:extLst>
          </p:cNvPr>
          <p:cNvSpPr>
            <a:spLocks noGrp="1"/>
          </p:cNvSpPr>
          <p:nvPr>
            <p:ph type="title"/>
          </p:nvPr>
        </p:nvSpPr>
        <p:spPr>
          <a:xfrm>
            <a:off x="671119" y="0"/>
            <a:ext cx="10682681" cy="1325563"/>
          </a:xfrm>
        </p:spPr>
        <p:txBody>
          <a:bodyPr>
            <a:normAutofit fontScale="90000"/>
          </a:bodyPr>
          <a:lstStyle/>
          <a:p>
            <a:r>
              <a:rPr lang="en-US" sz="3200" b="1" dirty="0">
                <a:effectLst/>
                <a:latin typeface="Calibri" panose="020F0502020204030204" pitchFamily="34" charset="0"/>
                <a:ea typeface="Calibri" panose="020F0502020204030204" pitchFamily="34" charset="0"/>
                <a:cs typeface="Times New Roman" panose="02020603050405020304" pitchFamily="18" charset="0"/>
              </a:rPr>
              <a:t>Magnify Our Calling – </a:t>
            </a:r>
            <a:br>
              <a:rPr lang="en-US" sz="3200" b="1" dirty="0">
                <a:effectLst/>
                <a:latin typeface="Calibri" panose="020F0502020204030204" pitchFamily="34" charset="0"/>
                <a:ea typeface="Calibri" panose="020F0502020204030204" pitchFamily="34" charset="0"/>
                <a:cs typeface="Times New Roman" panose="02020603050405020304" pitchFamily="18" charset="0"/>
              </a:rPr>
            </a:br>
            <a:r>
              <a:rPr lang="en-US" sz="3100" b="1" dirty="0">
                <a:effectLst/>
                <a:latin typeface="Calibri" panose="020F0502020204030204" pitchFamily="34" charset="0"/>
                <a:ea typeface="Calibri" panose="020F0502020204030204" pitchFamily="34" charset="0"/>
                <a:cs typeface="Times New Roman" panose="02020603050405020304" pitchFamily="18" charset="0"/>
              </a:rPr>
              <a:t>Enhancing Our Ability to Exercise Our Authority with Spiritual Power</a:t>
            </a:r>
            <a:endParaRPr lang="en-US" sz="3100" dirty="0"/>
          </a:p>
        </p:txBody>
      </p:sp>
      <p:sp>
        <p:nvSpPr>
          <p:cNvPr id="3" name="Content Placeholder 2">
            <a:extLst>
              <a:ext uri="{FF2B5EF4-FFF2-40B4-BE49-F238E27FC236}">
                <a16:creationId xmlns:a16="http://schemas.microsoft.com/office/drawing/2014/main" id="{FD566B11-EB68-CEC9-3199-193C87DEE99C}"/>
              </a:ext>
            </a:extLst>
          </p:cNvPr>
          <p:cNvSpPr>
            <a:spLocks noGrp="1"/>
          </p:cNvSpPr>
          <p:nvPr>
            <p:ph idx="1"/>
          </p:nvPr>
        </p:nvSpPr>
        <p:spPr>
          <a:xfrm>
            <a:off x="671119" y="1375794"/>
            <a:ext cx="10956021" cy="4801169"/>
          </a:xfrm>
        </p:spPr>
        <p:txBody>
          <a:bodyPr>
            <a:noAutofit/>
          </a:bodyPr>
          <a:lstStyle/>
          <a:p>
            <a:pPr marL="0" marR="0" lvl="0" indent="0">
              <a:lnSpc>
                <a:spcPct val="107000"/>
              </a:lnSpc>
              <a:spcBef>
                <a:spcPts val="0"/>
              </a:spcBef>
              <a:spcAft>
                <a:spcPts val="0"/>
              </a:spcAft>
              <a:buNone/>
            </a:pPr>
            <a:r>
              <a:rPr lang="en-US" sz="2000" u="sng" dirty="0">
                <a:effectLst/>
                <a:latin typeface="Calibri" panose="020F0502020204030204" pitchFamily="34" charset="0"/>
                <a:ea typeface="Calibri" panose="020F0502020204030204" pitchFamily="34" charset="0"/>
                <a:cs typeface="Times New Roman" panose="02020603050405020304" pitchFamily="18" charset="0"/>
              </a:rPr>
              <a:t>Spiritual power and authority is the power of the gospel which makes for salvation</a:t>
            </a:r>
            <a:r>
              <a:rPr lang="en-US" sz="2000" dirty="0">
                <a:effectLst/>
                <a:latin typeface="Calibri" panose="020F0502020204030204" pitchFamily="34" charset="0"/>
                <a:ea typeface="Calibri" panose="020F0502020204030204" pitchFamily="34" charset="0"/>
                <a:cs typeface="Times New Roman" panose="02020603050405020304" pitchFamily="18" charset="0"/>
              </a:rPr>
              <a:t>.</a:t>
            </a:r>
            <a:r>
              <a:rPr lang="en-US" sz="2000" baseline="30000" dirty="0">
                <a:effectLst/>
                <a:latin typeface="Calibri" panose="020F0502020204030204" pitchFamily="34" charset="0"/>
                <a:ea typeface="Calibri" panose="020F0502020204030204" pitchFamily="34" charset="0"/>
                <a:cs typeface="Times New Roman" panose="02020603050405020304" pitchFamily="18" charset="0"/>
              </a:rPr>
              <a:t>23</a:t>
            </a:r>
            <a:r>
              <a:rPr lang="en-US" sz="2000" dirty="0">
                <a:effectLst/>
                <a:latin typeface="Calibri" panose="020F0502020204030204" pitchFamily="34" charset="0"/>
                <a:ea typeface="Calibri" panose="020F0502020204030204" pitchFamily="34" charset="0"/>
                <a:cs typeface="Times New Roman" panose="02020603050405020304" pitchFamily="18" charset="0"/>
              </a:rPr>
              <a:t> It was with this in mind that the Apostle Paul wrote, "I magnify mine office; if by any means I ... might save some."</a:t>
            </a:r>
            <a:r>
              <a:rPr lang="en-US" sz="2000" baseline="30000" dirty="0">
                <a:effectLst/>
                <a:latin typeface="Calibri" panose="020F0502020204030204" pitchFamily="34" charset="0"/>
                <a:ea typeface="Calibri" panose="020F0502020204030204" pitchFamily="34" charset="0"/>
                <a:cs typeface="Times New Roman" panose="02020603050405020304" pitchFamily="18" charset="0"/>
              </a:rPr>
              <a:t>24</a:t>
            </a:r>
            <a:r>
              <a:rPr lang="en-US" sz="2000" dirty="0">
                <a:effectLst/>
                <a:latin typeface="Calibri" panose="020F0502020204030204" pitchFamily="34" charset="0"/>
                <a:ea typeface="Calibri" panose="020F0502020204030204" pitchFamily="34" charset="0"/>
                <a:cs typeface="Times New Roman" panose="02020603050405020304" pitchFamily="18" charset="0"/>
              </a:rPr>
              <a:t> A similar statement from modern revelation is enlightening: </a:t>
            </a:r>
            <a:r>
              <a:rPr lang="en-US" sz="2000" i="1" dirty="0">
                <a:effectLst/>
                <a:latin typeface="Calibri" panose="020F0502020204030204" pitchFamily="34" charset="0"/>
                <a:ea typeface="Calibri" panose="020F0502020204030204" pitchFamily="34" charset="0"/>
                <a:cs typeface="Times New Roman" panose="02020603050405020304" pitchFamily="18" charset="0"/>
              </a:rPr>
              <a:t>If these my servants will henceforth magnify their calling in honor before me, they shall become men of power and excellent wisdom in the assemblies of my people.</a:t>
            </a:r>
            <a:r>
              <a:rPr lang="en-US" sz="2000" i="1" baseline="30000" dirty="0">
                <a:effectLst/>
                <a:latin typeface="Calibri" panose="020F0502020204030204" pitchFamily="34" charset="0"/>
                <a:ea typeface="Calibri" panose="020F0502020204030204" pitchFamily="34" charset="0"/>
                <a:cs typeface="Times New Roman" panose="02020603050405020304" pitchFamily="18" charset="0"/>
              </a:rPr>
              <a:t>25</a:t>
            </a:r>
            <a:r>
              <a:rPr lang="en-US" sz="2000" i="1" dirty="0">
                <a:effectLst/>
                <a:latin typeface="Calibri" panose="020F0502020204030204" pitchFamily="34" charset="0"/>
                <a:ea typeface="Calibri" panose="020F0502020204030204" pitchFamily="34" charset="0"/>
                <a:cs typeface="Times New Roman" panose="02020603050405020304" pitchFamily="18" charset="0"/>
              </a:rPr>
              <a:t> </a:t>
            </a:r>
            <a:br>
              <a:rPr lang="en-US" sz="2000" i="1" dirty="0">
                <a:effectLst/>
                <a:latin typeface="Calibri" panose="020F0502020204030204" pitchFamily="34" charset="0"/>
                <a:ea typeface="Calibri" panose="020F0502020204030204" pitchFamily="34" charset="0"/>
                <a:cs typeface="Times New Roman" panose="02020603050405020304" pitchFamily="18" charset="0"/>
              </a:rPr>
            </a:br>
            <a:r>
              <a:rPr lang="en-US" sz="2000" u="sng" dirty="0">
                <a:effectLst/>
                <a:latin typeface="Calibri" panose="020F0502020204030204" pitchFamily="34" charset="0"/>
                <a:ea typeface="Calibri" panose="020F0502020204030204" pitchFamily="34" charset="0"/>
                <a:cs typeface="Times New Roman" panose="02020603050405020304" pitchFamily="18" charset="0"/>
              </a:rPr>
              <a:t>The thought is that, as the minister enters into the larger aspects of his calling, meeting its most exacting demands with courage and high expectation, so he is endowed with power from on high and men are saved from sin and to righteousness. </a:t>
            </a:r>
            <a:endParaRPr lang="en-US" sz="2000" u="sng" dirty="0">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0"/>
              </a:spcAft>
              <a:buNone/>
            </a:pPr>
            <a:r>
              <a:rPr lang="en-US" sz="2000" dirty="0">
                <a:effectLst/>
                <a:latin typeface="Calibri" panose="020F0502020204030204" pitchFamily="34" charset="0"/>
                <a:ea typeface="Calibri" panose="020F0502020204030204" pitchFamily="34" charset="0"/>
                <a:cs typeface="Times New Roman" panose="02020603050405020304" pitchFamily="18" charset="0"/>
              </a:rPr>
              <a:t>Our church is poorer today than she was in an earlier day because so many of us have lost the vision of the glory of salvation. </a:t>
            </a:r>
            <a:r>
              <a:rPr lang="en-US" sz="2000" u="sng" dirty="0">
                <a:effectLst/>
                <a:latin typeface="Calibri" panose="020F0502020204030204" pitchFamily="34" charset="0"/>
                <a:ea typeface="Calibri" panose="020F0502020204030204" pitchFamily="34" charset="0"/>
                <a:cs typeface="Times New Roman" panose="02020603050405020304" pitchFamily="18" charset="0"/>
              </a:rPr>
              <a:t>We are content to think in minimums instead of maximums</a:t>
            </a:r>
            <a:r>
              <a:rPr lang="en-US" sz="2000" b="1" u="sng" dirty="0">
                <a:effectLst/>
                <a:latin typeface="Calibri" panose="020F0502020204030204" pitchFamily="34" charset="0"/>
                <a:ea typeface="Calibri" panose="020F0502020204030204" pitchFamily="34" charset="0"/>
                <a:cs typeface="Times New Roman" panose="02020603050405020304" pitchFamily="18" charset="0"/>
              </a:rPr>
              <a:t>.</a:t>
            </a:r>
            <a:r>
              <a:rPr lang="en-US" sz="2000" b="1" dirty="0">
                <a:effectLst/>
                <a:latin typeface="Calibri" panose="020F0502020204030204" pitchFamily="34" charset="0"/>
                <a:ea typeface="Calibri" panose="020F0502020204030204" pitchFamily="34" charset="0"/>
                <a:cs typeface="Times New Roman" panose="02020603050405020304" pitchFamily="18" charset="0"/>
              </a:rPr>
              <a:t> Men who exercise priesthood after the order of the Son of God need an enlightened appreciation of what it means to be safe under God. </a:t>
            </a:r>
            <a:r>
              <a:rPr lang="en-US" sz="2000" u="sng" dirty="0">
                <a:effectLst/>
                <a:latin typeface="Calibri" panose="020F0502020204030204" pitchFamily="34" charset="0"/>
                <a:ea typeface="Calibri" panose="020F0502020204030204" pitchFamily="34" charset="0"/>
                <a:cs typeface="Times New Roman" panose="02020603050405020304" pitchFamily="18" charset="0"/>
              </a:rPr>
              <a:t>It means, first of all, to be an integrated personality, to have no civil war within himself, to be committed unreservedly to the best that he can see and know and do. It means to be aware of power to the uttermost, and to be alive with that power for the achievement of the best. It means to have a present sense of victory against the background of the ages. </a:t>
            </a:r>
            <a:r>
              <a:rPr lang="en-US" sz="2000" b="1" i="1" dirty="0">
                <a:effectLst/>
                <a:latin typeface="Calibri" panose="020F0502020204030204" pitchFamily="34" charset="0"/>
                <a:ea typeface="Calibri" panose="020F0502020204030204" pitchFamily="34" charset="0"/>
                <a:cs typeface="Times New Roman" panose="02020603050405020304" pitchFamily="18" charset="0"/>
              </a:rPr>
              <a:t>Source: </a:t>
            </a:r>
            <a:r>
              <a:rPr lang="en-US" sz="1800" b="1" i="1" dirty="0">
                <a:effectLst/>
                <a:latin typeface="Calibri" panose="020F0502020204030204" pitchFamily="34" charset="0"/>
                <a:ea typeface="Calibri" panose="020F0502020204030204" pitchFamily="34" charset="0"/>
                <a:cs typeface="Times New Roman" panose="02020603050405020304" pitchFamily="18" charset="0"/>
              </a:rPr>
              <a:t>Authority and Spiritual Power, Edwards, F. Henry, 1956</a:t>
            </a:r>
            <a:r>
              <a:rPr lang="en-US" sz="1800" dirty="0">
                <a:effectLst/>
                <a:latin typeface="Calibri" panose="020F0502020204030204" pitchFamily="34" charset="0"/>
                <a:ea typeface="Calibri" panose="020F0502020204030204" pitchFamily="34"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2000" dirty="0"/>
          </a:p>
        </p:txBody>
      </p:sp>
    </p:spTree>
    <p:extLst>
      <p:ext uri="{BB962C8B-B14F-4D97-AF65-F5344CB8AC3E}">
        <p14:creationId xmlns:p14="http://schemas.microsoft.com/office/powerpoint/2010/main" val="24826982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6EF21D-E49C-0D9F-B203-23BB36A8FCF0}"/>
              </a:ext>
            </a:extLst>
          </p:cNvPr>
          <p:cNvSpPr>
            <a:spLocks noGrp="1"/>
          </p:cNvSpPr>
          <p:nvPr>
            <p:ph type="title"/>
          </p:nvPr>
        </p:nvSpPr>
        <p:spPr>
          <a:xfrm>
            <a:off x="494949" y="100668"/>
            <a:ext cx="11148969" cy="1073792"/>
          </a:xfrm>
        </p:spPr>
        <p:txBody>
          <a:bodyPr>
            <a:normAutofit/>
          </a:bodyPr>
          <a:lstStyle/>
          <a:p>
            <a:r>
              <a:rPr lang="en-US" sz="3200" b="1" dirty="0">
                <a:effectLst/>
                <a:latin typeface="Calibri" panose="020F0502020204030204" pitchFamily="34" charset="0"/>
                <a:ea typeface="Calibri" panose="020F0502020204030204" pitchFamily="34" charset="0"/>
                <a:cs typeface="Calibri" panose="020F0502020204030204" pitchFamily="34" charset="0"/>
              </a:rPr>
              <a:t>Sons of Mosiah Magnified their Calling &amp; </a:t>
            </a:r>
            <a:br>
              <a:rPr lang="en-US" sz="3200" b="1" dirty="0">
                <a:effectLst/>
                <a:latin typeface="Calibri" panose="020F0502020204030204" pitchFamily="34" charset="0"/>
                <a:ea typeface="Calibri" panose="020F0502020204030204" pitchFamily="34" charset="0"/>
                <a:cs typeface="Calibri" panose="020F0502020204030204" pitchFamily="34" charset="0"/>
              </a:rPr>
            </a:br>
            <a:r>
              <a:rPr lang="en-US" sz="3200" b="1" dirty="0">
                <a:effectLst/>
                <a:latin typeface="Calibri" panose="020F0502020204030204" pitchFamily="34" charset="0"/>
                <a:ea typeface="Calibri" panose="020F0502020204030204" pitchFamily="34" charset="0"/>
                <a:cs typeface="Calibri" panose="020F0502020204030204" pitchFamily="34" charset="0"/>
              </a:rPr>
              <a:t>Received Power and Authority </a:t>
            </a:r>
            <a:endParaRPr lang="en-US" sz="3200" dirty="0"/>
          </a:p>
        </p:txBody>
      </p:sp>
      <p:sp>
        <p:nvSpPr>
          <p:cNvPr id="3" name="Content Placeholder 2">
            <a:extLst>
              <a:ext uri="{FF2B5EF4-FFF2-40B4-BE49-F238E27FC236}">
                <a16:creationId xmlns:a16="http://schemas.microsoft.com/office/drawing/2014/main" id="{E17C0FE9-CCE4-D719-AE70-D1B3AC1DA11E}"/>
              </a:ext>
            </a:extLst>
          </p:cNvPr>
          <p:cNvSpPr>
            <a:spLocks noGrp="1"/>
          </p:cNvSpPr>
          <p:nvPr>
            <p:ph idx="1"/>
          </p:nvPr>
        </p:nvSpPr>
        <p:spPr>
          <a:xfrm>
            <a:off x="411061" y="1325461"/>
            <a:ext cx="11459361" cy="4851502"/>
          </a:xfrm>
        </p:spPr>
        <p:txBody>
          <a:bodyPr>
            <a:noAutofit/>
          </a:bodyPr>
          <a:lstStyle/>
          <a:p>
            <a:pPr marL="457200" marR="0" lvl="0" indent="-457200">
              <a:lnSpc>
                <a:spcPct val="100000"/>
              </a:lnSpc>
              <a:spcBef>
                <a:spcPts val="0"/>
              </a:spcBef>
              <a:buFont typeface="+mj-lt"/>
              <a:buAutoNum type="alphaLcPeriod"/>
            </a:pPr>
            <a:r>
              <a:rPr lang="en-US" sz="2000" b="1" dirty="0">
                <a:effectLst/>
                <a:latin typeface="Calibri" panose="020F0502020204030204" pitchFamily="34" charset="0"/>
                <a:ea typeface="Calibri" panose="020F0502020204030204" pitchFamily="34" charset="0"/>
                <a:cs typeface="Calibri" panose="020F0502020204030204" pitchFamily="34" charset="0"/>
              </a:rPr>
              <a:t>A</a:t>
            </a:r>
            <a:r>
              <a:rPr lang="en-US" sz="2000" b="1" i="1" dirty="0">
                <a:effectLst/>
                <a:latin typeface="Calibri" panose="020F0502020204030204" pitchFamily="34" charset="0"/>
                <a:ea typeface="Calibri" panose="020F0502020204030204" pitchFamily="34" charset="0"/>
                <a:cs typeface="Calibri" panose="020F0502020204030204" pitchFamily="34" charset="0"/>
              </a:rPr>
              <a:t>lma 12:3-9 </a:t>
            </a:r>
            <a:r>
              <a:rPr lang="en-US" sz="2000" dirty="0">
                <a:effectLst/>
                <a:latin typeface="Calibri" panose="020F0502020204030204" pitchFamily="34" charset="0"/>
                <a:ea typeface="Calibri" panose="020F0502020204030204" pitchFamily="34" charset="0"/>
                <a:cs typeface="Calibri" panose="020F0502020204030204" pitchFamily="34" charset="0"/>
              </a:rPr>
              <a:t>And what added more to his joy, </a:t>
            </a:r>
            <a:r>
              <a:rPr lang="en-US" sz="2000" u="sng" dirty="0">
                <a:effectLst/>
                <a:latin typeface="Calibri" panose="020F0502020204030204" pitchFamily="34" charset="0"/>
                <a:ea typeface="Calibri" panose="020F0502020204030204" pitchFamily="34" charset="0"/>
                <a:cs typeface="Calibri" panose="020F0502020204030204" pitchFamily="34" charset="0"/>
              </a:rPr>
              <a:t>they were still his brethren</a:t>
            </a:r>
            <a:r>
              <a:rPr lang="en-US" sz="2000" dirty="0">
                <a:effectLst/>
                <a:latin typeface="Calibri" panose="020F0502020204030204" pitchFamily="34" charset="0"/>
                <a:ea typeface="Calibri" panose="020F0502020204030204" pitchFamily="34" charset="0"/>
                <a:cs typeface="Calibri" panose="020F0502020204030204" pitchFamily="34" charset="0"/>
              </a:rPr>
              <a:t> </a:t>
            </a:r>
            <a:r>
              <a:rPr lang="en-US" sz="2000" u="sng" dirty="0">
                <a:effectLst/>
                <a:latin typeface="Calibri" panose="020F0502020204030204" pitchFamily="34" charset="0"/>
                <a:ea typeface="Calibri" panose="020F0502020204030204" pitchFamily="34" charset="0"/>
                <a:cs typeface="Calibri" panose="020F0502020204030204" pitchFamily="34" charset="0"/>
              </a:rPr>
              <a:t>in the Lord</a:t>
            </a:r>
            <a:r>
              <a:rPr lang="en-US" sz="2000" dirty="0">
                <a:effectLst/>
                <a:latin typeface="Calibri" panose="020F0502020204030204" pitchFamily="34" charset="0"/>
                <a:ea typeface="Calibri" panose="020F0502020204030204" pitchFamily="34" charset="0"/>
                <a:cs typeface="Calibri" panose="020F0502020204030204" pitchFamily="34" charset="0"/>
              </a:rPr>
              <a:t>; yea, and </a:t>
            </a:r>
            <a:br>
              <a:rPr lang="en-US" sz="2000" dirty="0">
                <a:effectLst/>
                <a:latin typeface="Calibri" panose="020F0502020204030204" pitchFamily="34" charset="0"/>
                <a:ea typeface="Calibri" panose="020F0502020204030204" pitchFamily="34" charset="0"/>
                <a:cs typeface="Calibri" panose="020F0502020204030204" pitchFamily="34" charset="0"/>
              </a:rPr>
            </a:br>
            <a:r>
              <a:rPr lang="en-US" sz="2000" dirty="0">
                <a:effectLst/>
                <a:latin typeface="Calibri" panose="020F0502020204030204" pitchFamily="34" charset="0"/>
                <a:ea typeface="Calibri" panose="020F0502020204030204" pitchFamily="34" charset="0"/>
                <a:cs typeface="Calibri" panose="020F0502020204030204" pitchFamily="34" charset="0"/>
              </a:rPr>
              <a:t>they had waxed strong in the knowledge of the truth; For </a:t>
            </a:r>
            <a:r>
              <a:rPr lang="en-US" sz="2000" u="sng" dirty="0">
                <a:effectLst/>
                <a:latin typeface="Calibri" panose="020F0502020204030204" pitchFamily="34" charset="0"/>
                <a:ea typeface="Calibri" panose="020F0502020204030204" pitchFamily="34" charset="0"/>
                <a:cs typeface="Calibri" panose="020F0502020204030204" pitchFamily="34" charset="0"/>
              </a:rPr>
              <a:t>they were men of a sound understanding</a:t>
            </a:r>
            <a:r>
              <a:rPr lang="en-US" sz="2000" dirty="0">
                <a:effectLst/>
                <a:latin typeface="Calibri" panose="020F0502020204030204" pitchFamily="34" charset="0"/>
                <a:ea typeface="Calibri" panose="020F0502020204030204" pitchFamily="34" charset="0"/>
                <a:cs typeface="Calibri" panose="020F0502020204030204" pitchFamily="34" charset="0"/>
              </a:rPr>
              <a:t>, and</a:t>
            </a:r>
          </a:p>
          <a:p>
            <a:pPr marL="457200" marR="0" lvl="0" indent="-457200">
              <a:lnSpc>
                <a:spcPct val="100000"/>
              </a:lnSpc>
              <a:spcBef>
                <a:spcPts val="0"/>
              </a:spcBef>
              <a:buFont typeface="+mj-lt"/>
              <a:buAutoNum type="alphaLcPeriod"/>
            </a:pPr>
            <a:r>
              <a:rPr lang="en-US" sz="2000" b="1" dirty="0">
                <a:effectLst/>
                <a:latin typeface="Calibri" panose="020F0502020204030204" pitchFamily="34" charset="0"/>
                <a:ea typeface="Calibri" panose="020F0502020204030204" pitchFamily="34" charset="0"/>
                <a:cs typeface="Calibri" panose="020F0502020204030204" pitchFamily="34" charset="0"/>
              </a:rPr>
              <a:t>they had searched the scriptures diligently, that they might know the word of God. </a:t>
            </a:r>
            <a:r>
              <a:rPr lang="en-US" sz="2000" dirty="0">
                <a:effectLst/>
                <a:latin typeface="Calibri" panose="020F0502020204030204" pitchFamily="34" charset="0"/>
                <a:ea typeface="Calibri" panose="020F0502020204030204" pitchFamily="34" charset="0"/>
                <a:cs typeface="Calibri" panose="020F0502020204030204" pitchFamily="34" charset="0"/>
              </a:rPr>
              <a:t>But this is not all:</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457200" marR="0" lvl="0" indent="-457200">
              <a:lnSpc>
                <a:spcPct val="100000"/>
              </a:lnSpc>
              <a:spcBef>
                <a:spcPts val="0"/>
              </a:spcBef>
              <a:buFont typeface="+mj-lt"/>
              <a:buAutoNum type="alphaLcPeriod"/>
            </a:pPr>
            <a:r>
              <a:rPr lang="en-US" sz="2000" b="1" dirty="0">
                <a:effectLst/>
                <a:latin typeface="Calibri" panose="020F0502020204030204" pitchFamily="34" charset="0"/>
                <a:ea typeface="Calibri" panose="020F0502020204030204" pitchFamily="34" charset="0"/>
                <a:cs typeface="Calibri" panose="020F0502020204030204" pitchFamily="34" charset="0"/>
              </a:rPr>
              <a:t>they had given themselves to much prayer, and fasting,</a:t>
            </a:r>
            <a:r>
              <a:rPr lang="en-US" sz="2000" dirty="0">
                <a:effectLst/>
                <a:latin typeface="Calibri" panose="020F0502020204030204" pitchFamily="34" charset="0"/>
                <a:ea typeface="Calibri" panose="020F0502020204030204" pitchFamily="34" charset="0"/>
                <a:cs typeface="Calibri" panose="020F0502020204030204" pitchFamily="34" charset="0"/>
              </a:rPr>
              <a:t> </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457200" marR="0" lvl="0" indent="-457200">
              <a:lnSpc>
                <a:spcPct val="100000"/>
              </a:lnSpc>
              <a:spcBef>
                <a:spcPts val="0"/>
              </a:spcBef>
              <a:buFont typeface="+mj-lt"/>
              <a:buAutoNum type="alphaLcPeriod"/>
            </a:pPr>
            <a:r>
              <a:rPr lang="en-US" sz="2000" dirty="0">
                <a:effectLst/>
                <a:latin typeface="Calibri" panose="020F0502020204030204" pitchFamily="34" charset="0"/>
                <a:ea typeface="Calibri" panose="020F0502020204030204" pitchFamily="34" charset="0"/>
                <a:cs typeface="Calibri" panose="020F0502020204030204" pitchFamily="34" charset="0"/>
              </a:rPr>
              <a:t>Therefore they had </a:t>
            </a:r>
            <a:r>
              <a:rPr lang="en-US" sz="2000" b="1" dirty="0">
                <a:effectLst/>
                <a:latin typeface="Calibri" panose="020F0502020204030204" pitchFamily="34" charset="0"/>
                <a:ea typeface="Calibri" panose="020F0502020204030204" pitchFamily="34" charset="0"/>
                <a:cs typeface="Calibri" panose="020F0502020204030204" pitchFamily="34" charset="0"/>
              </a:rPr>
              <a:t>the spirit of prophecy</a:t>
            </a:r>
            <a:r>
              <a:rPr lang="en-US" sz="2000" dirty="0">
                <a:effectLst/>
                <a:latin typeface="Calibri" panose="020F0502020204030204" pitchFamily="34" charset="0"/>
                <a:ea typeface="Calibri" panose="020F0502020204030204" pitchFamily="34" charset="0"/>
                <a:cs typeface="Calibri" panose="020F0502020204030204" pitchFamily="34" charset="0"/>
              </a:rPr>
              <a:t>, and </a:t>
            </a:r>
            <a:r>
              <a:rPr lang="en-US" sz="2000" b="1" dirty="0">
                <a:effectLst/>
                <a:latin typeface="Calibri" panose="020F0502020204030204" pitchFamily="34" charset="0"/>
                <a:ea typeface="Calibri" panose="020F0502020204030204" pitchFamily="34" charset="0"/>
                <a:cs typeface="Calibri" panose="020F0502020204030204" pitchFamily="34" charset="0"/>
              </a:rPr>
              <a:t>the spirit of revelation</a:t>
            </a:r>
            <a:r>
              <a:rPr lang="en-US" sz="2000" dirty="0">
                <a:effectLst/>
                <a:latin typeface="Calibri" panose="020F0502020204030204" pitchFamily="34" charset="0"/>
                <a:ea typeface="Calibri" panose="020F0502020204030204" pitchFamily="34" charset="0"/>
                <a:cs typeface="Calibri" panose="020F0502020204030204" pitchFamily="34" charset="0"/>
              </a:rPr>
              <a:t>, and when they taught, </a:t>
            </a:r>
          </a:p>
          <a:p>
            <a:pPr marL="457200" marR="0" lvl="0" indent="-457200">
              <a:lnSpc>
                <a:spcPct val="100000"/>
              </a:lnSpc>
              <a:spcBef>
                <a:spcPts val="0"/>
              </a:spcBef>
              <a:buFont typeface="+mj-lt"/>
              <a:buAutoNum type="alphaLcPeriod"/>
            </a:pPr>
            <a:r>
              <a:rPr lang="en-US" sz="2000" b="1" u="sng" dirty="0">
                <a:effectLst/>
                <a:latin typeface="Calibri" panose="020F0502020204030204" pitchFamily="34" charset="0"/>
                <a:ea typeface="Calibri" panose="020F0502020204030204" pitchFamily="34" charset="0"/>
                <a:cs typeface="Calibri" panose="020F0502020204030204" pitchFamily="34" charset="0"/>
              </a:rPr>
              <a:t>they taught with power and authority, even as with the power and authority of God</a:t>
            </a:r>
            <a:r>
              <a:rPr lang="en-US" sz="2000" u="sng" dirty="0">
                <a:effectLst/>
                <a:latin typeface="Calibri" panose="020F0502020204030204" pitchFamily="34" charset="0"/>
                <a:ea typeface="Calibri" panose="020F0502020204030204" pitchFamily="34" charset="0"/>
                <a:cs typeface="Calibri" panose="020F0502020204030204" pitchFamily="34" charset="0"/>
              </a:rPr>
              <a:t>. </a:t>
            </a:r>
            <a:endParaRPr lang="en-US" sz="2000" u="sng" dirty="0">
              <a:latin typeface="Calibri" panose="020F0502020204030204" pitchFamily="34" charset="0"/>
              <a:ea typeface="Calibri" panose="020F0502020204030204" pitchFamily="34" charset="0"/>
              <a:cs typeface="Times New Roman" panose="02020603050405020304" pitchFamily="18" charset="0"/>
            </a:endParaRPr>
          </a:p>
          <a:p>
            <a:pPr marL="457200" marR="0" lvl="0" indent="-457200">
              <a:lnSpc>
                <a:spcPct val="100000"/>
              </a:lnSpc>
              <a:spcBef>
                <a:spcPts val="0"/>
              </a:spcBef>
              <a:buFont typeface="+mj-lt"/>
              <a:buAutoNum type="alphaLcPeriod"/>
            </a:pPr>
            <a:r>
              <a:rPr lang="en-US" sz="2000" dirty="0">
                <a:effectLst/>
                <a:latin typeface="Calibri" panose="020F0502020204030204" pitchFamily="34" charset="0"/>
                <a:ea typeface="Calibri" panose="020F0502020204030204" pitchFamily="34" charset="0"/>
                <a:cs typeface="Calibri" panose="020F0502020204030204" pitchFamily="34" charset="0"/>
              </a:rPr>
              <a:t>And they had been teaching the word of God </a:t>
            </a:r>
            <a:r>
              <a:rPr lang="en-US" sz="2000" b="1" dirty="0">
                <a:effectLst/>
                <a:latin typeface="Calibri" panose="020F0502020204030204" pitchFamily="34" charset="0"/>
                <a:ea typeface="Calibri" panose="020F0502020204030204" pitchFamily="34" charset="0"/>
                <a:cs typeface="Calibri" panose="020F0502020204030204" pitchFamily="34" charset="0"/>
              </a:rPr>
              <a:t>for the space of fourteen years, among the Lamanites,</a:t>
            </a:r>
            <a:r>
              <a:rPr lang="en-US" sz="2000" dirty="0">
                <a:effectLst/>
                <a:latin typeface="Calibri" panose="020F0502020204030204" pitchFamily="34" charset="0"/>
                <a:ea typeface="Calibri" panose="020F0502020204030204" pitchFamily="34" charset="0"/>
                <a:cs typeface="Calibri" panose="020F0502020204030204" pitchFamily="34" charset="0"/>
              </a:rPr>
              <a:t> having had much success in bringing many to the knowledge of the truth; Yea, by the power of their words, many were brought before the altar of God, to call on his name, and confess their sins before him.</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457200" marR="0" lvl="0" indent="-457200">
              <a:lnSpc>
                <a:spcPct val="100000"/>
              </a:lnSpc>
              <a:spcBef>
                <a:spcPts val="0"/>
              </a:spcBef>
              <a:buFont typeface="+mj-lt"/>
              <a:buAutoNum type="alphaLcPeriod"/>
            </a:pPr>
            <a:r>
              <a:rPr lang="en-US" sz="20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Now these are the circumstances which attended them in their journeyings, for they had many afflictions;</a:t>
            </a:r>
          </a:p>
          <a:p>
            <a:pPr marL="457200" marR="0" lvl="0" indent="-457200">
              <a:lnSpc>
                <a:spcPct val="100000"/>
              </a:lnSpc>
              <a:spcBef>
                <a:spcPts val="0"/>
              </a:spcBef>
              <a:buFont typeface="+mj-lt"/>
              <a:buAutoNum type="alphaLcPeriod"/>
            </a:pPr>
            <a:r>
              <a:rPr lang="en-US" sz="2000" dirty="0">
                <a:solidFill>
                  <a:srgbClr val="212529"/>
                </a:solidFill>
                <a:effectLst/>
                <a:latin typeface="Calibri" panose="020F0502020204030204" pitchFamily="34" charset="0"/>
                <a:ea typeface="Times New Roman" panose="02020603050405020304" pitchFamily="18" charset="0"/>
                <a:cs typeface="Calibri" panose="020F0502020204030204" pitchFamily="34" charset="0"/>
              </a:rPr>
              <a:t>They did suffer much, both in body and in mind; such as hunger, thirst, and fatigue, and also much labor in the spirit.</a:t>
            </a:r>
            <a:br>
              <a:rPr lang="en-US" sz="2000" b="1" dirty="0">
                <a:effectLst/>
                <a:latin typeface="Calibri" panose="020F0502020204030204" pitchFamily="34" charset="0"/>
                <a:ea typeface="Calibri" panose="020F0502020204030204" pitchFamily="34" charset="0"/>
              </a:rPr>
            </a:br>
            <a:endParaRPr lang="en-US" sz="2000" dirty="0"/>
          </a:p>
        </p:txBody>
      </p:sp>
    </p:spTree>
    <p:extLst>
      <p:ext uri="{BB962C8B-B14F-4D97-AF65-F5344CB8AC3E}">
        <p14:creationId xmlns:p14="http://schemas.microsoft.com/office/powerpoint/2010/main" val="33290069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CA805F-A5A2-45F6-BA96-67DEC63C3AC3}"/>
              </a:ext>
            </a:extLst>
          </p:cNvPr>
          <p:cNvSpPr>
            <a:spLocks noGrp="1"/>
          </p:cNvSpPr>
          <p:nvPr>
            <p:ph type="title"/>
          </p:nvPr>
        </p:nvSpPr>
        <p:spPr/>
        <p:txBody>
          <a:bodyPr>
            <a:normAutofit/>
          </a:bodyPr>
          <a:lstStyle/>
          <a:p>
            <a:r>
              <a:rPr lang="en-US" sz="3200" b="1" dirty="0">
                <a:effectLst/>
                <a:latin typeface="Calibri" panose="020F0502020204030204" pitchFamily="34" charset="0"/>
                <a:ea typeface="Times New Roman" panose="02020603050405020304" pitchFamily="18" charset="0"/>
              </a:rPr>
              <a:t>Whatsoever Things Are True…Think on These Things</a:t>
            </a:r>
            <a:endParaRPr lang="en-US" sz="3200" dirty="0"/>
          </a:p>
        </p:txBody>
      </p:sp>
      <p:sp>
        <p:nvSpPr>
          <p:cNvPr id="3" name="Content Placeholder 2">
            <a:extLst>
              <a:ext uri="{FF2B5EF4-FFF2-40B4-BE49-F238E27FC236}">
                <a16:creationId xmlns:a16="http://schemas.microsoft.com/office/drawing/2014/main" id="{95647517-D1C8-98EB-77F2-FFA50BE0DB19}"/>
              </a:ext>
            </a:extLst>
          </p:cNvPr>
          <p:cNvSpPr>
            <a:spLocks noGrp="1"/>
          </p:cNvSpPr>
          <p:nvPr>
            <p:ph idx="1"/>
          </p:nvPr>
        </p:nvSpPr>
        <p:spPr>
          <a:xfrm>
            <a:off x="3296873" y="1825625"/>
            <a:ext cx="5662570" cy="4351338"/>
          </a:xfrm>
        </p:spPr>
        <p:txBody>
          <a:bodyPr>
            <a:normAutofit/>
          </a:bodyPr>
          <a:lstStyle/>
          <a:p>
            <a:pPr marL="0" indent="0">
              <a:buNone/>
            </a:pPr>
            <a:r>
              <a:rPr lang="en-US" sz="22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Philippians 4:8 </a:t>
            </a:r>
          </a:p>
          <a:p>
            <a:pPr marL="0" indent="0">
              <a:buNone/>
            </a:pPr>
            <a:r>
              <a:rPr lang="en-US" sz="2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Finally, brethren,</a:t>
            </a:r>
          </a:p>
          <a:p>
            <a:pPr lvl="1">
              <a:buFont typeface="Wingdings" panose="05000000000000000000" pitchFamily="2" charset="2"/>
              <a:buChar char="§"/>
            </a:pPr>
            <a:r>
              <a:rPr lang="en-US" sz="2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whatsoever things are true, </a:t>
            </a:r>
          </a:p>
          <a:p>
            <a:pPr lvl="1">
              <a:buFont typeface="Wingdings" panose="05000000000000000000" pitchFamily="2" charset="2"/>
              <a:buChar char="§"/>
            </a:pPr>
            <a:r>
              <a:rPr lang="en-US" sz="2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whatsoever things are honest, </a:t>
            </a:r>
          </a:p>
          <a:p>
            <a:pPr lvl="1">
              <a:buFont typeface="Wingdings" panose="05000000000000000000" pitchFamily="2" charset="2"/>
              <a:buChar char="§"/>
            </a:pPr>
            <a:r>
              <a:rPr lang="en-US" sz="2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whatsoever things are just; </a:t>
            </a:r>
          </a:p>
          <a:p>
            <a:pPr lvl="1">
              <a:buFont typeface="Wingdings" panose="05000000000000000000" pitchFamily="2" charset="2"/>
              <a:buChar char="§"/>
            </a:pPr>
            <a:r>
              <a:rPr lang="en-US" sz="2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whatsoever things are pure, </a:t>
            </a:r>
          </a:p>
          <a:p>
            <a:pPr lvl="1">
              <a:buFont typeface="Wingdings" panose="05000000000000000000" pitchFamily="2" charset="2"/>
              <a:buChar char="§"/>
            </a:pPr>
            <a:r>
              <a:rPr lang="en-US" sz="2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whatsoever things are lovely, </a:t>
            </a:r>
          </a:p>
          <a:p>
            <a:pPr lvl="1">
              <a:buFont typeface="Wingdings" panose="05000000000000000000" pitchFamily="2" charset="2"/>
              <a:buChar char="§"/>
            </a:pPr>
            <a:r>
              <a:rPr lang="en-US" sz="2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whatsoever things are of good report; </a:t>
            </a:r>
          </a:p>
          <a:p>
            <a:pPr lvl="1">
              <a:buFont typeface="Wingdings" panose="05000000000000000000" pitchFamily="2" charset="2"/>
              <a:buChar char="§"/>
            </a:pPr>
            <a:r>
              <a:rPr lang="en-US" sz="2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if there be any virtue, and</a:t>
            </a:r>
          </a:p>
          <a:p>
            <a:pPr lvl="1">
              <a:buFont typeface="Wingdings" panose="05000000000000000000" pitchFamily="2" charset="2"/>
              <a:buChar char="§"/>
            </a:pPr>
            <a:r>
              <a:rPr lang="en-US" sz="2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if there be any praise, </a:t>
            </a:r>
          </a:p>
          <a:p>
            <a:pPr marL="0" indent="0">
              <a:buNone/>
            </a:pPr>
            <a:r>
              <a:rPr lang="en-US" sz="22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think on these things.</a:t>
            </a:r>
            <a:endParaRPr lang="en-US" sz="2200" b="1"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2200" dirty="0"/>
          </a:p>
        </p:txBody>
      </p:sp>
    </p:spTree>
    <p:extLst>
      <p:ext uri="{BB962C8B-B14F-4D97-AF65-F5344CB8AC3E}">
        <p14:creationId xmlns:p14="http://schemas.microsoft.com/office/powerpoint/2010/main" val="29382137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A8BE67-6E2C-3AF1-0A81-8AF78F90574D}"/>
              </a:ext>
            </a:extLst>
          </p:cNvPr>
          <p:cNvSpPr>
            <a:spLocks noGrp="1"/>
          </p:cNvSpPr>
          <p:nvPr>
            <p:ph type="title"/>
          </p:nvPr>
        </p:nvSpPr>
        <p:spPr/>
        <p:txBody>
          <a:bodyPr>
            <a:normAutofit/>
          </a:bodyPr>
          <a:lstStyle/>
          <a:p>
            <a:r>
              <a:rPr lang="en-US" sz="3200" b="1" dirty="0">
                <a:effectLst/>
                <a:latin typeface="Calibri" panose="020F0502020204030204" pitchFamily="34" charset="0"/>
                <a:ea typeface="Calibri" panose="020F0502020204030204" pitchFamily="34" charset="0"/>
                <a:cs typeface="Calibri" panose="020F0502020204030204" pitchFamily="34" charset="0"/>
              </a:rPr>
              <a:t>Who can keep us from fulfilling our calling?</a:t>
            </a:r>
            <a:endParaRPr lang="en-US" sz="3200" dirty="0"/>
          </a:p>
        </p:txBody>
      </p:sp>
      <p:sp>
        <p:nvSpPr>
          <p:cNvPr id="3" name="Content Placeholder 2">
            <a:extLst>
              <a:ext uri="{FF2B5EF4-FFF2-40B4-BE49-F238E27FC236}">
                <a16:creationId xmlns:a16="http://schemas.microsoft.com/office/drawing/2014/main" id="{D319A311-8641-DF22-FC99-C10D09450D52}"/>
              </a:ext>
            </a:extLst>
          </p:cNvPr>
          <p:cNvSpPr>
            <a:spLocks noGrp="1"/>
          </p:cNvSpPr>
          <p:nvPr>
            <p:ph idx="1"/>
          </p:nvPr>
        </p:nvSpPr>
        <p:spPr/>
        <p:txBody>
          <a:bodyPr>
            <a:noAutofit/>
          </a:bodyPr>
          <a:lstStyle/>
          <a:p>
            <a:pPr marL="0" marR="0" lvl="0" indent="0">
              <a:lnSpc>
                <a:spcPct val="107000"/>
              </a:lnSpc>
              <a:spcBef>
                <a:spcPts val="0"/>
              </a:spcBef>
              <a:spcAft>
                <a:spcPts val="0"/>
              </a:spcAft>
              <a:buNone/>
            </a:pPr>
            <a:r>
              <a:rPr lang="en-US" sz="2400" b="1" dirty="0">
                <a:effectLst/>
                <a:latin typeface="Calibri" panose="020F0502020204030204" pitchFamily="34" charset="0"/>
                <a:ea typeface="Calibri" panose="020F0502020204030204" pitchFamily="34" charset="0"/>
                <a:cs typeface="Calibri" panose="020F0502020204030204" pitchFamily="34" charset="0"/>
              </a:rPr>
              <a:t>No One but Ourselves!—</a:t>
            </a:r>
            <a:r>
              <a:rPr lang="en-US" sz="2400" dirty="0">
                <a:effectLst/>
                <a:latin typeface="Calibri" panose="020F0502020204030204" pitchFamily="34" charset="0"/>
                <a:ea typeface="Calibri" panose="020F0502020204030204" pitchFamily="34" charset="0"/>
                <a:cs typeface="Calibri" panose="020F0502020204030204" pitchFamily="34" charset="0"/>
              </a:rPr>
              <a:t>“What impedes and defeats the work of God in us is our self-will, our determination to run our own lives in our own way. This is why Jesus told his disciples, “If any man will come after me, let him deny himself, and take up his cross and follow me.”</a:t>
            </a:r>
            <a:r>
              <a:rPr lang="en-US" sz="2400" b="1" i="1" dirty="0">
                <a:effectLst/>
                <a:latin typeface="Calibri" panose="020F0502020204030204" pitchFamily="34" charset="0"/>
                <a:ea typeface="Calibri" panose="020F0502020204030204" pitchFamily="34" charset="0"/>
                <a:cs typeface="Calibri" panose="020F0502020204030204" pitchFamily="34" charset="0"/>
              </a:rPr>
              <a:t> </a:t>
            </a:r>
            <a:r>
              <a:rPr lang="en-US" sz="1800" b="1" i="1" dirty="0">
                <a:effectLst/>
                <a:latin typeface="Calibri" panose="020F0502020204030204" pitchFamily="34" charset="0"/>
                <a:ea typeface="Calibri" panose="020F0502020204030204" pitchFamily="34" charset="0"/>
                <a:cs typeface="Times New Roman" panose="02020603050405020304" pitchFamily="18" charset="0"/>
              </a:rPr>
              <a:t>Source: Authority and Spiritual Power, Edwards, F. Henry, 1956</a:t>
            </a:r>
          </a:p>
          <a:p>
            <a:pPr marL="0" marR="0" lvl="0" indent="0">
              <a:lnSpc>
                <a:spcPct val="107000"/>
              </a:lnSpc>
              <a:spcBef>
                <a:spcPts val="0"/>
              </a:spcBef>
              <a:spcAft>
                <a:spcPts val="0"/>
              </a:spcAft>
              <a:buNone/>
            </a:pPr>
            <a:endParaRPr lang="en-US" sz="2400" b="1" i="1"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0"/>
              </a:spcAft>
              <a:buNone/>
            </a:pPr>
            <a:r>
              <a:rPr lang="en-US" sz="2400" b="1" i="1" dirty="0">
                <a:effectLst/>
                <a:latin typeface="Calibri" panose="020F0502020204030204" pitchFamily="34" charset="0"/>
                <a:ea typeface="Calibri" panose="020F0502020204030204" pitchFamily="34" charset="0"/>
                <a:cs typeface="Calibri" panose="020F0502020204030204" pitchFamily="34" charset="0"/>
              </a:rPr>
              <a:t>Romans 8:38-39 </a:t>
            </a:r>
            <a:r>
              <a:rPr lang="en-US" sz="2400" dirty="0">
                <a:effectLst/>
                <a:latin typeface="Calibri" panose="020F0502020204030204" pitchFamily="34" charset="0"/>
                <a:ea typeface="Calibri" panose="020F0502020204030204" pitchFamily="34" charset="0"/>
                <a:cs typeface="Calibri" panose="020F0502020204030204" pitchFamily="34" charset="0"/>
              </a:rPr>
              <a:t>“For I am persuaded, that neither death, nor life, nor angels, nor principalities, nor powers, nor things present, nor things to come, nor height, nor depth, nor any other creature, shall be able to separate us from the love of God, which is in Christ Jesus our Lord.”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2400" dirty="0"/>
          </a:p>
        </p:txBody>
      </p:sp>
    </p:spTree>
    <p:extLst>
      <p:ext uri="{BB962C8B-B14F-4D97-AF65-F5344CB8AC3E}">
        <p14:creationId xmlns:p14="http://schemas.microsoft.com/office/powerpoint/2010/main" val="35017394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35603E5F-B3EE-B7D9-898B-1E7C101DA8D9}"/>
              </a:ext>
            </a:extLst>
          </p:cNvPr>
          <p:cNvSpPr>
            <a:spLocks noChangeArrowheads="1"/>
          </p:cNvSpPr>
          <p:nvPr/>
        </p:nvSpPr>
        <p:spPr bwMode="auto">
          <a:xfrm>
            <a:off x="1540778" y="3074987"/>
            <a:ext cx="77724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eaLnBrk="1" hangingPunct="1">
              <a:buFontTx/>
              <a:buChar char="-"/>
            </a:pPr>
            <a:endParaRPr lang="en-US" altLang="en-US" sz="2000">
              <a:latin typeface="Univers Condensed" panose="020B0506020202050204" pitchFamily="34" charset="0"/>
              <a:ea typeface="Arial Unicode MS" pitchFamily="34" charset="-128"/>
            </a:endParaRPr>
          </a:p>
          <a:p>
            <a:pPr algn="just" eaLnBrk="1" hangingPunct="1">
              <a:buFontTx/>
              <a:buChar char="-"/>
            </a:pPr>
            <a:endParaRPr lang="en-US" altLang="en-US" sz="2000"/>
          </a:p>
        </p:txBody>
      </p:sp>
      <p:sp>
        <p:nvSpPr>
          <p:cNvPr id="93187" name="Rectangle 3">
            <a:extLst>
              <a:ext uri="{FF2B5EF4-FFF2-40B4-BE49-F238E27FC236}">
                <a16:creationId xmlns:a16="http://schemas.microsoft.com/office/drawing/2014/main" id="{DC8A4EA8-6445-3C60-BF40-299925CB0738}"/>
              </a:ext>
            </a:extLst>
          </p:cNvPr>
          <p:cNvSpPr>
            <a:spLocks noGrp="1" noChangeArrowheads="1"/>
          </p:cNvSpPr>
          <p:nvPr>
            <p:ph type="title"/>
          </p:nvPr>
        </p:nvSpPr>
        <p:spPr>
          <a:xfrm>
            <a:off x="1098957" y="331786"/>
            <a:ext cx="8506437" cy="1219200"/>
          </a:xfrm>
        </p:spPr>
        <p:txBody>
          <a:bodyPr/>
          <a:lstStyle/>
          <a:p>
            <a:pPr eaLnBrk="1" hangingPunct="1">
              <a:defRPr/>
            </a:pPr>
            <a:r>
              <a:rPr lang="en-US" sz="2600" b="1" dirty="0">
                <a:ea typeface="Arial Unicode MS" pitchFamily="34" charset="-128"/>
                <a:cs typeface="Times New Roman" pitchFamily="18" charset="0"/>
              </a:rPr>
              <a:t>Brother Earl Curry speaks of conditions associated with spiritual authority and power as they relate to magnifying our calling. </a:t>
            </a:r>
            <a:br>
              <a:rPr lang="en-US" sz="2600" b="1" dirty="0">
                <a:ea typeface="Arial Unicode MS" pitchFamily="34" charset="-128"/>
                <a:cs typeface="Times New Roman" pitchFamily="18" charset="0"/>
              </a:rPr>
            </a:br>
            <a:r>
              <a:rPr lang="en-US" sz="2600" b="1" dirty="0">
                <a:ea typeface="Arial Unicode MS" pitchFamily="34" charset="-128"/>
                <a:cs typeface="Times New Roman" pitchFamily="18" charset="0"/>
              </a:rPr>
              <a:t>He said:</a:t>
            </a:r>
          </a:p>
        </p:txBody>
      </p:sp>
      <p:sp>
        <p:nvSpPr>
          <p:cNvPr id="12292" name="Text Placeholder 6">
            <a:extLst>
              <a:ext uri="{FF2B5EF4-FFF2-40B4-BE49-F238E27FC236}">
                <a16:creationId xmlns:a16="http://schemas.microsoft.com/office/drawing/2014/main" id="{5131C4BB-9D34-BDC8-1AF5-C7BE6830C7AA}"/>
              </a:ext>
            </a:extLst>
          </p:cNvPr>
          <p:cNvSpPr>
            <a:spLocks noGrp="1"/>
          </p:cNvSpPr>
          <p:nvPr>
            <p:ph type="body" sz="half" idx="1"/>
          </p:nvPr>
        </p:nvSpPr>
        <p:spPr>
          <a:xfrm>
            <a:off x="1161175" y="1711354"/>
            <a:ext cx="8955947" cy="5097432"/>
          </a:xfrm>
        </p:spPr>
        <p:txBody>
          <a:bodyPr/>
          <a:lstStyle/>
          <a:p>
            <a:pPr marL="0" indent="0">
              <a:buNone/>
            </a:pPr>
            <a:r>
              <a:rPr lang="en-US" altLang="en-US" sz="2400" dirty="0">
                <a:ea typeface="Arial Unicode MS" pitchFamily="34" charset="-128"/>
                <a:cs typeface="Times New Roman" panose="02020603050405020304" pitchFamily="18" charset="0"/>
              </a:rPr>
              <a:t>“The finest blessings, the most gracious bestowal of more than </a:t>
            </a:r>
            <a:r>
              <a:rPr lang="en-US" altLang="en-US" sz="2400" dirty="0" err="1">
                <a:ea typeface="Arial Unicode MS" pitchFamily="34" charset="-128"/>
                <a:cs typeface="Times New Roman" panose="02020603050405020304" pitchFamily="18" charset="0"/>
              </a:rPr>
              <a:t>pentecostal</a:t>
            </a:r>
            <a:r>
              <a:rPr lang="en-US" altLang="en-US" sz="2400" dirty="0">
                <a:ea typeface="Arial Unicode MS" pitchFamily="34" charset="-128"/>
                <a:cs typeface="Times New Roman" panose="02020603050405020304" pitchFamily="18" charset="0"/>
              </a:rPr>
              <a:t> power, cannot come to men:</a:t>
            </a:r>
          </a:p>
          <a:p>
            <a:endParaRPr lang="en-US" altLang="en-US" sz="1100" dirty="0">
              <a:ea typeface="Arial Unicode MS" pitchFamily="34" charset="-128"/>
              <a:cs typeface="Times New Roman" panose="02020603050405020304" pitchFamily="18" charset="0"/>
            </a:endParaRPr>
          </a:p>
          <a:p>
            <a:pPr>
              <a:buFont typeface="Wingdings" panose="05000000000000000000" pitchFamily="2" charset="2"/>
              <a:buChar char="§"/>
            </a:pPr>
            <a:r>
              <a:rPr lang="en-US" altLang="en-US" sz="2400" dirty="0">
                <a:ea typeface="Arial Unicode MS" pitchFamily="34" charset="-128"/>
                <a:cs typeface="Times New Roman" panose="02020603050405020304" pitchFamily="18" charset="0"/>
              </a:rPr>
              <a:t>Whose </a:t>
            </a:r>
            <a:r>
              <a:rPr lang="en-US" altLang="en-US" sz="2400" u="sng" dirty="0">
                <a:ea typeface="Arial Unicode MS" pitchFamily="34" charset="-128"/>
                <a:cs typeface="Times New Roman" panose="02020603050405020304" pitchFamily="18" charset="0"/>
              </a:rPr>
              <a:t>trust is in worldly wisdom </a:t>
            </a:r>
            <a:r>
              <a:rPr lang="en-US" altLang="en-US" sz="2400" dirty="0">
                <a:ea typeface="Arial Unicode MS" pitchFamily="34" charset="-128"/>
                <a:cs typeface="Times New Roman" panose="02020603050405020304" pitchFamily="18" charset="0"/>
              </a:rPr>
              <a:t>and the arm of flesh; </a:t>
            </a:r>
          </a:p>
          <a:p>
            <a:pPr>
              <a:lnSpc>
                <a:spcPct val="110000"/>
              </a:lnSpc>
              <a:buFont typeface="Wingdings" panose="05000000000000000000" pitchFamily="2" charset="2"/>
              <a:buChar char="§"/>
            </a:pPr>
            <a:r>
              <a:rPr lang="en-US" altLang="en-US" sz="2400" dirty="0">
                <a:ea typeface="Arial Unicode MS" pitchFamily="34" charset="-128"/>
                <a:cs typeface="Times New Roman" panose="02020603050405020304" pitchFamily="18" charset="0"/>
              </a:rPr>
              <a:t>neither can it come to such men as are </a:t>
            </a:r>
            <a:r>
              <a:rPr lang="en-US" altLang="en-US" sz="2400" u="sng" dirty="0">
                <a:ea typeface="Arial Unicode MS" pitchFamily="34" charset="-128"/>
                <a:cs typeface="Times New Roman" panose="02020603050405020304" pitchFamily="18" charset="0"/>
              </a:rPr>
              <a:t>self-centered, or arrogant, or proud, or overcome with surfeiting</a:t>
            </a:r>
            <a:r>
              <a:rPr lang="en-US" altLang="en-US" sz="2400" dirty="0">
                <a:ea typeface="Arial Unicode MS" pitchFamily="34" charset="-128"/>
                <a:cs typeface="Times New Roman" panose="02020603050405020304" pitchFamily="18" charset="0"/>
              </a:rPr>
              <a:t>, </a:t>
            </a:r>
          </a:p>
          <a:p>
            <a:pPr>
              <a:buFont typeface="Wingdings" panose="05000000000000000000" pitchFamily="2" charset="2"/>
              <a:buChar char="§"/>
            </a:pPr>
            <a:r>
              <a:rPr lang="en-US" altLang="en-US" sz="2400" dirty="0">
                <a:ea typeface="Arial Unicode MS" pitchFamily="34" charset="-128"/>
                <a:cs typeface="Times New Roman" panose="02020603050405020304" pitchFamily="18" charset="0"/>
              </a:rPr>
              <a:t>or whose lives are filled with a </a:t>
            </a:r>
            <a:r>
              <a:rPr lang="en-US" altLang="en-US" sz="2400" u="sng" dirty="0">
                <a:ea typeface="Arial Unicode MS" pitchFamily="34" charset="-128"/>
                <a:cs typeface="Times New Roman" panose="02020603050405020304" pitchFamily="18" charset="0"/>
              </a:rPr>
              <a:t>multitude of interests which are of little lasting value; </a:t>
            </a:r>
          </a:p>
          <a:p>
            <a:pPr>
              <a:buFont typeface="Wingdings" panose="05000000000000000000" pitchFamily="2" charset="2"/>
              <a:buChar char="§"/>
            </a:pPr>
            <a:r>
              <a:rPr lang="en-US" altLang="en-US" sz="2400" dirty="0">
                <a:ea typeface="Arial Unicode MS" pitchFamily="34" charset="-128"/>
                <a:cs typeface="Times New Roman" panose="02020603050405020304" pitchFamily="18" charset="0"/>
              </a:rPr>
              <a:t>nor can it come to any whose </a:t>
            </a:r>
            <a:r>
              <a:rPr lang="en-US" altLang="en-US" sz="2400" u="sng" dirty="0">
                <a:ea typeface="Arial Unicode MS" pitchFamily="34" charset="-128"/>
                <a:cs typeface="Times New Roman" panose="02020603050405020304" pitchFamily="18" charset="0"/>
              </a:rPr>
              <a:t>hearts are hardened and insensitive to spiritual guidance</a:t>
            </a:r>
            <a:r>
              <a:rPr lang="en-US" altLang="en-US" sz="2400" dirty="0">
                <a:ea typeface="Arial Unicode MS" pitchFamily="34" charset="-128"/>
                <a:cs typeface="Times New Roman" panose="02020603050405020304" pitchFamily="18" charset="0"/>
              </a:rPr>
              <a:t> or </a:t>
            </a:r>
            <a:r>
              <a:rPr lang="en-US" altLang="en-US" sz="2400" u="sng" dirty="0">
                <a:ea typeface="Arial Unicode MS" pitchFamily="34" charset="-128"/>
                <a:cs typeface="Times New Roman" panose="02020603050405020304" pitchFamily="18" charset="0"/>
              </a:rPr>
              <a:t>whose spiritual perceptions are of low order</a:t>
            </a:r>
            <a:r>
              <a:rPr lang="en-US" altLang="en-US" sz="2400" dirty="0">
                <a:ea typeface="Arial Unicode MS" pitchFamily="34" charset="-128"/>
                <a:cs typeface="Times New Roman" panose="02020603050405020304" pitchFamily="18" charset="0"/>
              </a:rPr>
              <a:t>, or are as mere crumbs from the bounteous table of the Lord. </a:t>
            </a:r>
          </a:p>
          <a:p>
            <a:endParaRPr lang="en-US" altLang="en-US" sz="2400" dirty="0">
              <a:ea typeface="Arial Unicode MS" pitchFamily="34" charset="-128"/>
              <a:cs typeface="Times New Roman" panose="02020603050405020304" pitchFamily="18" charset="0"/>
            </a:endParaRPr>
          </a:p>
        </p:txBody>
      </p:sp>
      <p:sp>
        <p:nvSpPr>
          <p:cNvPr id="12293" name="Slide Number Placeholder 3">
            <a:extLst>
              <a:ext uri="{FF2B5EF4-FFF2-40B4-BE49-F238E27FC236}">
                <a16:creationId xmlns:a16="http://schemas.microsoft.com/office/drawing/2014/main" id="{D98E7DF5-A0F9-DD36-B6EC-D2CF7236968F}"/>
              </a:ext>
            </a:extLst>
          </p:cNvPr>
          <p:cNvSpPr>
            <a:spLocks noGrp="1"/>
          </p:cNvSpPr>
          <p:nvPr>
            <p:ph type="sldNum" sz="quarter" idx="11"/>
          </p:nvPr>
        </p:nvSpPr>
        <p:spPr>
          <a:xfrm>
            <a:off x="7712978" y="6307136"/>
            <a:ext cx="2743200" cy="365125"/>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38CD7B04-8A00-4E7F-B49E-EAB87E885D4D}" type="slidenum">
              <a:rPr lang="en-US" altLang="en-US" sz="1400"/>
              <a:pPr eaLnBrk="1" hangingPunct="1"/>
              <a:t>8</a:t>
            </a:fld>
            <a:endParaRPr lang="en-US" altLang="en-US" sz="14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Title 1">
            <a:extLst>
              <a:ext uri="{FF2B5EF4-FFF2-40B4-BE49-F238E27FC236}">
                <a16:creationId xmlns:a16="http://schemas.microsoft.com/office/drawing/2014/main" id="{F6C2F40B-D369-1DE4-C47F-2A0462A198EF}"/>
              </a:ext>
            </a:extLst>
          </p:cNvPr>
          <p:cNvSpPr>
            <a:spLocks noGrp="1"/>
          </p:cNvSpPr>
          <p:nvPr>
            <p:ph type="title"/>
          </p:nvPr>
        </p:nvSpPr>
        <p:spPr>
          <a:xfrm>
            <a:off x="1317071" y="228600"/>
            <a:ext cx="8360329" cy="914400"/>
          </a:xfrm>
        </p:spPr>
        <p:txBody>
          <a:bodyPr/>
          <a:lstStyle/>
          <a:p>
            <a:pPr>
              <a:defRPr/>
            </a:pPr>
            <a:r>
              <a:rPr lang="en-US" sz="3200" b="1" dirty="0"/>
              <a:t>Brother Curry</a:t>
            </a:r>
            <a:r>
              <a:rPr lang="en-US" sz="2800" b="1" dirty="0"/>
              <a:t> continues:</a:t>
            </a:r>
          </a:p>
        </p:txBody>
      </p:sp>
      <p:sp>
        <p:nvSpPr>
          <p:cNvPr id="13315" name="Content Placeholder 2">
            <a:extLst>
              <a:ext uri="{FF2B5EF4-FFF2-40B4-BE49-F238E27FC236}">
                <a16:creationId xmlns:a16="http://schemas.microsoft.com/office/drawing/2014/main" id="{BE39A26E-6F15-0CC9-17E2-D37C3B096E71}"/>
              </a:ext>
            </a:extLst>
          </p:cNvPr>
          <p:cNvSpPr>
            <a:spLocks noGrp="1"/>
          </p:cNvSpPr>
          <p:nvPr>
            <p:ph idx="1"/>
          </p:nvPr>
        </p:nvSpPr>
        <p:spPr>
          <a:xfrm>
            <a:off x="1317071" y="990600"/>
            <a:ext cx="9311780" cy="5715000"/>
          </a:xfrm>
        </p:spPr>
        <p:txBody>
          <a:bodyPr>
            <a:normAutofit/>
          </a:bodyPr>
          <a:lstStyle/>
          <a:p>
            <a:pPr>
              <a:lnSpc>
                <a:spcPct val="100000"/>
              </a:lnSpc>
              <a:spcAft>
                <a:spcPts val="300"/>
              </a:spcAft>
              <a:buFont typeface="Wingdings" panose="05000000000000000000" pitchFamily="2" charset="2"/>
              <a:buChar char="§"/>
            </a:pPr>
            <a:r>
              <a:rPr lang="en-US" altLang="en-US" sz="2200" dirty="0">
                <a:ea typeface="Arial Unicode MS" pitchFamily="34" charset="-128"/>
                <a:cs typeface="Times New Roman" panose="02020603050405020304" pitchFamily="18" charset="0"/>
              </a:rPr>
              <a:t>It will not come to any number or set of ministers who </a:t>
            </a:r>
            <a:r>
              <a:rPr lang="en-US" altLang="en-US" sz="2200" u="sng" dirty="0">
                <a:ea typeface="Arial Unicode MS" pitchFamily="34" charset="-128"/>
                <a:cs typeface="Times New Roman" panose="02020603050405020304" pitchFamily="18" charset="0"/>
              </a:rPr>
              <a:t>in their own wisdom and counsel bring the ways and means and methods of the great and abominable Church </a:t>
            </a:r>
            <a:r>
              <a:rPr lang="en-US" altLang="en-US" sz="2200" dirty="0">
                <a:ea typeface="Arial Unicode MS" pitchFamily="34" charset="-128"/>
                <a:cs typeface="Times New Roman" panose="02020603050405020304" pitchFamily="18" charset="0"/>
              </a:rPr>
              <a:t>or any of her worldly daughters and </a:t>
            </a:r>
            <a:r>
              <a:rPr lang="en-US" altLang="en-US" sz="2200" u="sng" dirty="0">
                <a:ea typeface="Arial Unicode MS" pitchFamily="34" charset="-128"/>
                <a:cs typeface="Times New Roman" panose="02020603050405020304" pitchFamily="18" charset="0"/>
              </a:rPr>
              <a:t>seek to substitute these for the simple, the unpretentious, but yet…deeply spiritual ways of the Lord</a:t>
            </a:r>
            <a:r>
              <a:rPr lang="en-US" altLang="en-US" sz="2200" dirty="0">
                <a:ea typeface="Arial Unicode MS" pitchFamily="34" charset="-128"/>
                <a:cs typeface="Times New Roman" panose="02020603050405020304" pitchFamily="18" charset="0"/>
              </a:rPr>
              <a:t>. </a:t>
            </a:r>
          </a:p>
          <a:p>
            <a:pPr>
              <a:lnSpc>
                <a:spcPct val="100000"/>
              </a:lnSpc>
              <a:spcAft>
                <a:spcPts val="300"/>
              </a:spcAft>
              <a:buFont typeface="Wingdings" panose="05000000000000000000" pitchFamily="2" charset="2"/>
              <a:buChar char="§"/>
            </a:pPr>
            <a:r>
              <a:rPr lang="en-US" altLang="en-US" sz="2200" u="sng" dirty="0">
                <a:ea typeface="Arial Unicode MS" pitchFamily="34" charset="-128"/>
                <a:cs typeface="Times New Roman" panose="02020603050405020304" pitchFamily="18" charset="0"/>
              </a:rPr>
              <a:t>It cannot come to those whose hearts are impure and whose lives are stained, </a:t>
            </a:r>
            <a:r>
              <a:rPr lang="en-US" altLang="en-US" sz="2200" dirty="0">
                <a:ea typeface="Arial Unicode MS" pitchFamily="34" charset="-128"/>
                <a:cs typeface="Times New Roman" panose="02020603050405020304" pitchFamily="18" charset="0"/>
              </a:rPr>
              <a:t>sometimes very deeply with </a:t>
            </a:r>
            <a:r>
              <a:rPr lang="en-US" altLang="en-US" sz="2200" u="sng" dirty="0">
                <a:ea typeface="Arial Unicode MS" pitchFamily="34" charset="-128"/>
                <a:cs typeface="Times New Roman" panose="02020603050405020304" pitchFamily="18" charset="0"/>
              </a:rPr>
              <a:t>the sins of negligence or extreme preoccupation with the affairs of the world </a:t>
            </a:r>
            <a:r>
              <a:rPr lang="en-US" altLang="en-US" sz="2200" dirty="0">
                <a:ea typeface="Arial Unicode MS" pitchFamily="34" charset="-128"/>
                <a:cs typeface="Times New Roman" panose="02020603050405020304" pitchFamily="18" charset="0"/>
              </a:rPr>
              <a:t>or failure to make the great concerns of the Lord their great concerns, </a:t>
            </a:r>
          </a:p>
          <a:p>
            <a:pPr>
              <a:lnSpc>
                <a:spcPct val="100000"/>
              </a:lnSpc>
              <a:spcAft>
                <a:spcPts val="300"/>
              </a:spcAft>
              <a:buFont typeface="Wingdings" panose="05000000000000000000" pitchFamily="2" charset="2"/>
              <a:buChar char="§"/>
            </a:pPr>
            <a:r>
              <a:rPr lang="en-US" altLang="en-US" sz="2200" dirty="0">
                <a:ea typeface="Arial Unicode MS" pitchFamily="34" charset="-128"/>
                <a:cs typeface="Times New Roman" panose="02020603050405020304" pitchFamily="18" charset="0"/>
              </a:rPr>
              <a:t>or are </a:t>
            </a:r>
            <a:r>
              <a:rPr lang="en-US" altLang="en-US" sz="2200" u="sng" dirty="0">
                <a:ea typeface="Arial Unicode MS" pitchFamily="34" charset="-128"/>
                <a:cs typeface="Times New Roman" panose="02020603050405020304" pitchFamily="18" charset="0"/>
              </a:rPr>
              <a:t>light-minded, or are ignorant of the word of God</a:t>
            </a:r>
            <a:r>
              <a:rPr lang="en-US" altLang="en-US" sz="2200" dirty="0">
                <a:ea typeface="Arial Unicode MS" pitchFamily="34" charset="-128"/>
                <a:cs typeface="Times New Roman" panose="02020603050405020304" pitchFamily="18" charset="0"/>
              </a:rPr>
              <a:t>, or know not the word of the prophets, nor see the starkly clear signs of approaching catastrophic crises. </a:t>
            </a:r>
          </a:p>
          <a:p>
            <a:pPr>
              <a:lnSpc>
                <a:spcPct val="100000"/>
              </a:lnSpc>
              <a:buFont typeface="Wingdings" panose="05000000000000000000" pitchFamily="2" charset="2"/>
              <a:buChar char="§"/>
            </a:pPr>
            <a:r>
              <a:rPr lang="en-US" altLang="en-US" sz="2200" dirty="0">
                <a:ea typeface="Arial Unicode MS" pitchFamily="34" charset="-128"/>
                <a:cs typeface="Times New Roman" panose="02020603050405020304" pitchFamily="18" charset="0"/>
              </a:rPr>
              <a:t>It is impossible for it to come to men who, in this day—when the long foretold judgments of the Almighty are about to sweep over the </a:t>
            </a:r>
            <a:r>
              <a:rPr lang="en-US" altLang="en-US" sz="2200" u="sng" dirty="0">
                <a:ea typeface="Arial Unicode MS" pitchFamily="34" charset="-128"/>
                <a:cs typeface="Times New Roman" panose="02020603050405020304" pitchFamily="18" charset="0"/>
              </a:rPr>
              <a:t>earth—are concerned with little more than the Churches of the world….</a:t>
            </a:r>
          </a:p>
          <a:p>
            <a:pPr>
              <a:lnSpc>
                <a:spcPct val="100000"/>
              </a:lnSpc>
              <a:buFont typeface="Wingdings" panose="05000000000000000000" pitchFamily="2" charset="2"/>
              <a:buChar char="§"/>
            </a:pPr>
            <a:endParaRPr lang="en-US" altLang="en-US" sz="2200" dirty="0">
              <a:ea typeface="Arial Unicode MS" pitchFamily="34" charset="-128"/>
              <a:cs typeface="Times New Roman" panose="02020603050405020304" pitchFamily="18" charset="0"/>
            </a:endParaRPr>
          </a:p>
        </p:txBody>
      </p:sp>
      <p:sp>
        <p:nvSpPr>
          <p:cNvPr id="13316" name="Slide Number Placeholder 3">
            <a:extLst>
              <a:ext uri="{FF2B5EF4-FFF2-40B4-BE49-F238E27FC236}">
                <a16:creationId xmlns:a16="http://schemas.microsoft.com/office/drawing/2014/main" id="{A122BA31-050B-A188-69D0-CEBDA192B89E}"/>
              </a:ext>
            </a:extLst>
          </p:cNvPr>
          <p:cNvSpPr>
            <a:spLocks noGrp="1"/>
          </p:cNvSpPr>
          <p:nvPr>
            <p:ph type="sldNum" sz="quarter" idx="1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1755A083-09FA-4B4C-8995-A7A449569ADA}" type="slidenum">
              <a:rPr lang="en-US" altLang="en-US" sz="1400"/>
              <a:pPr eaLnBrk="1" hangingPunct="1"/>
              <a:t>9</a:t>
            </a:fld>
            <a:endParaRPr lang="en-US" altLang="en-US" sz="140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75</TotalTime>
  <Words>1771</Words>
  <Application>Microsoft Office PowerPoint</Application>
  <PresentationFormat>Widescreen</PresentationFormat>
  <Paragraphs>67</Paragraphs>
  <Slides>11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Arial</vt:lpstr>
      <vt:lpstr>Arial Unicode MS</vt:lpstr>
      <vt:lpstr>Calibri</vt:lpstr>
      <vt:lpstr>Calibri Light</vt:lpstr>
      <vt:lpstr>Symbol</vt:lpstr>
      <vt:lpstr>Univers Condensed</vt:lpstr>
      <vt:lpstr>Wingdings</vt:lpstr>
      <vt:lpstr>Office Theme</vt:lpstr>
      <vt:lpstr>Lesson: Magnifying Our Calling</vt:lpstr>
      <vt:lpstr>Magnify Your Calling</vt:lpstr>
      <vt:lpstr>“Magnifying Our Calling” has to do with Functional Authority</vt:lpstr>
      <vt:lpstr>Magnify Our Calling –  Enhancing Our Ability to Exercise Our Authority with Spiritual Power</vt:lpstr>
      <vt:lpstr>Sons of Mosiah Magnified their Calling &amp;  Received Power and Authority </vt:lpstr>
      <vt:lpstr>Whatsoever Things Are True…Think on These Things</vt:lpstr>
      <vt:lpstr>Who can keep us from fulfilling our calling?</vt:lpstr>
      <vt:lpstr>Brother Earl Curry speaks of conditions associated with spiritual authority and power as they relate to magnifying our calling.  He said:</vt:lpstr>
      <vt:lpstr>Brother Curry continues:</vt:lpstr>
      <vt:lpstr>Brother Curry continues:</vt:lpstr>
      <vt:lpstr>Brother Curry concludes: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 Magnifying Our Calling</dc:title>
  <dc:creator>William Horn</dc:creator>
  <cp:lastModifiedBy>William Horn</cp:lastModifiedBy>
  <cp:revision>4</cp:revision>
  <cp:lastPrinted>2022-11-26T16:17:39Z</cp:lastPrinted>
  <dcterms:created xsi:type="dcterms:W3CDTF">2022-11-21T22:10:31Z</dcterms:created>
  <dcterms:modified xsi:type="dcterms:W3CDTF">2024-04-02T22:46:11Z</dcterms:modified>
</cp:coreProperties>
</file>