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622" r:id="rId3"/>
    <p:sldId id="627" r:id="rId4"/>
    <p:sldId id="260" r:id="rId5"/>
    <p:sldId id="357" r:id="rId6"/>
    <p:sldId id="370" r:id="rId7"/>
    <p:sldId id="290" r:id="rId8"/>
    <p:sldId id="259" r:id="rId9"/>
    <p:sldId id="333" r:id="rId10"/>
    <p:sldId id="620" r:id="rId11"/>
    <p:sldId id="368" r:id="rId12"/>
    <p:sldId id="284" r:id="rId13"/>
    <p:sldId id="305" r:id="rId1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056" autoAdjust="0"/>
    <p:restoredTop sz="94620" autoAdjust="0"/>
  </p:normalViewPr>
  <p:slideViewPr>
    <p:cSldViewPr snapToGrid="0">
      <p:cViewPr varScale="1">
        <p:scale>
          <a:sx n="102" d="100"/>
          <a:sy n="102" d="100"/>
        </p:scale>
        <p:origin x="120" y="102"/>
      </p:cViewPr>
      <p:guideLst/>
    </p:cSldViewPr>
  </p:slideViewPr>
  <p:outlineViewPr>
    <p:cViewPr>
      <p:scale>
        <a:sx n="33" d="100"/>
        <a:sy n="33" d="100"/>
      </p:scale>
      <p:origin x="0" y="-10080"/>
    </p:cViewPr>
  </p:outlineViewPr>
  <p:notesTextViewPr>
    <p:cViewPr>
      <p:scale>
        <a:sx n="1" d="1"/>
        <a:sy n="1" d="1"/>
      </p:scale>
      <p:origin x="0" y="0"/>
    </p:cViewPr>
  </p:notesTextViewPr>
  <p:sorterViewPr>
    <p:cViewPr>
      <p:scale>
        <a:sx n="130" d="100"/>
        <a:sy n="130" d="100"/>
      </p:scale>
      <p:origin x="0" y="0"/>
    </p:cViewPr>
  </p:sorterViewPr>
  <p:notesViewPr>
    <p:cSldViewPr snapToGrid="0">
      <p:cViewPr varScale="1">
        <p:scale>
          <a:sx n="87" d="100"/>
          <a:sy n="87" d="100"/>
        </p:scale>
        <p:origin x="384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CB6B30-F907-22D6-88FC-2A0D8B48B965}"/>
              </a:ext>
            </a:extLst>
          </p:cNvPr>
          <p:cNvSpPr>
            <a:spLocks noGrp="1"/>
          </p:cNvSpPr>
          <p:nvPr>
            <p:ph type="hdr" sz="quarter"/>
          </p:nvPr>
        </p:nvSpPr>
        <p:spPr>
          <a:xfrm>
            <a:off x="502022" y="0"/>
            <a:ext cx="3936311" cy="471054"/>
          </a:xfrm>
          <a:prstGeom prst="rect">
            <a:avLst/>
          </a:prstGeom>
        </p:spPr>
        <p:txBody>
          <a:bodyPr vert="horz" lIns="94229" tIns="47114" rIns="94229" bIns="47114" rtlCol="0"/>
          <a:lstStyle>
            <a:lvl1pPr algn="l">
              <a:defRPr sz="1200"/>
            </a:lvl1pPr>
          </a:lstStyle>
          <a:p>
            <a:endParaRPr lang="en-US" dirty="0"/>
          </a:p>
          <a:p>
            <a:r>
              <a:rPr lang="en-US" sz="1400" b="1" dirty="0"/>
              <a:t>Spiritual Authority and Power are Conditional</a:t>
            </a:r>
          </a:p>
        </p:txBody>
      </p:sp>
      <p:sp>
        <p:nvSpPr>
          <p:cNvPr id="4" name="Footer Placeholder 3">
            <a:extLst>
              <a:ext uri="{FF2B5EF4-FFF2-40B4-BE49-F238E27FC236}">
                <a16:creationId xmlns:a16="http://schemas.microsoft.com/office/drawing/2014/main" id="{F43C9A6A-EDA5-18AD-28B4-9108883A00A4}"/>
              </a:ext>
            </a:extLst>
          </p:cNvPr>
          <p:cNvSpPr>
            <a:spLocks noGrp="1"/>
          </p:cNvSpPr>
          <p:nvPr>
            <p:ph type="ftr" sz="quarter" idx="2"/>
          </p:nvPr>
        </p:nvSpPr>
        <p:spPr>
          <a:xfrm>
            <a:off x="502021" y="8804307"/>
            <a:ext cx="3077739" cy="357939"/>
          </a:xfrm>
          <a:prstGeom prst="rect">
            <a:avLst/>
          </a:prstGeom>
        </p:spPr>
        <p:txBody>
          <a:bodyPr vert="horz" lIns="94229" tIns="47114" rIns="94229" bIns="47114" rtlCol="0" anchor="b"/>
          <a:lstStyle>
            <a:lvl1pPr algn="l">
              <a:defRPr sz="1200"/>
            </a:lvl1pPr>
          </a:lstStyle>
          <a:p>
            <a:r>
              <a:rPr lang="en-US" dirty="0"/>
              <a:t>Vim Horn – 12/2022</a:t>
            </a:r>
          </a:p>
        </p:txBody>
      </p:sp>
    </p:spTree>
    <p:extLst>
      <p:ext uri="{BB962C8B-B14F-4D97-AF65-F5344CB8AC3E}">
        <p14:creationId xmlns:p14="http://schemas.microsoft.com/office/powerpoint/2010/main" val="1854702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B3785833-FC61-44F6-97F1-1565F8306FF6}" type="datetimeFigureOut">
              <a:rPr lang="en-US" smtClean="0"/>
              <a:t>4/2/2024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DE2F7253-531D-48C0-9E7A-DA31051E8867}" type="slidenum">
              <a:rPr lang="en-US" smtClean="0"/>
              <a:t>‹#›</a:t>
            </a:fld>
            <a:endParaRPr lang="en-US"/>
          </a:p>
        </p:txBody>
      </p:sp>
    </p:spTree>
    <p:extLst>
      <p:ext uri="{BB962C8B-B14F-4D97-AF65-F5344CB8AC3E}">
        <p14:creationId xmlns:p14="http://schemas.microsoft.com/office/powerpoint/2010/main" val="4151828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ever forget we are called by God to accomplish a specific thing</a:t>
            </a:r>
          </a:p>
        </p:txBody>
      </p:sp>
      <p:sp>
        <p:nvSpPr>
          <p:cNvPr id="4" name="Slide Number Placeholder 3"/>
          <p:cNvSpPr>
            <a:spLocks noGrp="1"/>
          </p:cNvSpPr>
          <p:nvPr>
            <p:ph type="sldNum" sz="quarter" idx="5"/>
          </p:nvPr>
        </p:nvSpPr>
        <p:spPr/>
        <p:txBody>
          <a:bodyPr/>
          <a:lstStyle/>
          <a:p>
            <a:fld id="{DE2F7253-531D-48C0-9E7A-DA31051E8867}" type="slidenum">
              <a:rPr lang="en-US" smtClean="0"/>
              <a:t>10</a:t>
            </a:fld>
            <a:endParaRPr lang="en-US"/>
          </a:p>
        </p:txBody>
      </p:sp>
    </p:spTree>
    <p:extLst>
      <p:ext uri="{BB962C8B-B14F-4D97-AF65-F5344CB8AC3E}">
        <p14:creationId xmlns:p14="http://schemas.microsoft.com/office/powerpoint/2010/main" val="2649852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002C3-6B53-13BE-7964-77E5CE7E69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6E3417-9897-D476-8C01-9F6EA4883D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A86B6F-0FCB-3C5E-EDAE-04AF98A4D5EC}"/>
              </a:ext>
            </a:extLst>
          </p:cNvPr>
          <p:cNvSpPr>
            <a:spLocks noGrp="1"/>
          </p:cNvSpPr>
          <p:nvPr>
            <p:ph type="dt" sz="half" idx="10"/>
          </p:nvPr>
        </p:nvSpPr>
        <p:spPr/>
        <p:txBody>
          <a:bodyPr/>
          <a:lstStyle/>
          <a:p>
            <a:fld id="{E7C77514-00BB-4CF1-8308-6AC59A39A4CC}" type="datetime1">
              <a:rPr lang="en-US" smtClean="0"/>
              <a:t>4/2/2024</a:t>
            </a:fld>
            <a:endParaRPr lang="en-US"/>
          </a:p>
        </p:txBody>
      </p:sp>
      <p:sp>
        <p:nvSpPr>
          <p:cNvPr id="5" name="Footer Placeholder 4">
            <a:extLst>
              <a:ext uri="{FF2B5EF4-FFF2-40B4-BE49-F238E27FC236}">
                <a16:creationId xmlns:a16="http://schemas.microsoft.com/office/drawing/2014/main" id="{22E50F01-91CC-3A3B-3345-2AD0687E72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A339E6-A53F-BBFF-24ED-3C1027E7C7B7}"/>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1886410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07B6C-FDF3-3B9F-77D5-C1CD069954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E159BC-7A2C-5742-D66F-679B3F58A1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7CDC10-9D40-D779-0BD1-2BD2CF60445F}"/>
              </a:ext>
            </a:extLst>
          </p:cNvPr>
          <p:cNvSpPr>
            <a:spLocks noGrp="1"/>
          </p:cNvSpPr>
          <p:nvPr>
            <p:ph type="dt" sz="half" idx="10"/>
          </p:nvPr>
        </p:nvSpPr>
        <p:spPr/>
        <p:txBody>
          <a:bodyPr/>
          <a:lstStyle/>
          <a:p>
            <a:fld id="{F367EC4B-DF5C-4BF8-937F-B73D1DF920AC}" type="datetime1">
              <a:rPr lang="en-US" smtClean="0"/>
              <a:t>4/2/2024</a:t>
            </a:fld>
            <a:endParaRPr lang="en-US"/>
          </a:p>
        </p:txBody>
      </p:sp>
      <p:sp>
        <p:nvSpPr>
          <p:cNvPr id="5" name="Footer Placeholder 4">
            <a:extLst>
              <a:ext uri="{FF2B5EF4-FFF2-40B4-BE49-F238E27FC236}">
                <a16:creationId xmlns:a16="http://schemas.microsoft.com/office/drawing/2014/main" id="{579C1A91-A9A9-BB1C-A671-63772267DD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EC890-81D9-C023-B7D2-38DBDA36CD21}"/>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4057677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4B3E09-B131-218E-10D1-4FB544B4B3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B2EEFE-F487-33E3-95D3-DB0B4CDDE5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1664F-E600-ACA4-7D2E-51048097F8AD}"/>
              </a:ext>
            </a:extLst>
          </p:cNvPr>
          <p:cNvSpPr>
            <a:spLocks noGrp="1"/>
          </p:cNvSpPr>
          <p:nvPr>
            <p:ph type="dt" sz="half" idx="10"/>
          </p:nvPr>
        </p:nvSpPr>
        <p:spPr/>
        <p:txBody>
          <a:bodyPr/>
          <a:lstStyle/>
          <a:p>
            <a:fld id="{9CA4EAB4-C89D-4FF6-BC51-187F9E9AAC66}" type="datetime1">
              <a:rPr lang="en-US" smtClean="0"/>
              <a:t>4/2/2024</a:t>
            </a:fld>
            <a:endParaRPr lang="en-US"/>
          </a:p>
        </p:txBody>
      </p:sp>
      <p:sp>
        <p:nvSpPr>
          <p:cNvPr id="5" name="Footer Placeholder 4">
            <a:extLst>
              <a:ext uri="{FF2B5EF4-FFF2-40B4-BE49-F238E27FC236}">
                <a16:creationId xmlns:a16="http://schemas.microsoft.com/office/drawing/2014/main" id="{A43D580A-5235-CC4E-FAB3-20FF802B4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346026-3769-2E95-CD97-04E2A6592702}"/>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3425908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DE05-B4E3-49B6-E091-9630E8217C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542F7C-EBD0-26EE-7241-269B725AAD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FA240-9CCD-C5C8-CFFF-8A27624DB6B1}"/>
              </a:ext>
            </a:extLst>
          </p:cNvPr>
          <p:cNvSpPr>
            <a:spLocks noGrp="1"/>
          </p:cNvSpPr>
          <p:nvPr>
            <p:ph type="dt" sz="half" idx="10"/>
          </p:nvPr>
        </p:nvSpPr>
        <p:spPr/>
        <p:txBody>
          <a:bodyPr/>
          <a:lstStyle/>
          <a:p>
            <a:fld id="{81B57FE2-B782-4F9C-A9AE-EFBB53FF260C}" type="datetime1">
              <a:rPr lang="en-US" smtClean="0"/>
              <a:t>4/2/2024</a:t>
            </a:fld>
            <a:endParaRPr lang="en-US"/>
          </a:p>
        </p:txBody>
      </p:sp>
      <p:sp>
        <p:nvSpPr>
          <p:cNvPr id="5" name="Footer Placeholder 4">
            <a:extLst>
              <a:ext uri="{FF2B5EF4-FFF2-40B4-BE49-F238E27FC236}">
                <a16:creationId xmlns:a16="http://schemas.microsoft.com/office/drawing/2014/main" id="{F599AE73-CC5B-65BC-5CA2-1B3A2CE858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F10DB-1B4C-F4B2-B5B4-376AB4A453A1}"/>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169899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432CE-0979-62A2-F27D-0AC29E7557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FDFD0A-5A2F-E8AB-142E-87E500D90B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E31EE7-5315-47AF-AA09-E728C943094F}"/>
              </a:ext>
            </a:extLst>
          </p:cNvPr>
          <p:cNvSpPr>
            <a:spLocks noGrp="1"/>
          </p:cNvSpPr>
          <p:nvPr>
            <p:ph type="dt" sz="half" idx="10"/>
          </p:nvPr>
        </p:nvSpPr>
        <p:spPr/>
        <p:txBody>
          <a:bodyPr/>
          <a:lstStyle/>
          <a:p>
            <a:fld id="{F06E6324-6909-4817-9BB5-55283B7AEAFC}" type="datetime1">
              <a:rPr lang="en-US" smtClean="0"/>
              <a:t>4/2/2024</a:t>
            </a:fld>
            <a:endParaRPr lang="en-US"/>
          </a:p>
        </p:txBody>
      </p:sp>
      <p:sp>
        <p:nvSpPr>
          <p:cNvPr id="5" name="Footer Placeholder 4">
            <a:extLst>
              <a:ext uri="{FF2B5EF4-FFF2-40B4-BE49-F238E27FC236}">
                <a16:creationId xmlns:a16="http://schemas.microsoft.com/office/drawing/2014/main" id="{BA4CF4C1-D127-B165-835D-F24E57A0B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641871-2F14-0DDB-D943-DB9DA315FC09}"/>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170147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24063-93F7-E70D-87E7-EAFAEA3B5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644F07-AE11-1134-6727-075C411A7A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E0C192-8639-C387-0201-0434424537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363704-882D-B167-7F70-2361E969E873}"/>
              </a:ext>
            </a:extLst>
          </p:cNvPr>
          <p:cNvSpPr>
            <a:spLocks noGrp="1"/>
          </p:cNvSpPr>
          <p:nvPr>
            <p:ph type="dt" sz="half" idx="10"/>
          </p:nvPr>
        </p:nvSpPr>
        <p:spPr/>
        <p:txBody>
          <a:bodyPr/>
          <a:lstStyle/>
          <a:p>
            <a:fld id="{0A9938B0-3A45-49A6-BD3A-6C1F40AC7DBC}" type="datetime1">
              <a:rPr lang="en-US" smtClean="0"/>
              <a:t>4/2/2024</a:t>
            </a:fld>
            <a:endParaRPr lang="en-US"/>
          </a:p>
        </p:txBody>
      </p:sp>
      <p:sp>
        <p:nvSpPr>
          <p:cNvPr id="6" name="Footer Placeholder 5">
            <a:extLst>
              <a:ext uri="{FF2B5EF4-FFF2-40B4-BE49-F238E27FC236}">
                <a16:creationId xmlns:a16="http://schemas.microsoft.com/office/drawing/2014/main" id="{A1C89009-9801-60D2-F507-25BAFC88CB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443B21-7677-37D2-1866-B51CD5F98236}"/>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1968551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135FB-6B80-DF1E-49E2-68BF37A4F3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81252E-5F64-8004-A01B-2E74ABC634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F09E11-C094-2871-4B0B-73E00DB48B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8796E5-EE7D-6DEA-DF5A-B13ADAA5F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033FE5-5D08-AEA3-ABF9-0EFE2D4288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431B33-E97E-CB81-29FB-473EFCA0B46A}"/>
              </a:ext>
            </a:extLst>
          </p:cNvPr>
          <p:cNvSpPr>
            <a:spLocks noGrp="1"/>
          </p:cNvSpPr>
          <p:nvPr>
            <p:ph type="dt" sz="half" idx="10"/>
          </p:nvPr>
        </p:nvSpPr>
        <p:spPr/>
        <p:txBody>
          <a:bodyPr/>
          <a:lstStyle/>
          <a:p>
            <a:fld id="{E3975FB1-4174-483C-A581-008A118C2905}" type="datetime1">
              <a:rPr lang="en-US" smtClean="0"/>
              <a:t>4/2/2024</a:t>
            </a:fld>
            <a:endParaRPr lang="en-US"/>
          </a:p>
        </p:txBody>
      </p:sp>
      <p:sp>
        <p:nvSpPr>
          <p:cNvPr id="8" name="Footer Placeholder 7">
            <a:extLst>
              <a:ext uri="{FF2B5EF4-FFF2-40B4-BE49-F238E27FC236}">
                <a16:creationId xmlns:a16="http://schemas.microsoft.com/office/drawing/2014/main" id="{2AB4615E-7626-B817-9024-F8234818E5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EFC0C4-5F21-F2CA-5CB2-C76F407DCEAB}"/>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67399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6C1DA-6273-5574-CAB4-D5E5303767D9}"/>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CC22F85-C225-1E35-4589-9BE1B6E897AD}"/>
              </a:ext>
            </a:extLst>
          </p:cNvPr>
          <p:cNvSpPr>
            <a:spLocks noGrp="1"/>
          </p:cNvSpPr>
          <p:nvPr>
            <p:ph type="dt" sz="half" idx="10"/>
          </p:nvPr>
        </p:nvSpPr>
        <p:spPr/>
        <p:txBody>
          <a:bodyPr/>
          <a:lstStyle/>
          <a:p>
            <a:fld id="{63830D0D-BAAD-4160-A6F2-DF755225F12D}" type="datetime1">
              <a:rPr lang="en-US" smtClean="0"/>
              <a:t>4/2/2024</a:t>
            </a:fld>
            <a:endParaRPr lang="en-US"/>
          </a:p>
        </p:txBody>
      </p:sp>
      <p:sp>
        <p:nvSpPr>
          <p:cNvPr id="4" name="Footer Placeholder 3">
            <a:extLst>
              <a:ext uri="{FF2B5EF4-FFF2-40B4-BE49-F238E27FC236}">
                <a16:creationId xmlns:a16="http://schemas.microsoft.com/office/drawing/2014/main" id="{6E13B125-BB24-734F-F849-6E3EEF5FCB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04812F-12F3-E1F5-E01A-8FCDCCC39802}"/>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1834126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D9DAF3-72D6-3D4C-8C14-16478F712F81}"/>
              </a:ext>
            </a:extLst>
          </p:cNvPr>
          <p:cNvSpPr>
            <a:spLocks noGrp="1"/>
          </p:cNvSpPr>
          <p:nvPr>
            <p:ph type="dt" sz="half" idx="10"/>
          </p:nvPr>
        </p:nvSpPr>
        <p:spPr/>
        <p:txBody>
          <a:bodyPr/>
          <a:lstStyle/>
          <a:p>
            <a:fld id="{216436B4-061D-4408-949A-B16D594E8580}" type="datetime1">
              <a:rPr lang="en-US" smtClean="0"/>
              <a:t>4/2/2024</a:t>
            </a:fld>
            <a:endParaRPr lang="en-US"/>
          </a:p>
        </p:txBody>
      </p:sp>
      <p:sp>
        <p:nvSpPr>
          <p:cNvPr id="3" name="Footer Placeholder 2">
            <a:extLst>
              <a:ext uri="{FF2B5EF4-FFF2-40B4-BE49-F238E27FC236}">
                <a16:creationId xmlns:a16="http://schemas.microsoft.com/office/drawing/2014/main" id="{C38CA410-C8A7-341A-D6B3-21CC0E40C6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7CE9A4-DD18-8F36-4577-AEEE035328D7}"/>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257371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2FAD-5DBE-BACF-6D81-E07F4DD74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75E4E2-57C8-907F-A334-4DBA0E706E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D4544E-1E8F-CC8B-3826-7465BEDD60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229F19-F1E9-695C-42D3-8B5E4549B571}"/>
              </a:ext>
            </a:extLst>
          </p:cNvPr>
          <p:cNvSpPr>
            <a:spLocks noGrp="1"/>
          </p:cNvSpPr>
          <p:nvPr>
            <p:ph type="dt" sz="half" idx="10"/>
          </p:nvPr>
        </p:nvSpPr>
        <p:spPr/>
        <p:txBody>
          <a:bodyPr/>
          <a:lstStyle/>
          <a:p>
            <a:fld id="{0AF5CC95-2AB4-4B3E-8B55-35BBE17BCB30}" type="datetime1">
              <a:rPr lang="en-US" smtClean="0"/>
              <a:t>4/2/2024</a:t>
            </a:fld>
            <a:endParaRPr lang="en-US"/>
          </a:p>
        </p:txBody>
      </p:sp>
      <p:sp>
        <p:nvSpPr>
          <p:cNvPr id="6" name="Footer Placeholder 5">
            <a:extLst>
              <a:ext uri="{FF2B5EF4-FFF2-40B4-BE49-F238E27FC236}">
                <a16:creationId xmlns:a16="http://schemas.microsoft.com/office/drawing/2014/main" id="{67249977-2393-305E-FE5F-C005224E29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228284-55AB-9C5C-74F8-B6633D42DA5C}"/>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97038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FA272-C450-DB99-12F1-F8C4C7B73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9B8BC6-F3E7-330F-F4AD-3919AA4709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05AAD0-465C-2C54-BE1F-AC1DE96772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54578D-061E-0C76-9813-16A265C0E524}"/>
              </a:ext>
            </a:extLst>
          </p:cNvPr>
          <p:cNvSpPr>
            <a:spLocks noGrp="1"/>
          </p:cNvSpPr>
          <p:nvPr>
            <p:ph type="dt" sz="half" idx="10"/>
          </p:nvPr>
        </p:nvSpPr>
        <p:spPr/>
        <p:txBody>
          <a:bodyPr/>
          <a:lstStyle/>
          <a:p>
            <a:fld id="{028E23FF-EBFB-45DD-8C05-C71590951B76}" type="datetime1">
              <a:rPr lang="en-US" smtClean="0"/>
              <a:t>4/2/2024</a:t>
            </a:fld>
            <a:endParaRPr lang="en-US"/>
          </a:p>
        </p:txBody>
      </p:sp>
      <p:sp>
        <p:nvSpPr>
          <p:cNvPr id="6" name="Footer Placeholder 5">
            <a:extLst>
              <a:ext uri="{FF2B5EF4-FFF2-40B4-BE49-F238E27FC236}">
                <a16:creationId xmlns:a16="http://schemas.microsoft.com/office/drawing/2014/main" id="{F85890D4-96F4-1683-8452-7849C63132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1A00E-661C-6732-4048-D8841BEA2C0E}"/>
              </a:ext>
            </a:extLst>
          </p:cNvPr>
          <p:cNvSpPr>
            <a:spLocks noGrp="1"/>
          </p:cNvSpPr>
          <p:nvPr>
            <p:ph type="sldNum" sz="quarter" idx="12"/>
          </p:nvPr>
        </p:nvSpPr>
        <p:spPr/>
        <p:txBody>
          <a:bodyPr/>
          <a:lstStyle/>
          <a:p>
            <a:fld id="{2BFC39F4-B881-496D-A2B1-6B7E40735F32}" type="slidenum">
              <a:rPr lang="en-US" smtClean="0"/>
              <a:t>‹#›</a:t>
            </a:fld>
            <a:endParaRPr lang="en-US"/>
          </a:p>
        </p:txBody>
      </p:sp>
    </p:spTree>
    <p:extLst>
      <p:ext uri="{BB962C8B-B14F-4D97-AF65-F5344CB8AC3E}">
        <p14:creationId xmlns:p14="http://schemas.microsoft.com/office/powerpoint/2010/main" val="2239548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05725A-E748-B708-44AD-BED4D0A255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643157F-F6DE-3BDC-D441-351A95E931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5BA7A2-12C3-2B94-841F-8A85FE5F02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7AD7A-138F-4527-9FAA-1480835E4475}" type="datetime1">
              <a:rPr lang="en-US" smtClean="0"/>
              <a:t>4/2/2024</a:t>
            </a:fld>
            <a:endParaRPr lang="en-US"/>
          </a:p>
        </p:txBody>
      </p:sp>
      <p:sp>
        <p:nvSpPr>
          <p:cNvPr id="5" name="Footer Placeholder 4">
            <a:extLst>
              <a:ext uri="{FF2B5EF4-FFF2-40B4-BE49-F238E27FC236}">
                <a16:creationId xmlns:a16="http://schemas.microsoft.com/office/drawing/2014/main" id="{A9F407A2-6AA7-839E-953F-D4D6028CF6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1BB49D-24B7-2950-B976-BBB716AD3F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C39F4-B881-496D-A2B1-6B7E40735F32}" type="slidenum">
              <a:rPr lang="en-US" smtClean="0"/>
              <a:t>‹#›</a:t>
            </a:fld>
            <a:endParaRPr lang="en-US"/>
          </a:p>
        </p:txBody>
      </p:sp>
    </p:spTree>
    <p:extLst>
      <p:ext uri="{BB962C8B-B14F-4D97-AF65-F5344CB8AC3E}">
        <p14:creationId xmlns:p14="http://schemas.microsoft.com/office/powerpoint/2010/main" val="3630439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j-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j-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j-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9000E3-B96F-F88B-73C4-66E6B4B157C3}"/>
              </a:ext>
            </a:extLst>
          </p:cNvPr>
          <p:cNvSpPr>
            <a:spLocks noGrp="1"/>
          </p:cNvSpPr>
          <p:nvPr>
            <p:ph type="title"/>
          </p:nvPr>
        </p:nvSpPr>
        <p:spPr>
          <a:xfrm>
            <a:off x="1530220" y="1900310"/>
            <a:ext cx="9823580" cy="1325563"/>
          </a:xfrm>
        </p:spPr>
        <p:txBody>
          <a:bodyPr>
            <a:normAutofit/>
          </a:bodyPr>
          <a:lstStyle/>
          <a:p>
            <a:pPr>
              <a:lnSpc>
                <a:spcPct val="108000"/>
              </a:lnSpc>
            </a:pPr>
            <a:r>
              <a:rPr lang="en-US" sz="3600" b="1" dirty="0">
                <a:effectLst/>
                <a:latin typeface="Calibri" panose="020F0502020204030204" pitchFamily="34" charset="0"/>
                <a:ea typeface="Calibri" panose="020F0502020204030204" pitchFamily="34" charset="0"/>
                <a:cs typeface="Times New Roman" panose="02020603050405020304" pitchFamily="18" charset="0"/>
              </a:rPr>
              <a:t>Lesson: </a:t>
            </a:r>
            <a:r>
              <a:rPr lang="en-US" altLang="en-US" sz="3600" dirty="0"/>
              <a:t>We Must Always Remember – </a:t>
            </a:r>
            <a:br>
              <a:rPr lang="en-US" altLang="en-US" sz="3600" dirty="0"/>
            </a:br>
            <a:r>
              <a:rPr lang="en-US" sz="3600" b="1" dirty="0">
                <a:effectLst/>
                <a:latin typeface="Calibri" panose="020F0502020204030204" pitchFamily="34" charset="0"/>
                <a:ea typeface="Calibri" panose="020F0502020204030204" pitchFamily="34" charset="0"/>
                <a:cs typeface="Times New Roman" panose="02020603050405020304" pitchFamily="18" charset="0"/>
              </a:rPr>
              <a:t>Spiritual Authority and Power are Conditional</a:t>
            </a:r>
            <a:endParaRPr lang="en-US" sz="3600" dirty="0"/>
          </a:p>
        </p:txBody>
      </p:sp>
      <p:sp>
        <p:nvSpPr>
          <p:cNvPr id="2" name="Slide Number Placeholder 1">
            <a:extLst>
              <a:ext uri="{FF2B5EF4-FFF2-40B4-BE49-F238E27FC236}">
                <a16:creationId xmlns:a16="http://schemas.microsoft.com/office/drawing/2014/main" id="{2CFE7015-CB0D-F1F3-3488-3E27B31CC647}"/>
              </a:ext>
            </a:extLst>
          </p:cNvPr>
          <p:cNvSpPr>
            <a:spLocks noGrp="1"/>
          </p:cNvSpPr>
          <p:nvPr>
            <p:ph type="sldNum" sz="quarter" idx="12"/>
          </p:nvPr>
        </p:nvSpPr>
        <p:spPr/>
        <p:txBody>
          <a:bodyPr/>
          <a:lstStyle/>
          <a:p>
            <a:fld id="{2BFC39F4-B881-496D-A2B1-6B7E40735F32}" type="slidenum">
              <a:rPr lang="en-US" smtClean="0"/>
              <a:t>1</a:t>
            </a:fld>
            <a:endParaRPr lang="en-US"/>
          </a:p>
        </p:txBody>
      </p:sp>
      <p:sp>
        <p:nvSpPr>
          <p:cNvPr id="3" name="Subtitle 1">
            <a:extLst>
              <a:ext uri="{FF2B5EF4-FFF2-40B4-BE49-F238E27FC236}">
                <a16:creationId xmlns:a16="http://schemas.microsoft.com/office/drawing/2014/main" id="{E40A5A9D-2A5A-6A7F-E9DC-51BC6926519E}"/>
              </a:ext>
            </a:extLst>
          </p:cNvPr>
          <p:cNvSpPr txBox="1">
            <a:spLocks/>
          </p:cNvSpPr>
          <p:nvPr/>
        </p:nvSpPr>
        <p:spPr>
          <a:xfrm>
            <a:off x="2338534" y="6173787"/>
            <a:ext cx="7372350" cy="3651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Prepared by Vim Horn for the CRE Education Committee – December 2022</a:t>
            </a:r>
          </a:p>
        </p:txBody>
      </p:sp>
    </p:spTree>
    <p:extLst>
      <p:ext uri="{BB962C8B-B14F-4D97-AF65-F5344CB8AC3E}">
        <p14:creationId xmlns:p14="http://schemas.microsoft.com/office/powerpoint/2010/main" val="2578123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8CDA10D2-ED20-C29B-32E5-4E0FC672A6DE}"/>
              </a:ext>
            </a:extLst>
          </p:cNvPr>
          <p:cNvSpPr>
            <a:spLocks noGrp="1" noChangeArrowheads="1"/>
          </p:cNvSpPr>
          <p:nvPr>
            <p:ph type="title"/>
          </p:nvPr>
        </p:nvSpPr>
        <p:spPr>
          <a:xfrm>
            <a:off x="2362200" y="228600"/>
            <a:ext cx="7315200" cy="1170992"/>
          </a:xfrm>
        </p:spPr>
        <p:txBody>
          <a:bodyPr>
            <a:noAutofit/>
          </a:bodyPr>
          <a:lstStyle/>
          <a:p>
            <a:r>
              <a:rPr lang="en-US" altLang="en-US" sz="3200" b="1" dirty="0">
                <a:latin typeface="+mn-lt"/>
              </a:rPr>
              <a:t>Authority Not Properly Maintained </a:t>
            </a:r>
            <a:br>
              <a:rPr lang="en-US" altLang="en-US" sz="3200" b="1" dirty="0">
                <a:latin typeface="+mn-lt"/>
              </a:rPr>
            </a:br>
            <a:r>
              <a:rPr lang="en-US" altLang="en-US" sz="3200" b="1" dirty="0">
                <a:latin typeface="+mn-lt"/>
              </a:rPr>
              <a:t>Can Be Suspended or Lost</a:t>
            </a:r>
          </a:p>
        </p:txBody>
      </p:sp>
      <p:sp>
        <p:nvSpPr>
          <p:cNvPr id="84995" name="Rectangle 3">
            <a:extLst>
              <a:ext uri="{FF2B5EF4-FFF2-40B4-BE49-F238E27FC236}">
                <a16:creationId xmlns:a16="http://schemas.microsoft.com/office/drawing/2014/main" id="{221E8C3B-01A8-2FA6-9E52-6B77DFEFCB40}"/>
              </a:ext>
            </a:extLst>
          </p:cNvPr>
          <p:cNvSpPr>
            <a:spLocks noGrp="1" noChangeArrowheads="1"/>
          </p:cNvSpPr>
          <p:nvPr>
            <p:ph type="body" idx="1"/>
          </p:nvPr>
        </p:nvSpPr>
        <p:spPr>
          <a:xfrm>
            <a:off x="2209800" y="1576873"/>
            <a:ext cx="7620000" cy="4665307"/>
          </a:xfrm>
        </p:spPr>
        <p:txBody>
          <a:bodyPr>
            <a:normAutofit/>
          </a:bodyPr>
          <a:lstStyle/>
          <a:p>
            <a:pPr>
              <a:lnSpc>
                <a:spcPct val="100000"/>
              </a:lnSpc>
              <a:spcBef>
                <a:spcPct val="0"/>
              </a:spcBef>
              <a:buFont typeface="Symbol" panose="05050102010706020507" pitchFamily="18" charset="2"/>
              <a:buNone/>
            </a:pPr>
            <a:r>
              <a:rPr lang="en-US" altLang="en-US" sz="2400" dirty="0"/>
              <a:t>		“If the army of elders composing the priesthood have ever forgotten that they are men chosen for the accomplishment of a specific ensign had in view by Him who called them, </a:t>
            </a:r>
            <a:r>
              <a:rPr lang="en-US" altLang="en-US" sz="2400" b="1" u="sng" dirty="0"/>
              <a:t>that this calling gave no authority, and conferred no dignity not found in direct accord with the design, </a:t>
            </a:r>
            <a:r>
              <a:rPr lang="en-US" altLang="en-US" sz="2400" u="sng" dirty="0"/>
              <a:t>then has that army become deficient in the principal aid to their success; and every portion of it that persists in thus forgetting what they should certainly remember, disgraces this calling, and should be discharged from service.”</a:t>
            </a:r>
            <a:r>
              <a:rPr lang="en-US" altLang="en-US" sz="2400" dirty="0"/>
              <a:t> </a:t>
            </a:r>
            <a:r>
              <a:rPr lang="en-US" altLang="en-US" sz="2400" dirty="0">
                <a:cs typeface="Times New Roman" panose="02020603050405020304" pitchFamily="18" charset="0"/>
              </a:rPr>
              <a:t>— </a:t>
            </a:r>
            <a:r>
              <a:rPr lang="en-US" altLang="en-US" sz="2400" dirty="0"/>
              <a:t>Joseph Smith, III, </a:t>
            </a:r>
            <a:r>
              <a:rPr lang="en-US" altLang="en-US" sz="2400" i="1" dirty="0"/>
              <a:t>The Priesthood Journal</a:t>
            </a:r>
            <a:r>
              <a:rPr lang="en-US" altLang="en-US" sz="2400" dirty="0"/>
              <a:t>, Vol. 9, October 1943, No. 4, page 13.</a:t>
            </a:r>
          </a:p>
        </p:txBody>
      </p:sp>
      <p:sp>
        <p:nvSpPr>
          <p:cNvPr id="2" name="Slide Number Placeholder 1">
            <a:extLst>
              <a:ext uri="{FF2B5EF4-FFF2-40B4-BE49-F238E27FC236}">
                <a16:creationId xmlns:a16="http://schemas.microsoft.com/office/drawing/2014/main" id="{183E6AE7-28F9-9651-BCF8-FBFA2FCBB041}"/>
              </a:ext>
            </a:extLst>
          </p:cNvPr>
          <p:cNvSpPr>
            <a:spLocks noGrp="1"/>
          </p:cNvSpPr>
          <p:nvPr>
            <p:ph type="sldNum" sz="quarter" idx="12"/>
          </p:nvPr>
        </p:nvSpPr>
        <p:spPr/>
        <p:txBody>
          <a:bodyPr/>
          <a:lstStyle/>
          <a:p>
            <a:fld id="{2BFC39F4-B881-496D-A2B1-6B7E40735F32}"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a:extLst>
              <a:ext uri="{FF2B5EF4-FFF2-40B4-BE49-F238E27FC236}">
                <a16:creationId xmlns:a16="http://schemas.microsoft.com/office/drawing/2014/main" id="{5C8FA74E-C288-44DB-354F-B5E780872922}"/>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5535B30-B964-476B-A873-4FB00C750E56}" type="slidenum">
              <a:rPr lang="en-US" altLang="en-US" sz="1400"/>
              <a:pPr eaLnBrk="1" hangingPunct="1"/>
              <a:t>11</a:t>
            </a:fld>
            <a:endParaRPr lang="en-US" altLang="en-US" sz="1400"/>
          </a:p>
        </p:txBody>
      </p:sp>
      <p:sp>
        <p:nvSpPr>
          <p:cNvPr id="86019" name="Rectangle 2">
            <a:extLst>
              <a:ext uri="{FF2B5EF4-FFF2-40B4-BE49-F238E27FC236}">
                <a16:creationId xmlns:a16="http://schemas.microsoft.com/office/drawing/2014/main" id="{96763170-E319-83C2-4838-3EC0A99318CE}"/>
              </a:ext>
            </a:extLst>
          </p:cNvPr>
          <p:cNvSpPr>
            <a:spLocks noGrp="1" noChangeArrowheads="1"/>
          </p:cNvSpPr>
          <p:nvPr>
            <p:ph type="title"/>
          </p:nvPr>
        </p:nvSpPr>
        <p:spPr/>
        <p:txBody>
          <a:bodyPr/>
          <a:lstStyle/>
          <a:p>
            <a:pPr eaLnBrk="1" hangingPunct="1"/>
            <a:r>
              <a:rPr lang="en-US" altLang="en-US" sz="3200" b="1" dirty="0">
                <a:latin typeface="+mn-lt"/>
              </a:rPr>
              <a:t>Use and Abuse of Authority &amp; Power</a:t>
            </a:r>
          </a:p>
        </p:txBody>
      </p:sp>
      <p:sp>
        <p:nvSpPr>
          <p:cNvPr id="86020" name="Rectangle 3">
            <a:extLst>
              <a:ext uri="{FF2B5EF4-FFF2-40B4-BE49-F238E27FC236}">
                <a16:creationId xmlns:a16="http://schemas.microsoft.com/office/drawing/2014/main" id="{EF536D45-551B-0FE5-C707-EBBE640FB2EF}"/>
              </a:ext>
            </a:extLst>
          </p:cNvPr>
          <p:cNvSpPr>
            <a:spLocks noGrp="1" noChangeArrowheads="1"/>
          </p:cNvSpPr>
          <p:nvPr>
            <p:ph type="body" idx="1"/>
          </p:nvPr>
        </p:nvSpPr>
        <p:spPr>
          <a:xfrm>
            <a:off x="1436914" y="1576873"/>
            <a:ext cx="9078686" cy="4900127"/>
          </a:xfrm>
        </p:spPr>
        <p:txBody>
          <a:bodyPr>
            <a:normAutofit/>
          </a:bodyPr>
          <a:lstStyle/>
          <a:p>
            <a:pPr marL="0" indent="0" eaLnBrk="1" hangingPunct="1">
              <a:lnSpc>
                <a:spcPct val="100000"/>
              </a:lnSpc>
              <a:buNone/>
            </a:pPr>
            <a:r>
              <a:rPr lang="en-US" altLang="en-US" sz="2400" dirty="0"/>
              <a:t>“ . . . . The rights of the priesthood are inseparably connected with the powers of heaven: </a:t>
            </a:r>
          </a:p>
          <a:p>
            <a:pPr marL="0" indent="0" eaLnBrk="1" hangingPunct="1">
              <a:lnSpc>
                <a:spcPct val="100000"/>
              </a:lnSpc>
              <a:buNone/>
            </a:pPr>
            <a:r>
              <a:rPr lang="en-US" altLang="en-US" sz="2400" dirty="0"/>
              <a:t>and that the powers of heaven cannot be controlled nor handled, only upon the principles of righteousness, </a:t>
            </a:r>
          </a:p>
          <a:p>
            <a:pPr marL="0" indent="0" eaLnBrk="1" hangingPunct="1">
              <a:lnSpc>
                <a:spcPct val="100000"/>
              </a:lnSpc>
              <a:buNone/>
            </a:pPr>
            <a:r>
              <a:rPr lang="en-US" altLang="en-US" sz="2400" dirty="0"/>
              <a:t>that they may be conferred upon us it is true, </a:t>
            </a:r>
            <a:r>
              <a:rPr lang="en-US" altLang="en-US" sz="2400" b="1" dirty="0"/>
              <a:t>but when we undertake to cover our sins, to gratify our pride, vain ambition, or to exercise dominion or compulsion over the souls of the children of men, in any degree of unrighteousness</a:t>
            </a:r>
            <a:r>
              <a:rPr lang="en-US" altLang="en-US" sz="2400" dirty="0"/>
              <a:t>, </a:t>
            </a:r>
          </a:p>
          <a:p>
            <a:pPr marL="0" indent="0" eaLnBrk="1" hangingPunct="1">
              <a:lnSpc>
                <a:spcPct val="100000"/>
              </a:lnSpc>
              <a:buNone/>
            </a:pPr>
            <a:r>
              <a:rPr lang="en-US" altLang="en-US" sz="2400" u="sng" dirty="0"/>
              <a:t>behold the heavens withdraw themselves, the Spirit of the Lord is grieved, then amen to the priesthood, or to the authority of that man.” </a:t>
            </a:r>
            <a:r>
              <a:rPr lang="en-US" altLang="en-US" sz="2400" dirty="0">
                <a:cs typeface="Times New Roman" panose="02020603050405020304" pitchFamily="18" charset="0"/>
              </a:rPr>
              <a:t>— </a:t>
            </a:r>
            <a:r>
              <a:rPr lang="en-US" altLang="en-US" sz="2000" dirty="0">
                <a:cs typeface="Times New Roman" panose="02020603050405020304" pitchFamily="18" charset="0"/>
              </a:rPr>
              <a:t>Joseph Smith Jr.</a:t>
            </a:r>
            <a:r>
              <a:rPr lang="en-US" altLang="en-US" sz="1800" dirty="0">
                <a:cs typeface="Times New Roman" panose="02020603050405020304" pitchFamily="18" charset="0"/>
              </a:rPr>
              <a:t> -</a:t>
            </a:r>
            <a:r>
              <a:rPr lang="en-US" altLang="en-US" sz="2400" dirty="0">
                <a:cs typeface="Times New Roman" panose="02020603050405020304" pitchFamily="18" charset="0"/>
              </a:rPr>
              <a:t> </a:t>
            </a:r>
            <a:r>
              <a:rPr lang="en-US" altLang="en-US" sz="2000" i="1" dirty="0">
                <a:cs typeface="Times New Roman" panose="02020603050405020304" pitchFamily="18" charset="0"/>
              </a:rPr>
              <a:t>Times &amp; Seasons</a:t>
            </a:r>
            <a:r>
              <a:rPr lang="en-US" altLang="en-US" sz="2000" dirty="0">
                <a:cs typeface="Times New Roman" panose="02020603050405020304" pitchFamily="18" charset="0"/>
              </a:rPr>
              <a:t>, Vol</a:t>
            </a:r>
            <a:r>
              <a:rPr lang="en-US" altLang="en-US" sz="2000" dirty="0">
                <a:solidFill>
                  <a:srgbClr val="FFFFFF"/>
                </a:solidFill>
                <a:cs typeface="Times New Roman" panose="02020603050405020304" pitchFamily="18" charset="0"/>
              </a:rPr>
              <a:t>. 1, pages 131-131 as quoted in </a:t>
            </a:r>
            <a:r>
              <a:rPr lang="en-US" altLang="en-US" sz="2000" i="1" dirty="0">
                <a:solidFill>
                  <a:srgbClr val="FFFFFF"/>
                </a:solidFill>
                <a:cs typeface="Times New Roman" panose="02020603050405020304" pitchFamily="18" charset="0"/>
              </a:rPr>
              <a:t>The Priesthood Journal</a:t>
            </a:r>
            <a:r>
              <a:rPr lang="en-US" altLang="en-US" sz="2000" dirty="0">
                <a:solidFill>
                  <a:srgbClr val="FFFFFF"/>
                </a:solidFill>
                <a:cs typeface="Times New Roman" panose="02020603050405020304" pitchFamily="18" charset="0"/>
              </a:rPr>
              <a:t>, July, 1934, page 24 under Standards of Priesthood</a:t>
            </a:r>
            <a:r>
              <a:rPr lang="en-US" altLang="en-US" sz="2400" dirty="0">
                <a:solidFill>
                  <a:srgbClr val="FFFFFF"/>
                </a:solidFill>
                <a:cs typeface="Times New Roman" panose="02020603050405020304" pitchFamily="18" charset="0"/>
              </a:rPr>
              <a:t>.</a:t>
            </a:r>
            <a:endParaRPr lang="en-US" altLang="en-US" sz="2400" dirty="0">
              <a:solidFill>
                <a:srgbClr val="FFFFFF"/>
              </a:solidFill>
            </a:endParaRPr>
          </a:p>
          <a:p>
            <a:pPr eaLnBrk="1" hangingPunct="1"/>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a:extLst>
              <a:ext uri="{FF2B5EF4-FFF2-40B4-BE49-F238E27FC236}">
                <a16:creationId xmlns:a16="http://schemas.microsoft.com/office/drawing/2014/main" id="{AE92F831-BF7B-AFB1-E9DD-E28D3EB7A852}"/>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C5D8D32-C148-4DB1-97CC-B9A053F954B9}" type="slidenum">
              <a:rPr lang="en-US" altLang="en-US" sz="1400"/>
              <a:pPr eaLnBrk="1" hangingPunct="1"/>
              <a:t>12</a:t>
            </a:fld>
            <a:endParaRPr lang="en-US" altLang="en-US" sz="1400"/>
          </a:p>
        </p:txBody>
      </p:sp>
      <p:sp>
        <p:nvSpPr>
          <p:cNvPr id="87043" name="Rectangle 2">
            <a:extLst>
              <a:ext uri="{FF2B5EF4-FFF2-40B4-BE49-F238E27FC236}">
                <a16:creationId xmlns:a16="http://schemas.microsoft.com/office/drawing/2014/main" id="{FAD03599-244A-0D7E-49DA-4BD2216AFF4F}"/>
              </a:ext>
            </a:extLst>
          </p:cNvPr>
          <p:cNvSpPr>
            <a:spLocks noGrp="1" noChangeArrowheads="1"/>
          </p:cNvSpPr>
          <p:nvPr>
            <p:ph type="title"/>
          </p:nvPr>
        </p:nvSpPr>
        <p:spPr>
          <a:xfrm>
            <a:off x="1632857" y="381000"/>
            <a:ext cx="8952016" cy="914400"/>
          </a:xfrm>
        </p:spPr>
        <p:txBody>
          <a:bodyPr>
            <a:noAutofit/>
          </a:bodyPr>
          <a:lstStyle/>
          <a:p>
            <a:pPr eaLnBrk="1" hangingPunct="1"/>
            <a:r>
              <a:rPr lang="en-US" altLang="en-US" sz="3200" b="1" dirty="0"/>
              <a:t>Consequences of Breaking </a:t>
            </a:r>
            <a:r>
              <a:rPr lang="en-US" altLang="en-US" dirty="0"/>
              <a:t>Our Priesthood </a:t>
            </a:r>
            <a:r>
              <a:rPr lang="en-US" altLang="en-US" sz="3200" b="1" dirty="0"/>
              <a:t>Covenant</a:t>
            </a:r>
          </a:p>
        </p:txBody>
      </p:sp>
      <p:sp>
        <p:nvSpPr>
          <p:cNvPr id="87044" name="Rectangle 3">
            <a:extLst>
              <a:ext uri="{FF2B5EF4-FFF2-40B4-BE49-F238E27FC236}">
                <a16:creationId xmlns:a16="http://schemas.microsoft.com/office/drawing/2014/main" id="{25E24D0B-40A2-BD0D-59CE-4CD97B21EF98}"/>
              </a:ext>
            </a:extLst>
          </p:cNvPr>
          <p:cNvSpPr>
            <a:spLocks noGrp="1" noChangeArrowheads="1"/>
          </p:cNvSpPr>
          <p:nvPr>
            <p:ph type="body" idx="1"/>
          </p:nvPr>
        </p:nvSpPr>
        <p:spPr>
          <a:xfrm>
            <a:off x="1632857" y="1567543"/>
            <a:ext cx="8730343" cy="4909457"/>
          </a:xfrm>
        </p:spPr>
        <p:txBody>
          <a:bodyPr>
            <a:noAutofit/>
          </a:bodyPr>
          <a:lstStyle/>
          <a:p>
            <a:pPr marL="0" indent="0" eaLnBrk="1" hangingPunct="1">
              <a:lnSpc>
                <a:spcPct val="110000"/>
              </a:lnSpc>
              <a:buNone/>
            </a:pPr>
            <a:r>
              <a:rPr lang="en-US" altLang="en-US" sz="2200" dirty="0">
                <a:cs typeface="Times New Roman" panose="02020603050405020304" pitchFamily="18" charset="0"/>
              </a:rPr>
              <a:t>Therefore, all those who </a:t>
            </a:r>
            <a:r>
              <a:rPr lang="en-US" altLang="en-US" sz="2200" b="1" dirty="0">
                <a:cs typeface="Times New Roman" panose="02020603050405020304" pitchFamily="18" charset="0"/>
              </a:rPr>
              <a:t>receive the priesthood receive this oath and covenant </a:t>
            </a:r>
            <a:r>
              <a:rPr lang="en-US" altLang="en-US" sz="2200" dirty="0">
                <a:cs typeface="Times New Roman" panose="02020603050405020304" pitchFamily="18" charset="0"/>
              </a:rPr>
              <a:t>of my Father, which </a:t>
            </a:r>
            <a:r>
              <a:rPr lang="en-US" altLang="en-US" sz="2200" b="1" u="sng" dirty="0">
                <a:cs typeface="Times New Roman" panose="02020603050405020304" pitchFamily="18" charset="0"/>
              </a:rPr>
              <a:t>he cannot break</a:t>
            </a:r>
            <a:r>
              <a:rPr lang="en-US" altLang="en-US" sz="2200" dirty="0">
                <a:cs typeface="Times New Roman" panose="02020603050405020304" pitchFamily="18" charset="0"/>
              </a:rPr>
              <a:t>, neither can it be moved; but </a:t>
            </a:r>
            <a:r>
              <a:rPr lang="en-US" altLang="en-US" sz="2200" u="sng" dirty="0">
                <a:cs typeface="Times New Roman" panose="02020603050405020304" pitchFamily="18" charset="0"/>
              </a:rPr>
              <a:t>whoso </a:t>
            </a:r>
            <a:r>
              <a:rPr lang="en-US" altLang="en-US" sz="2200" u="sng" dirty="0" err="1">
                <a:cs typeface="Times New Roman" panose="02020603050405020304" pitchFamily="18" charset="0"/>
              </a:rPr>
              <a:t>breaketh</a:t>
            </a:r>
            <a:r>
              <a:rPr lang="en-US" altLang="en-US" sz="2200" u="sng" dirty="0">
                <a:cs typeface="Times New Roman" panose="02020603050405020304" pitchFamily="18" charset="0"/>
              </a:rPr>
              <a:t> this covenant, after he hath received it, and altogether </a:t>
            </a:r>
            <a:r>
              <a:rPr lang="en-US" altLang="en-US" sz="2200" u="sng" dirty="0" err="1">
                <a:cs typeface="Times New Roman" panose="02020603050405020304" pitchFamily="18" charset="0"/>
              </a:rPr>
              <a:t>turneth</a:t>
            </a:r>
            <a:r>
              <a:rPr lang="en-US" altLang="en-US" sz="2200" u="sng" dirty="0">
                <a:cs typeface="Times New Roman" panose="02020603050405020304" pitchFamily="18" charset="0"/>
              </a:rPr>
              <a:t> therefrom, shall not have forgiveness of sins in this world nor in the world to come</a:t>
            </a:r>
            <a:r>
              <a:rPr lang="en-US" altLang="en-US" sz="2200" dirty="0">
                <a:cs typeface="Times New Roman" panose="02020603050405020304" pitchFamily="18" charset="0"/>
              </a:rPr>
              <a:t> — </a:t>
            </a:r>
            <a:r>
              <a:rPr lang="en-US" altLang="en-US" sz="2200" b="1" dirty="0">
                <a:cs typeface="Times New Roman" panose="02020603050405020304" pitchFamily="18" charset="0"/>
              </a:rPr>
              <a:t>DC 83:6f-h</a:t>
            </a:r>
          </a:p>
          <a:p>
            <a:pPr marL="0" indent="0" eaLnBrk="1" hangingPunct="1">
              <a:lnSpc>
                <a:spcPct val="110000"/>
              </a:lnSpc>
              <a:buNone/>
            </a:pPr>
            <a:endParaRPr lang="en-US" altLang="en-US" sz="2200" b="1" dirty="0">
              <a:cs typeface="Times New Roman" panose="02020603050405020304" pitchFamily="18" charset="0"/>
            </a:endParaRPr>
          </a:p>
          <a:p>
            <a:pPr marL="0" indent="0" eaLnBrk="1" hangingPunct="1">
              <a:lnSpc>
                <a:spcPct val="110000"/>
              </a:lnSpc>
              <a:buNone/>
            </a:pPr>
            <a:r>
              <a:rPr lang="en-US" altLang="en-US" sz="2200" dirty="0">
                <a:cs typeface="Times New Roman" panose="02020603050405020304" pitchFamily="18" charset="0"/>
              </a:rPr>
              <a:t>I command and </a:t>
            </a:r>
            <a:r>
              <a:rPr lang="en-US" altLang="en-US" sz="2200" u="sng" dirty="0">
                <a:cs typeface="Times New Roman" panose="02020603050405020304" pitchFamily="18" charset="0"/>
              </a:rPr>
              <a:t>a man obeys not</a:t>
            </a:r>
            <a:r>
              <a:rPr lang="en-US" altLang="en-US" sz="2200" dirty="0">
                <a:cs typeface="Times New Roman" panose="02020603050405020304" pitchFamily="18" charset="0"/>
              </a:rPr>
              <a:t>,</a:t>
            </a:r>
            <a:r>
              <a:rPr lang="en-US" altLang="en-US" sz="2200" b="1" dirty="0">
                <a:cs typeface="Times New Roman" panose="02020603050405020304" pitchFamily="18" charset="0"/>
              </a:rPr>
              <a:t> I revoke and they receive not the blessing; </a:t>
            </a:r>
            <a:br>
              <a:rPr lang="en-US" altLang="en-US" sz="2200" b="1" dirty="0">
                <a:cs typeface="Times New Roman" panose="02020603050405020304" pitchFamily="18" charset="0"/>
              </a:rPr>
            </a:br>
            <a:r>
              <a:rPr lang="en-US" altLang="en-US" sz="2200" dirty="0">
                <a:cs typeface="Times New Roman" panose="02020603050405020304" pitchFamily="18" charset="0"/>
              </a:rPr>
              <a:t>then they say in their hearts, This is not the work of the Lord, for his promises are not fulfilled. </a:t>
            </a:r>
            <a:r>
              <a:rPr lang="en-US" altLang="en-US" sz="2200" u="sng" dirty="0">
                <a:cs typeface="Times New Roman" panose="02020603050405020304" pitchFamily="18" charset="0"/>
              </a:rPr>
              <a:t>But woe unto such, for their reward </a:t>
            </a:r>
            <a:r>
              <a:rPr lang="en-US" altLang="en-US" sz="2200" u="sng" dirty="0" err="1">
                <a:cs typeface="Times New Roman" panose="02020603050405020304" pitchFamily="18" charset="0"/>
              </a:rPr>
              <a:t>lurketh</a:t>
            </a:r>
            <a:r>
              <a:rPr lang="en-US" altLang="en-US" sz="2200" u="sng" dirty="0">
                <a:cs typeface="Times New Roman" panose="02020603050405020304" pitchFamily="18" charset="0"/>
              </a:rPr>
              <a:t> beneath, and not from above </a:t>
            </a:r>
            <a:r>
              <a:rPr lang="en-US" altLang="en-US" sz="2200" dirty="0">
                <a:cs typeface="Times New Roman" panose="02020603050405020304" pitchFamily="18" charset="0"/>
              </a:rPr>
              <a:t>—  </a:t>
            </a:r>
            <a:r>
              <a:rPr lang="en-US" altLang="en-US" sz="2200" b="1" dirty="0">
                <a:cs typeface="Times New Roman" panose="02020603050405020304" pitchFamily="18" charset="0"/>
              </a:rPr>
              <a:t>DC 58:6i</a:t>
            </a:r>
          </a:p>
          <a:p>
            <a:pPr marL="0" indent="0">
              <a:lnSpc>
                <a:spcPct val="110000"/>
              </a:lnSpc>
              <a:buNone/>
            </a:pPr>
            <a:r>
              <a:rPr lang="en-US" altLang="en-US" sz="2200" dirty="0">
                <a:cs typeface="Times New Roman" panose="02020603050405020304" pitchFamily="18" charset="0"/>
              </a:rPr>
              <a:t>                                                                                                                                                                                      </a:t>
            </a:r>
            <a:endParaRPr lang="en-US" altLang="en-US" sz="2200" b="1" dirty="0">
              <a:cs typeface="Times New Roman" panose="02020603050405020304" pitchFamily="18" charset="0"/>
            </a:endParaRPr>
          </a:p>
          <a:p>
            <a:pPr marL="0" indent="0">
              <a:lnSpc>
                <a:spcPct val="110000"/>
              </a:lnSpc>
              <a:buNone/>
            </a:pPr>
            <a:endParaRPr lang="en-US" alt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a:extLst>
              <a:ext uri="{FF2B5EF4-FFF2-40B4-BE49-F238E27FC236}">
                <a16:creationId xmlns:a16="http://schemas.microsoft.com/office/drawing/2014/main" id="{60DE6EEF-F38A-D756-897C-4254EA6F9752}"/>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FE346F7-0705-4257-922D-4BD42DF710AC}" type="slidenum">
              <a:rPr lang="en-US" altLang="en-US" sz="1400"/>
              <a:pPr eaLnBrk="1" hangingPunct="1"/>
              <a:t>13</a:t>
            </a:fld>
            <a:endParaRPr lang="en-US" altLang="en-US" sz="1400"/>
          </a:p>
        </p:txBody>
      </p:sp>
      <p:sp>
        <p:nvSpPr>
          <p:cNvPr id="78851" name="Rectangle 2">
            <a:extLst>
              <a:ext uri="{FF2B5EF4-FFF2-40B4-BE49-F238E27FC236}">
                <a16:creationId xmlns:a16="http://schemas.microsoft.com/office/drawing/2014/main" id="{0631304C-41A6-7A75-4306-24587880F8B5}"/>
              </a:ext>
            </a:extLst>
          </p:cNvPr>
          <p:cNvSpPr>
            <a:spLocks noGrp="1" noChangeArrowheads="1"/>
          </p:cNvSpPr>
          <p:nvPr>
            <p:ph type="title"/>
          </p:nvPr>
        </p:nvSpPr>
        <p:spPr/>
        <p:txBody>
          <a:bodyPr>
            <a:normAutofit/>
          </a:bodyPr>
          <a:lstStyle/>
          <a:p>
            <a:pPr algn="ctr" eaLnBrk="1" hangingPunct="1"/>
            <a:r>
              <a:rPr lang="en-US" altLang="en-US" sz="3200" b="1" dirty="0">
                <a:latin typeface="+mn-lt"/>
              </a:rPr>
              <a:t>Priesthood Accountability</a:t>
            </a:r>
          </a:p>
        </p:txBody>
      </p:sp>
      <p:sp>
        <p:nvSpPr>
          <p:cNvPr id="77828" name="Rectangle 3">
            <a:extLst>
              <a:ext uri="{FF2B5EF4-FFF2-40B4-BE49-F238E27FC236}">
                <a16:creationId xmlns:a16="http://schemas.microsoft.com/office/drawing/2014/main" id="{DBDCD867-9EF6-3500-8EC6-19C47E912278}"/>
              </a:ext>
            </a:extLst>
          </p:cNvPr>
          <p:cNvSpPr>
            <a:spLocks noGrp="1" noChangeArrowheads="1"/>
          </p:cNvSpPr>
          <p:nvPr>
            <p:ph type="body" idx="1"/>
          </p:nvPr>
        </p:nvSpPr>
        <p:spPr>
          <a:xfrm>
            <a:off x="2362200" y="2057400"/>
            <a:ext cx="7848600" cy="4648200"/>
          </a:xfrm>
        </p:spPr>
        <p:txBody>
          <a:bodyPr/>
          <a:lstStyle/>
          <a:p>
            <a:pPr marL="0" indent="0" eaLnBrk="1" hangingPunct="1">
              <a:buNone/>
              <a:defRPr/>
            </a:pPr>
            <a:r>
              <a:rPr lang="en-US" altLang="en-US" sz="2400" dirty="0">
                <a:cs typeface="Times New Roman" pitchFamily="18" charset="0"/>
              </a:rPr>
              <a:t>D&amp;C 118:4c</a:t>
            </a:r>
            <a:r>
              <a:rPr lang="en-US" altLang="en-US" sz="2400" b="1" dirty="0">
                <a:cs typeface="Times New Roman" pitchFamily="18" charset="0"/>
              </a:rPr>
              <a:t> </a:t>
            </a:r>
            <a:r>
              <a:rPr lang="en-US" altLang="en-US" sz="2400" dirty="0">
                <a:cs typeface="Times New Roman" pitchFamily="18" charset="0"/>
              </a:rPr>
              <a:t>[ . . . . Let no one deceive himself that he shall not account for his stewardship unto Me.]  is often misinterpreted as being applicable to temporal stewardship, </a:t>
            </a:r>
            <a:r>
              <a:rPr lang="en-US" altLang="en-US" sz="2400" u="sng" dirty="0">
                <a:cs typeface="Times New Roman" pitchFamily="18" charset="0"/>
              </a:rPr>
              <a:t>but Joseph Smith, III in </a:t>
            </a:r>
            <a:r>
              <a:rPr lang="en-US" altLang="en-US" sz="2400" i="1" u="sng" dirty="0">
                <a:cs typeface="Times New Roman" pitchFamily="18" charset="0"/>
              </a:rPr>
              <a:t>The Saints Herald</a:t>
            </a:r>
            <a:r>
              <a:rPr lang="en-US" altLang="en-US" sz="2400" b="1" u="sng" dirty="0">
                <a:cs typeface="Times New Roman" pitchFamily="18" charset="0"/>
              </a:rPr>
              <a:t> </a:t>
            </a:r>
            <a:r>
              <a:rPr lang="en-US" altLang="en-US" sz="2400" u="sng" dirty="0">
                <a:cs typeface="Times New Roman" pitchFamily="18" charset="0"/>
              </a:rPr>
              <a:t>of July 24, 1937</a:t>
            </a:r>
            <a:r>
              <a:rPr lang="en-US" altLang="en-US" sz="2400" b="1" u="sng" dirty="0">
                <a:cs typeface="Times New Roman" pitchFamily="18" charset="0"/>
              </a:rPr>
              <a:t> </a:t>
            </a:r>
            <a:r>
              <a:rPr lang="en-US" altLang="en-US" sz="2400" u="sng" dirty="0">
                <a:cs typeface="Times New Roman" pitchFamily="18" charset="0"/>
              </a:rPr>
              <a:t>makes it plain that this is not the case.  </a:t>
            </a:r>
            <a:r>
              <a:rPr lang="en-US" altLang="en-US" sz="2400" dirty="0">
                <a:cs typeface="Times New Roman" pitchFamily="18" charset="0"/>
              </a:rPr>
              <a:t>Speaking concerning this paragraph of Section 118, President Smith said:</a:t>
            </a:r>
            <a:r>
              <a:rPr lang="en-US" altLang="en-US" sz="2400" b="1" dirty="0">
                <a:cs typeface="Times New Roman" pitchFamily="18" charset="0"/>
              </a:rPr>
              <a:t> </a:t>
            </a:r>
            <a:r>
              <a:rPr lang="en-US" altLang="en-US" sz="2400" dirty="0">
                <a:cs typeface="Times New Roman" pitchFamily="18" charset="0"/>
              </a:rPr>
              <a:t>“</a:t>
            </a:r>
            <a:r>
              <a:rPr lang="en-US" altLang="en-US" sz="2400" u="sng" dirty="0">
                <a:cs typeface="Times New Roman" pitchFamily="18" charset="0"/>
              </a:rPr>
              <a:t>When priesthood is conferred upon anyone who is called, the ordination places a responsibility upon him for which he must answer directly to God</a:t>
            </a:r>
            <a:r>
              <a:rPr lang="en-US" altLang="en-US" sz="2400" dirty="0">
                <a:cs typeface="Times New Roman" pitchFamily="18" charset="0"/>
              </a:rPr>
              <a:t>.”  </a:t>
            </a:r>
          </a:p>
          <a:p>
            <a:pPr marL="0" indent="0">
              <a:buNone/>
              <a:defRPr/>
            </a:pPr>
            <a:endParaRPr lang="en-US" altLang="en-US" sz="1800" dirty="0">
              <a:solidFill>
                <a:srgbClr val="FFFFFF"/>
              </a:solidFill>
            </a:endParaRPr>
          </a:p>
          <a:p>
            <a:pPr marL="0" indent="0">
              <a:buNone/>
              <a:defRPr/>
            </a:pPr>
            <a:r>
              <a:rPr lang="en-US" altLang="en-US" sz="1800" dirty="0">
                <a:solidFill>
                  <a:srgbClr val="FFFFFF"/>
                </a:solidFill>
              </a:rPr>
              <a:t>(Source: </a:t>
            </a:r>
            <a:r>
              <a:rPr lang="en-US" altLang="en-US" sz="1800" i="1" dirty="0">
                <a:solidFill>
                  <a:srgbClr val="FFFFFF"/>
                </a:solidFill>
              </a:rPr>
              <a:t>The Nature and Stewardship of Priesthood</a:t>
            </a:r>
            <a:r>
              <a:rPr lang="en-US" altLang="en-US" sz="1800" dirty="0">
                <a:solidFill>
                  <a:srgbClr val="FFFFFF"/>
                </a:solidFill>
              </a:rPr>
              <a:t> by Elder– Updated March 4, 2004)</a:t>
            </a:r>
          </a:p>
          <a:p>
            <a:pPr eaLnBrk="1" hangingPunct="1">
              <a:defRPr/>
            </a:pPr>
            <a:endParaRPr lang="en-US"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495C98D-9BA8-80C2-255A-442D542EA5BE}"/>
              </a:ext>
            </a:extLst>
          </p:cNvPr>
          <p:cNvSpPr>
            <a:spLocks noGrp="1"/>
          </p:cNvSpPr>
          <p:nvPr>
            <p:ph type="title"/>
          </p:nvPr>
        </p:nvSpPr>
        <p:spPr/>
        <p:txBody>
          <a:bodyPr>
            <a:normAutofit/>
          </a:bodyPr>
          <a:lstStyle/>
          <a:p>
            <a:r>
              <a:rPr lang="en-US" sz="2800" b="1" dirty="0">
                <a:solidFill>
                  <a:srgbClr val="000000"/>
                </a:solidFill>
                <a:effectLst/>
                <a:latin typeface="Calibri" panose="020F0502020204030204" pitchFamily="34" charset="0"/>
                <a:ea typeface="Times New Roman" panose="02020603050405020304" pitchFamily="18" charset="0"/>
              </a:rPr>
              <a:t>The authority and power of priesthood are directly associated with our righteousness and the just exercise of our callings.</a:t>
            </a:r>
            <a:br>
              <a:rPr lang="en-US" sz="2800" dirty="0">
                <a:effectLst/>
                <a:latin typeface="Arial" panose="020B0604020202020204" pitchFamily="34" charset="0"/>
                <a:ea typeface="Times New Roman" panose="02020603050405020304" pitchFamily="18" charset="0"/>
              </a:rPr>
            </a:br>
            <a:endParaRPr lang="en-US" sz="2800" dirty="0"/>
          </a:p>
        </p:txBody>
      </p:sp>
      <p:sp>
        <p:nvSpPr>
          <p:cNvPr id="4" name="Content Placeholder 3">
            <a:extLst>
              <a:ext uri="{FF2B5EF4-FFF2-40B4-BE49-F238E27FC236}">
                <a16:creationId xmlns:a16="http://schemas.microsoft.com/office/drawing/2014/main" id="{08D5ABE8-17E8-129E-A2B8-7ADBCD4401F4}"/>
              </a:ext>
            </a:extLst>
          </p:cNvPr>
          <p:cNvSpPr>
            <a:spLocks noGrp="1"/>
          </p:cNvSpPr>
          <p:nvPr>
            <p:ph idx="1"/>
          </p:nvPr>
        </p:nvSpPr>
        <p:spPr>
          <a:xfrm>
            <a:off x="838200" y="1371599"/>
            <a:ext cx="10515600" cy="4772706"/>
          </a:xfrm>
        </p:spPr>
        <p:txBody>
          <a:bodyPr>
            <a:noAutofit/>
          </a:bodyPr>
          <a:lstStyle/>
          <a:p>
            <a:pPr marR="24765">
              <a:lnSpc>
                <a:spcPct val="107000"/>
              </a:lnSpc>
              <a:spcBef>
                <a:spcPts val="0"/>
              </a:spcBef>
            </a:pPr>
            <a:r>
              <a:rPr lang="en-US" b="1" dirty="0">
                <a:solidFill>
                  <a:srgbClr val="000000"/>
                </a:solidFill>
                <a:effectLst/>
                <a:ea typeface="Times New Roman" panose="02020603050405020304" pitchFamily="18" charset="0"/>
              </a:rPr>
              <a:t>Joseph Smith III -</a:t>
            </a:r>
            <a:r>
              <a:rPr lang="en-US" dirty="0">
                <a:solidFill>
                  <a:srgbClr val="000000"/>
                </a:solidFill>
                <a:effectLst/>
                <a:ea typeface="Times New Roman" panose="02020603050405020304" pitchFamily="18" charset="0"/>
              </a:rPr>
              <a:t>"The powers of priesthood ... </a:t>
            </a:r>
            <a:r>
              <a:rPr lang="en-US" b="1" dirty="0">
                <a:solidFill>
                  <a:srgbClr val="000000"/>
                </a:solidFill>
                <a:effectLst/>
                <a:ea typeface="Times New Roman" panose="02020603050405020304" pitchFamily="18" charset="0"/>
              </a:rPr>
              <a:t>Are confirmed for no other purpose than the salvation of man, and are continued only in the just exercise of them in the pursuit of this object:</a:t>
            </a:r>
            <a:r>
              <a:rPr lang="en-US" dirty="0">
                <a:solidFill>
                  <a:srgbClr val="000000"/>
                </a:solidFill>
                <a:effectLst/>
                <a:ea typeface="Times New Roman" panose="02020603050405020304" pitchFamily="18" charset="0"/>
              </a:rPr>
              <a:t> hence any act of any man called to this calling, performed with any other intent, or attended with a different result is not authorized of God, and hence does not bind the powers of heaven." </a:t>
            </a:r>
            <a:br>
              <a:rPr lang="en-US" dirty="0">
                <a:solidFill>
                  <a:srgbClr val="000000"/>
                </a:solidFill>
                <a:effectLst/>
                <a:ea typeface="Times New Roman" panose="02020603050405020304" pitchFamily="18" charset="0"/>
              </a:rPr>
            </a:br>
            <a:r>
              <a:rPr lang="en-US" b="1" i="1" dirty="0">
                <a:solidFill>
                  <a:srgbClr val="000000"/>
                </a:solidFill>
                <a:effectLst/>
                <a:ea typeface="Times New Roman" panose="02020603050405020304" pitchFamily="18" charset="0"/>
              </a:rPr>
              <a:t>Joseph Smith, Ill, The Saints' Herald, vol. </a:t>
            </a:r>
            <a:r>
              <a:rPr lang="en-US" b="1" dirty="0">
                <a:solidFill>
                  <a:srgbClr val="000000"/>
                </a:solidFill>
                <a:effectLst/>
                <a:ea typeface="Times New Roman" panose="02020603050405020304" pitchFamily="18" charset="0"/>
              </a:rPr>
              <a:t>24, </a:t>
            </a:r>
            <a:r>
              <a:rPr lang="en-US" b="1" i="1" dirty="0">
                <a:solidFill>
                  <a:srgbClr val="000000"/>
                </a:solidFill>
                <a:effectLst/>
                <a:ea typeface="Times New Roman" panose="02020603050405020304" pitchFamily="18" charset="0"/>
              </a:rPr>
              <a:t>pg.168. </a:t>
            </a:r>
            <a:r>
              <a:rPr lang="en-US" dirty="0">
                <a:solidFill>
                  <a:srgbClr val="000000"/>
                </a:solidFill>
                <a:effectLst/>
                <a:latin typeface="Calibri" panose="020F0502020204030204" pitchFamily="34" charset="0"/>
                <a:ea typeface="Times New Roman" panose="02020603050405020304" pitchFamily="18" charset="0"/>
              </a:rPr>
              <a:t>“</a:t>
            </a:r>
          </a:p>
          <a:p>
            <a:pPr marR="24765">
              <a:lnSpc>
                <a:spcPct val="107000"/>
              </a:lnSpc>
              <a:spcBef>
                <a:spcPts val="0"/>
              </a:spcBef>
              <a:spcAft>
                <a:spcPts val="1200"/>
              </a:spcAft>
            </a:pPr>
            <a:endParaRPr lang="en-US" dirty="0">
              <a:solidFill>
                <a:srgbClr val="000000"/>
              </a:solidFill>
              <a:effectLst/>
              <a:latin typeface="Calibri" panose="020F0502020204030204" pitchFamily="34" charset="0"/>
              <a:ea typeface="Times New Roman" panose="02020603050405020304" pitchFamily="18" charset="0"/>
            </a:endParaRPr>
          </a:p>
          <a:p>
            <a:pPr marR="24765">
              <a:lnSpc>
                <a:spcPct val="107000"/>
              </a:lnSpc>
              <a:spcBef>
                <a:spcPts val="0"/>
              </a:spcBef>
              <a:spcAft>
                <a:spcPts val="1200"/>
              </a:spcAft>
            </a:pPr>
            <a:r>
              <a:rPr lang="en-US" dirty="0">
                <a:solidFill>
                  <a:srgbClr val="000000"/>
                </a:solidFill>
                <a:effectLst/>
                <a:latin typeface="Calibri" panose="020F0502020204030204" pitchFamily="34" charset="0"/>
                <a:ea typeface="Times New Roman" panose="02020603050405020304" pitchFamily="18" charset="0"/>
              </a:rPr>
              <a:t>DELEGATED AUTHORITY. The right understanding of this question is this; </a:t>
            </a:r>
            <a:r>
              <a:rPr lang="en-US" u="sng" dirty="0">
                <a:solidFill>
                  <a:srgbClr val="000000"/>
                </a:solidFill>
                <a:effectLst/>
                <a:latin typeface="Calibri" panose="020F0502020204030204" pitchFamily="34" charset="0"/>
                <a:ea typeface="Times New Roman" panose="02020603050405020304" pitchFamily="18" charset="0"/>
              </a:rPr>
              <a:t>priesthood is delegated authority from God, and is given for a specific purpose, and while men are in the exercise of it within the province of this purpose they are agents for him who has bestowed it; and whenever they transcend the province of that authority they cease to act for God</a:t>
            </a:r>
            <a:r>
              <a:rPr lang="en-US" dirty="0">
                <a:solidFill>
                  <a:srgbClr val="000000"/>
                </a:solidFill>
                <a:effectLst/>
                <a:latin typeface="Calibri" panose="020F0502020204030204" pitchFamily="34" charset="0"/>
                <a:ea typeface="Times New Roman" panose="02020603050405020304" pitchFamily="18" charset="0"/>
              </a:rPr>
              <a:t>. Nor is it that which is inherent in the man by which everything that he does is qualifiedly of the Lord; and </a:t>
            </a:r>
            <a:r>
              <a:rPr lang="en-US" u="sng" dirty="0">
                <a:solidFill>
                  <a:srgbClr val="000000"/>
                </a:solidFill>
                <a:effectLst/>
                <a:latin typeface="Calibri" panose="020F0502020204030204" pitchFamily="34" charset="0"/>
                <a:ea typeface="Times New Roman" panose="02020603050405020304" pitchFamily="18" charset="0"/>
              </a:rPr>
              <a:t>it is only when and so long as men speak with the direct recognition of him who has sent them and within the province of the delegated authority, that they speak as agents for God.”</a:t>
            </a:r>
            <a:r>
              <a:rPr lang="en-US" dirty="0">
                <a:solidFill>
                  <a:srgbClr val="000000"/>
                </a:solidFill>
                <a:effectLst/>
                <a:latin typeface="Calibri" panose="020F0502020204030204" pitchFamily="34" charset="0"/>
                <a:ea typeface="Times New Roman" panose="02020603050405020304" pitchFamily="18" charset="0"/>
              </a:rPr>
              <a:t> </a:t>
            </a:r>
            <a:r>
              <a:rPr lang="en-US" sz="1800" b="1" i="1" dirty="0">
                <a:solidFill>
                  <a:srgbClr val="000000"/>
                </a:solidFill>
                <a:effectLst/>
                <a:latin typeface="Calibri" panose="020F0502020204030204" pitchFamily="34" charset="0"/>
                <a:ea typeface="Times New Roman" panose="02020603050405020304" pitchFamily="18" charset="0"/>
              </a:rPr>
              <a:t>Supplement to The Saints' Herald. Lamoni, Iowa, July 22, 1893. Address to the Priesthood, Joseph Smith III</a:t>
            </a:r>
            <a:endParaRPr lang="en-US" sz="1800" dirty="0"/>
          </a:p>
          <a:p>
            <a:pPr marR="24765" lvl="0">
              <a:lnSpc>
                <a:spcPct val="107000"/>
              </a:lnSpc>
              <a:spcBef>
                <a:spcPts val="0"/>
              </a:spcBef>
              <a:spcAft>
                <a:spcPts val="1200"/>
              </a:spcAft>
            </a:pPr>
            <a:endParaRPr lang="en-US" dirty="0">
              <a:effectLst/>
              <a:ea typeface="Times New Roman" panose="02020603050405020304" pitchFamily="18" charset="0"/>
            </a:endParaRPr>
          </a:p>
          <a:p>
            <a:pPr marL="342900" marR="116205" lvl="0" indent="-342900">
              <a:lnSpc>
                <a:spcPct val="107000"/>
              </a:lnSpc>
              <a:spcBef>
                <a:spcPts val="0"/>
              </a:spcBef>
              <a:spcAft>
                <a:spcPts val="1200"/>
              </a:spcAft>
              <a:buFont typeface="Webdings" panose="05030102010509060703" pitchFamily="18" charset="2"/>
              <a:buChar char=""/>
            </a:pPr>
            <a:endParaRPr lang="en-US" dirty="0">
              <a:effectLst/>
              <a:ea typeface="Times New Roman" panose="02020603050405020304" pitchFamily="18" charset="0"/>
            </a:endParaRPr>
          </a:p>
          <a:p>
            <a:pPr>
              <a:spcAft>
                <a:spcPts val="1200"/>
              </a:spcAft>
            </a:pPr>
            <a:endParaRPr lang="en-US" dirty="0"/>
          </a:p>
        </p:txBody>
      </p:sp>
      <p:sp>
        <p:nvSpPr>
          <p:cNvPr id="2" name="Slide Number Placeholder 1">
            <a:extLst>
              <a:ext uri="{FF2B5EF4-FFF2-40B4-BE49-F238E27FC236}">
                <a16:creationId xmlns:a16="http://schemas.microsoft.com/office/drawing/2014/main" id="{8BF2548B-C842-98FF-26CB-39327813A55A}"/>
              </a:ext>
            </a:extLst>
          </p:cNvPr>
          <p:cNvSpPr>
            <a:spLocks noGrp="1"/>
          </p:cNvSpPr>
          <p:nvPr>
            <p:ph type="sldNum" sz="quarter" idx="12"/>
          </p:nvPr>
        </p:nvSpPr>
        <p:spPr/>
        <p:txBody>
          <a:bodyPr/>
          <a:lstStyle/>
          <a:p>
            <a:fld id="{2BFC39F4-B881-496D-A2B1-6B7E40735F32}" type="slidenum">
              <a:rPr lang="en-US" smtClean="0"/>
              <a:t>2</a:t>
            </a:fld>
            <a:endParaRPr lang="en-US"/>
          </a:p>
        </p:txBody>
      </p:sp>
    </p:spTree>
    <p:extLst>
      <p:ext uri="{BB962C8B-B14F-4D97-AF65-F5344CB8AC3E}">
        <p14:creationId xmlns:p14="http://schemas.microsoft.com/office/powerpoint/2010/main" val="2698376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E758E-7983-9636-6AFD-9117E019C510}"/>
              </a:ext>
            </a:extLst>
          </p:cNvPr>
          <p:cNvSpPr>
            <a:spLocks noGrp="1"/>
          </p:cNvSpPr>
          <p:nvPr>
            <p:ph type="title"/>
          </p:nvPr>
        </p:nvSpPr>
        <p:spPr>
          <a:xfrm>
            <a:off x="838200" y="365125"/>
            <a:ext cx="10515600" cy="2574018"/>
          </a:xfrm>
        </p:spPr>
        <p:txBody>
          <a:bodyPr>
            <a:normAutofit/>
          </a:bodyPr>
          <a:lstStyle/>
          <a:p>
            <a:r>
              <a:rPr lang="en-US" sz="3200" b="1" dirty="0">
                <a:effectLst/>
                <a:latin typeface="Calibri Light" panose="020F0302020204030204" pitchFamily="34" charset="0"/>
                <a:ea typeface="Calibri" panose="020F0502020204030204" pitchFamily="34" charset="0"/>
                <a:cs typeface="Calibri Light" panose="020F0302020204030204" pitchFamily="34" charset="0"/>
              </a:rPr>
              <a:t>Priesthood Authority can be lost </a:t>
            </a:r>
            <a:br>
              <a:rPr lang="en-US" sz="3200" i="1" dirty="0">
                <a:effectLst/>
                <a:latin typeface="Calibri Light" panose="020F0302020204030204" pitchFamily="34" charset="0"/>
                <a:ea typeface="Calibri" panose="020F0502020204030204" pitchFamily="34" charset="0"/>
                <a:cs typeface="Calibri Light" panose="020F0302020204030204" pitchFamily="34" charset="0"/>
              </a:rPr>
            </a:br>
            <a:endParaRPr lang="en-US" sz="2200" b="0"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66C62C06-7591-58FE-19F5-AC49447C5790}"/>
              </a:ext>
            </a:extLst>
          </p:cNvPr>
          <p:cNvSpPr>
            <a:spLocks noGrp="1"/>
          </p:cNvSpPr>
          <p:nvPr>
            <p:ph idx="1"/>
          </p:nvPr>
        </p:nvSpPr>
        <p:spPr>
          <a:xfrm>
            <a:off x="838200" y="3153747"/>
            <a:ext cx="10515600" cy="3023216"/>
          </a:xfrm>
        </p:spPr>
        <p:txBody>
          <a:bodyPr>
            <a:normAutofit/>
          </a:bodyPr>
          <a:lstStyle/>
          <a:p>
            <a:r>
              <a:rPr lang="en-US" sz="2400" b="0" dirty="0">
                <a:effectLst/>
                <a:latin typeface="Calibri Light" panose="020F0302020204030204" pitchFamily="34" charset="0"/>
                <a:ea typeface="Calibri" panose="020F0502020204030204" pitchFamily="34" charset="0"/>
                <a:cs typeface="Calibri Light" panose="020F0302020204030204" pitchFamily="34" charset="0"/>
              </a:rPr>
              <a:t>“Saul was lawfully anointed as Israel’s first king and given authority of God to rule over her. Because Saul also sought to act in a sacred office [reserved for God’s prophet, Samuel] to which he had never been called, God took the kingdom away from Saul and bestowed it upon David.   Because of his disobedience, Saul also forfeited his life. </a:t>
            </a:r>
            <a:r>
              <a:rPr lang="en-US" sz="2400" i="1" dirty="0">
                <a:effectLst/>
                <a:latin typeface="Calibri Light" panose="020F0302020204030204" pitchFamily="34" charset="0"/>
                <a:ea typeface="Calibri" panose="020F0502020204030204" pitchFamily="34" charset="0"/>
                <a:cs typeface="Calibri Light" panose="020F0302020204030204" pitchFamily="34" charset="0"/>
              </a:rPr>
              <a:t>1 Samuel 13”</a:t>
            </a:r>
            <a:r>
              <a:rPr lang="en-US" sz="2400" dirty="0">
                <a:effectLst/>
                <a:latin typeface="Calibri Light" panose="020F0302020204030204" pitchFamily="34" charset="0"/>
                <a:ea typeface="Calibri" panose="020F0502020204030204" pitchFamily="34" charset="0"/>
                <a:cs typeface="Calibri Light" panose="020F0302020204030204" pitchFamily="34" charset="0"/>
              </a:rPr>
              <a:t> </a:t>
            </a:r>
            <a:r>
              <a:rPr lang="en-US" sz="2400" i="1" dirty="0">
                <a:effectLst/>
                <a:latin typeface="Calibri Light" panose="020F0302020204030204" pitchFamily="34" charset="0"/>
                <a:ea typeface="Calibri" panose="020F0502020204030204" pitchFamily="34" charset="0"/>
                <a:cs typeface="Calibri Light" panose="020F0302020204030204" pitchFamily="34" charset="0"/>
              </a:rPr>
              <a:t>Presidency and Priesthood, Kelly</a:t>
            </a:r>
            <a:br>
              <a:rPr lang="en-US" sz="2400" b="0" dirty="0">
                <a:effectLst/>
                <a:latin typeface="Calibri Light" panose="020F0302020204030204" pitchFamily="34" charset="0"/>
                <a:ea typeface="Calibri" panose="020F0502020204030204" pitchFamily="34" charset="0"/>
                <a:cs typeface="Calibri Light" panose="020F0302020204030204" pitchFamily="34" charset="0"/>
              </a:rPr>
            </a:br>
            <a:endParaRPr lang="en-US" sz="2400"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319D75AB-8DA7-8367-F0B7-4CD2824B860D}"/>
              </a:ext>
            </a:extLst>
          </p:cNvPr>
          <p:cNvSpPr>
            <a:spLocks noGrp="1"/>
          </p:cNvSpPr>
          <p:nvPr>
            <p:ph type="sldNum" sz="quarter" idx="12"/>
          </p:nvPr>
        </p:nvSpPr>
        <p:spPr/>
        <p:txBody>
          <a:bodyPr/>
          <a:lstStyle/>
          <a:p>
            <a:fld id="{2BFC39F4-B881-496D-A2B1-6B7E40735F32}" type="slidenum">
              <a:rPr lang="en-US" smtClean="0"/>
              <a:t>3</a:t>
            </a:fld>
            <a:endParaRPr lang="en-US"/>
          </a:p>
        </p:txBody>
      </p:sp>
    </p:spTree>
    <p:extLst>
      <p:ext uri="{BB962C8B-B14F-4D97-AF65-F5344CB8AC3E}">
        <p14:creationId xmlns:p14="http://schemas.microsoft.com/office/powerpoint/2010/main" val="274702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C969D-8B14-9201-12E1-15D02CD041C9}"/>
              </a:ext>
            </a:extLst>
          </p:cNvPr>
          <p:cNvSpPr>
            <a:spLocks noGrp="1"/>
          </p:cNvSpPr>
          <p:nvPr>
            <p:ph type="title"/>
          </p:nvPr>
        </p:nvSpPr>
        <p:spPr/>
        <p:txBody>
          <a:bodyPr>
            <a:norm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Priesthood Authority is limited/defined</a:t>
            </a:r>
            <a:endParaRPr lang="en-US" sz="3200" dirty="0"/>
          </a:p>
        </p:txBody>
      </p:sp>
      <p:sp>
        <p:nvSpPr>
          <p:cNvPr id="3" name="Content Placeholder 2">
            <a:extLst>
              <a:ext uri="{FF2B5EF4-FFF2-40B4-BE49-F238E27FC236}">
                <a16:creationId xmlns:a16="http://schemas.microsoft.com/office/drawing/2014/main" id="{597E8DCA-613C-7574-6155-01802E3D9269}"/>
              </a:ext>
            </a:extLst>
          </p:cNvPr>
          <p:cNvSpPr>
            <a:spLocks noGrp="1"/>
          </p:cNvSpPr>
          <p:nvPr>
            <p:ph idx="1"/>
          </p:nvPr>
        </p:nvSpPr>
        <p:spPr/>
        <p:txBody>
          <a:bodyPr>
            <a:normAutofit/>
          </a:bodyPr>
          <a:lstStyle/>
          <a:p>
            <a:pPr marL="0" marR="0" lvl="0" indent="0">
              <a:lnSpc>
                <a:spcPct val="107000"/>
              </a:lnSpc>
              <a:spcBef>
                <a:spcPts val="0"/>
              </a:spcBef>
              <a:spcAft>
                <a:spcPts val="200"/>
              </a:spcAft>
              <a:buSzPts val="1000"/>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DC 104:44a </a:t>
            </a:r>
            <a:r>
              <a:rPr lang="en-US" sz="2400" dirty="0">
                <a:effectLst/>
                <a:latin typeface="Calibri" panose="020F0502020204030204" pitchFamily="34" charset="0"/>
                <a:ea typeface="Calibri" panose="020F0502020204030204" pitchFamily="34" charset="0"/>
                <a:cs typeface="Times New Roman" panose="02020603050405020304" pitchFamily="18" charset="0"/>
              </a:rPr>
              <a:t>Wherefore, now let every man learn his duty, and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to act in the office in which he is appointed</a:t>
            </a:r>
            <a:r>
              <a:rPr lang="en-US" sz="2400" dirty="0">
                <a:effectLst/>
                <a:latin typeface="Calibri" panose="020F0502020204030204" pitchFamily="34" charset="0"/>
                <a:ea typeface="Calibri" panose="020F0502020204030204" pitchFamily="34" charset="0"/>
                <a:cs typeface="Times New Roman" panose="02020603050405020304" pitchFamily="18" charset="0"/>
              </a:rPr>
              <a:t>, in all diligence.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200"/>
              </a:spcAft>
              <a:buSzPts val="1000"/>
              <a:buNone/>
            </a:pPr>
            <a:endParaRPr lang="en-US" sz="2400" b="1" i="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200"/>
              </a:spcAft>
              <a:buSzPts val="1000"/>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DC 17:12a </a:t>
            </a:r>
            <a:r>
              <a:rPr lang="en-US" sz="2400" dirty="0">
                <a:effectLst/>
                <a:latin typeface="Calibri" panose="020F0502020204030204" pitchFamily="34" charset="0"/>
                <a:ea typeface="Calibri" panose="020F0502020204030204" pitchFamily="34" charset="0"/>
                <a:cs typeface="Times New Roman" panose="02020603050405020304" pitchFamily="18" charset="0"/>
              </a:rPr>
              <a:t>Every elder, priest, teacher, or deacon,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is to be ordained according to the gifts and callings of God unto him; </a:t>
            </a:r>
          </a:p>
          <a:p>
            <a:pPr marL="0" marR="0" indent="0">
              <a:lnSpc>
                <a:spcPct val="107000"/>
              </a:lnSpc>
              <a:spcBef>
                <a:spcPts val="0"/>
              </a:spcBef>
              <a:spcAft>
                <a:spcPts val="2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
        <p:nvSpPr>
          <p:cNvPr id="4" name="Slide Number Placeholder 3">
            <a:extLst>
              <a:ext uri="{FF2B5EF4-FFF2-40B4-BE49-F238E27FC236}">
                <a16:creationId xmlns:a16="http://schemas.microsoft.com/office/drawing/2014/main" id="{7027CA9B-F60C-61DF-1C79-877358F76342}"/>
              </a:ext>
            </a:extLst>
          </p:cNvPr>
          <p:cNvSpPr>
            <a:spLocks noGrp="1"/>
          </p:cNvSpPr>
          <p:nvPr>
            <p:ph type="sldNum" sz="quarter" idx="12"/>
          </p:nvPr>
        </p:nvSpPr>
        <p:spPr/>
        <p:txBody>
          <a:bodyPr/>
          <a:lstStyle/>
          <a:p>
            <a:fld id="{2BFC39F4-B881-496D-A2B1-6B7E40735F32}" type="slidenum">
              <a:rPr lang="en-US" smtClean="0"/>
              <a:t>4</a:t>
            </a:fld>
            <a:endParaRPr lang="en-US"/>
          </a:p>
        </p:txBody>
      </p:sp>
    </p:spTree>
    <p:extLst>
      <p:ext uri="{BB962C8B-B14F-4D97-AF65-F5344CB8AC3E}">
        <p14:creationId xmlns:p14="http://schemas.microsoft.com/office/powerpoint/2010/main" val="415776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a:extLst>
              <a:ext uri="{FF2B5EF4-FFF2-40B4-BE49-F238E27FC236}">
                <a16:creationId xmlns:a16="http://schemas.microsoft.com/office/drawing/2014/main" id="{71036990-347B-3059-D462-465A4FB97359}"/>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0D47259-2F4A-4E66-BBCB-A9D4E3121D1A}" type="slidenum">
              <a:rPr lang="en-US" altLang="en-US" sz="1400"/>
              <a:pPr eaLnBrk="1" hangingPunct="1"/>
              <a:t>5</a:t>
            </a:fld>
            <a:endParaRPr lang="en-US" altLang="en-US" sz="1400"/>
          </a:p>
        </p:txBody>
      </p:sp>
      <p:sp>
        <p:nvSpPr>
          <p:cNvPr id="79875" name="Rectangle 2">
            <a:extLst>
              <a:ext uri="{FF2B5EF4-FFF2-40B4-BE49-F238E27FC236}">
                <a16:creationId xmlns:a16="http://schemas.microsoft.com/office/drawing/2014/main" id="{E8B675B9-ADF9-AC6B-3C41-B3E5D0794E6B}"/>
              </a:ext>
            </a:extLst>
          </p:cNvPr>
          <p:cNvSpPr>
            <a:spLocks noGrp="1" noChangeArrowheads="1"/>
          </p:cNvSpPr>
          <p:nvPr>
            <p:ph type="title"/>
          </p:nvPr>
        </p:nvSpPr>
        <p:spPr/>
        <p:txBody>
          <a:bodyPr>
            <a:normAutofit/>
          </a:bodyPr>
          <a:lstStyle/>
          <a:p>
            <a:pPr eaLnBrk="1" hangingPunct="1"/>
            <a:r>
              <a:rPr lang="en-US" altLang="en-US" sz="3200" b="1" dirty="0">
                <a:latin typeface="+mn-lt"/>
              </a:rPr>
              <a:t>Priesthood Hypocrisy &amp; Priestcraft</a:t>
            </a:r>
          </a:p>
        </p:txBody>
      </p:sp>
      <p:sp>
        <p:nvSpPr>
          <p:cNvPr id="79876" name="Rectangle 3">
            <a:extLst>
              <a:ext uri="{FF2B5EF4-FFF2-40B4-BE49-F238E27FC236}">
                <a16:creationId xmlns:a16="http://schemas.microsoft.com/office/drawing/2014/main" id="{A48351EB-B4DD-5768-5489-117D6E550897}"/>
              </a:ext>
            </a:extLst>
          </p:cNvPr>
          <p:cNvSpPr>
            <a:spLocks noGrp="1" noChangeArrowheads="1"/>
          </p:cNvSpPr>
          <p:nvPr>
            <p:ph type="body" idx="1"/>
          </p:nvPr>
        </p:nvSpPr>
        <p:spPr>
          <a:xfrm>
            <a:off x="2819400" y="1600200"/>
            <a:ext cx="7239000" cy="5181600"/>
          </a:xfrm>
        </p:spPr>
        <p:txBody>
          <a:bodyPr>
            <a:normAutofit/>
          </a:bodyPr>
          <a:lstStyle/>
          <a:p>
            <a:pPr marL="0" indent="0" eaLnBrk="1" hangingPunct="1">
              <a:buNone/>
            </a:pPr>
            <a:r>
              <a:rPr lang="en-US" altLang="en-US" sz="2400" dirty="0"/>
              <a:t>Accepting A Call </a:t>
            </a:r>
          </a:p>
          <a:p>
            <a:pPr eaLnBrk="1" hangingPunct="1"/>
            <a:endParaRPr lang="en-US" altLang="en-US" sz="2400" dirty="0"/>
          </a:p>
          <a:p>
            <a:pPr lvl="1">
              <a:spcBef>
                <a:spcPct val="0"/>
              </a:spcBef>
              <a:spcAft>
                <a:spcPts val="1800"/>
              </a:spcAft>
            </a:pPr>
            <a:r>
              <a:rPr lang="en-US" altLang="en-US" dirty="0"/>
              <a:t>But Doing Nothing With It, or</a:t>
            </a:r>
          </a:p>
          <a:p>
            <a:pPr lvl="1">
              <a:spcBef>
                <a:spcPct val="0"/>
              </a:spcBef>
              <a:spcAft>
                <a:spcPts val="1800"/>
              </a:spcAft>
            </a:pPr>
            <a:r>
              <a:rPr lang="en-US" altLang="en-US" dirty="0"/>
              <a:t>Doing Something With It That Is Not Of God, or</a:t>
            </a:r>
          </a:p>
          <a:p>
            <a:pPr lvl="1">
              <a:spcBef>
                <a:spcPct val="0"/>
              </a:spcBef>
              <a:spcAft>
                <a:spcPts val="1800"/>
              </a:spcAft>
            </a:pPr>
            <a:r>
              <a:rPr lang="en-US" altLang="en-US" dirty="0"/>
              <a:t>Doing Something Which Only Appears to Be Good but In Fact Is Not, or</a:t>
            </a:r>
          </a:p>
          <a:p>
            <a:pPr lvl="1">
              <a:spcBef>
                <a:spcPct val="0"/>
              </a:spcBef>
              <a:spcAft>
                <a:spcPts val="1800"/>
              </a:spcAft>
            </a:pPr>
            <a:r>
              <a:rPr lang="en-US" altLang="en-US" dirty="0"/>
              <a:t>Doing Something With It For Personal Gain or Aggrandizement</a:t>
            </a:r>
          </a:p>
          <a:p>
            <a:pPr lvl="1" eaLnBrk="1" hangingPunct="1">
              <a:buFontTx/>
              <a:buNone/>
            </a:pPr>
            <a:endParaRPr lang="en-US" altLang="en-US" dirty="0"/>
          </a:p>
        </p:txBody>
      </p:sp>
    </p:spTree>
    <p:extLst>
      <p:ext uri="{BB962C8B-B14F-4D97-AF65-F5344CB8AC3E}">
        <p14:creationId xmlns:p14="http://schemas.microsoft.com/office/powerpoint/2010/main" val="359040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2">
            <a:extLst>
              <a:ext uri="{FF2B5EF4-FFF2-40B4-BE49-F238E27FC236}">
                <a16:creationId xmlns:a16="http://schemas.microsoft.com/office/drawing/2014/main" id="{85065AA5-8540-DD9F-CA2D-6A38AE47F6DE}"/>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01FE3DC-821B-46EF-9BD6-EAC8A5FAA9CB}" type="slidenum">
              <a:rPr lang="en-US" altLang="en-US" sz="1400"/>
              <a:pPr eaLnBrk="1" hangingPunct="1"/>
              <a:t>6</a:t>
            </a:fld>
            <a:endParaRPr lang="en-US" altLang="en-US" sz="1400"/>
          </a:p>
        </p:txBody>
      </p:sp>
      <p:sp>
        <p:nvSpPr>
          <p:cNvPr id="81923" name="Rectangle 2">
            <a:extLst>
              <a:ext uri="{FF2B5EF4-FFF2-40B4-BE49-F238E27FC236}">
                <a16:creationId xmlns:a16="http://schemas.microsoft.com/office/drawing/2014/main" id="{88C15C53-41FD-72C3-3F8C-C2366A2D49B0}"/>
              </a:ext>
            </a:extLst>
          </p:cNvPr>
          <p:cNvSpPr>
            <a:spLocks noChangeArrowheads="1"/>
          </p:cNvSpPr>
          <p:nvPr/>
        </p:nvSpPr>
        <p:spPr bwMode="auto">
          <a:xfrm>
            <a:off x="849744" y="609600"/>
            <a:ext cx="9809019" cy="5455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marL="342900" indent="-342900"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eaLnBrk="1" hangingPunct="1">
              <a:spcBef>
                <a:spcPct val="50000"/>
              </a:spcBef>
            </a:pPr>
            <a:r>
              <a:rPr lang="en-US" altLang="en-US" sz="2400" b="1" dirty="0">
                <a:latin typeface="+mn-lt"/>
              </a:rPr>
              <a:t>Priestcraft</a:t>
            </a:r>
            <a:endParaRPr lang="en-US" altLang="en-US" sz="2100" b="1" dirty="0">
              <a:latin typeface="+mj-lt"/>
              <a:cs typeface="Calibri Light" panose="020F0302020204030204" pitchFamily="34" charset="0"/>
            </a:endParaRPr>
          </a:p>
          <a:p>
            <a:pPr lvl="1" eaLnBrk="1" hangingPunct="1">
              <a:spcBef>
                <a:spcPct val="50000"/>
              </a:spcBef>
            </a:pPr>
            <a:r>
              <a:rPr lang="en-US" altLang="en-US" sz="2100" b="1" dirty="0">
                <a:latin typeface="+mj-lt"/>
                <a:cs typeface="Calibri Light" panose="020F0302020204030204" pitchFamily="34" charset="0"/>
              </a:rPr>
              <a:t>DC 50:2-3 </a:t>
            </a:r>
            <a:r>
              <a:rPr lang="en-US" altLang="en-US" sz="2100" dirty="0">
                <a:latin typeface="+mj-lt"/>
                <a:cs typeface="Calibri Light" panose="020F0302020204030204" pitchFamily="34" charset="0"/>
              </a:rPr>
              <a:t>Behold, I the Lord have looked upon you, and have seen abominations in the church that professes my name; but blessed are they who are faithful and endure, whether in life or in death, for they shall inherit eternal life. </a:t>
            </a:r>
            <a:r>
              <a:rPr lang="en-US" altLang="en-US" sz="2100" b="1" dirty="0">
                <a:latin typeface="+mj-lt"/>
                <a:cs typeface="Calibri Light" panose="020F0302020204030204" pitchFamily="34" charset="0"/>
              </a:rPr>
              <a:t>But woe unto them that are deceivers, and hypocrites, for thus saith the Lord, I will bring them to judgment.</a:t>
            </a:r>
          </a:p>
          <a:p>
            <a:pPr lvl="1" eaLnBrk="1" hangingPunct="1"/>
            <a:r>
              <a:rPr lang="en-US" altLang="en-US" sz="2100" dirty="0">
                <a:latin typeface="+mj-lt"/>
                <a:cs typeface="Calibri Light" panose="020F0302020204030204" pitchFamily="34" charset="0"/>
              </a:rPr>
              <a:t>Behold, verily I say unto you, There are hypocrites among you, and have deceived some, which has given the adversary power, but, </a:t>
            </a:r>
            <a:r>
              <a:rPr lang="en-US" altLang="en-US" sz="2100" u="sng" dirty="0">
                <a:latin typeface="+mj-lt"/>
                <a:cs typeface="Calibri Light" panose="020F0302020204030204" pitchFamily="34" charset="0"/>
              </a:rPr>
              <a:t>behold, such shall be reclaimed;</a:t>
            </a:r>
            <a:r>
              <a:rPr lang="en-US" altLang="en-US" sz="2100" dirty="0">
                <a:latin typeface="+mj-lt"/>
                <a:cs typeface="Calibri Light" panose="020F0302020204030204" pitchFamily="34" charset="0"/>
              </a:rPr>
              <a:t> but the hypocrites shall be detected and shall be cut off, either in life or in death, even as I will, and woe unto them who are cut off from my church, for the same are overcome of the world; wherefore, </a:t>
            </a:r>
            <a:r>
              <a:rPr lang="en-US" altLang="en-US" sz="2100" b="1" dirty="0">
                <a:latin typeface="+mj-lt"/>
                <a:cs typeface="Calibri Light" panose="020F0302020204030204" pitchFamily="34" charset="0"/>
              </a:rPr>
              <a:t>let every man beware lest he do that which is not in truth and righteousness before me. </a:t>
            </a:r>
          </a:p>
          <a:p>
            <a:pPr lvl="1" eaLnBrk="1" hangingPunct="1">
              <a:spcBef>
                <a:spcPts val="2400"/>
              </a:spcBef>
            </a:pPr>
            <a:r>
              <a:rPr lang="en-US" sz="2100" b="1" i="0" u="none" strike="noStrike" dirty="0">
                <a:effectLst/>
                <a:latin typeface="+mj-lt"/>
              </a:rPr>
              <a:t>2 Nephi 11:106</a:t>
            </a:r>
            <a:r>
              <a:rPr lang="en-US" sz="2100" b="0" i="0" dirty="0">
                <a:effectLst/>
                <a:latin typeface="+mj-lt"/>
              </a:rPr>
              <a:t> </a:t>
            </a:r>
            <a:r>
              <a:rPr lang="en-US" sz="2100" b="0" i="0" dirty="0">
                <a:solidFill>
                  <a:srgbClr val="212529"/>
                </a:solidFill>
                <a:effectLst/>
                <a:latin typeface="+mj-lt"/>
              </a:rPr>
              <a:t>He </a:t>
            </a:r>
            <a:r>
              <a:rPr lang="en-US" sz="2100" b="0" i="0" dirty="0" err="1">
                <a:solidFill>
                  <a:srgbClr val="212529"/>
                </a:solidFill>
                <a:effectLst/>
                <a:latin typeface="+mj-lt"/>
              </a:rPr>
              <a:t>commandeth</a:t>
            </a:r>
            <a:r>
              <a:rPr lang="en-US" sz="2100" b="0" i="0" dirty="0">
                <a:solidFill>
                  <a:srgbClr val="212529"/>
                </a:solidFill>
                <a:effectLst/>
                <a:latin typeface="+mj-lt"/>
              </a:rPr>
              <a:t> that there shall be no </a:t>
            </a:r>
            <a:r>
              <a:rPr lang="en-US" sz="2100" b="1" i="0" dirty="0" err="1">
                <a:solidFill>
                  <a:srgbClr val="212529"/>
                </a:solidFill>
                <a:effectLst/>
                <a:latin typeface="+mj-lt"/>
              </a:rPr>
              <a:t>priestcraft</a:t>
            </a:r>
            <a:r>
              <a:rPr lang="en-US" sz="2100" b="0" i="0" dirty="0" err="1">
                <a:solidFill>
                  <a:srgbClr val="212529"/>
                </a:solidFill>
                <a:effectLst/>
                <a:latin typeface="+mj-lt"/>
              </a:rPr>
              <a:t>s</a:t>
            </a:r>
            <a:r>
              <a:rPr lang="en-US" sz="2100" b="0" i="0" dirty="0">
                <a:solidFill>
                  <a:srgbClr val="212529"/>
                </a:solidFill>
                <a:effectLst/>
                <a:latin typeface="+mj-lt"/>
              </a:rPr>
              <a:t>; for, behold, </a:t>
            </a:r>
            <a:r>
              <a:rPr lang="en-US" sz="2100" b="1" i="0" dirty="0" err="1">
                <a:solidFill>
                  <a:srgbClr val="212529"/>
                </a:solidFill>
                <a:effectLst/>
                <a:latin typeface="+mj-lt"/>
              </a:rPr>
              <a:t>priestcraft</a:t>
            </a:r>
            <a:r>
              <a:rPr lang="en-US" sz="2100" b="0" i="0" dirty="0" err="1">
                <a:solidFill>
                  <a:srgbClr val="212529"/>
                </a:solidFill>
                <a:effectLst/>
                <a:latin typeface="+mj-lt"/>
              </a:rPr>
              <a:t>s</a:t>
            </a:r>
            <a:r>
              <a:rPr lang="en-US" sz="2100" b="0" i="0" dirty="0">
                <a:solidFill>
                  <a:srgbClr val="212529"/>
                </a:solidFill>
                <a:effectLst/>
                <a:latin typeface="+mj-lt"/>
              </a:rPr>
              <a:t> are that men preach and set themselves up for a light unto the world, that they may get gain, and praise of the world; but they seek not the welfare of Zion.</a:t>
            </a:r>
            <a:endParaRPr lang="en-US" altLang="en-US" sz="2100" b="1" dirty="0">
              <a:latin typeface="+mj-lt"/>
              <a:cs typeface="Calibri Light" panose="020F03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a:extLst>
              <a:ext uri="{FF2B5EF4-FFF2-40B4-BE49-F238E27FC236}">
                <a16:creationId xmlns:a16="http://schemas.microsoft.com/office/drawing/2014/main" id="{15A8DB9D-3ED6-E50B-81DB-994C25F990B3}"/>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191C0CB-D5E7-4D3C-B751-AF4F4B08D7E0}" type="slidenum">
              <a:rPr lang="en-US" altLang="en-US" sz="1400"/>
              <a:pPr eaLnBrk="1" hangingPunct="1"/>
              <a:t>7</a:t>
            </a:fld>
            <a:endParaRPr lang="en-US" altLang="en-US" sz="1400"/>
          </a:p>
        </p:txBody>
      </p:sp>
      <p:sp>
        <p:nvSpPr>
          <p:cNvPr id="82947" name="Rectangle 2">
            <a:extLst>
              <a:ext uri="{FF2B5EF4-FFF2-40B4-BE49-F238E27FC236}">
                <a16:creationId xmlns:a16="http://schemas.microsoft.com/office/drawing/2014/main" id="{501FA4F9-8E0B-1D63-EB4A-DA1554F16D1F}"/>
              </a:ext>
            </a:extLst>
          </p:cNvPr>
          <p:cNvSpPr>
            <a:spLocks noGrp="1" noChangeArrowheads="1"/>
          </p:cNvSpPr>
          <p:nvPr>
            <p:ph type="title"/>
          </p:nvPr>
        </p:nvSpPr>
        <p:spPr>
          <a:xfrm>
            <a:off x="2351314" y="739905"/>
            <a:ext cx="7315200" cy="914400"/>
          </a:xfrm>
        </p:spPr>
        <p:txBody>
          <a:bodyPr>
            <a:noAutofit/>
          </a:bodyPr>
          <a:lstStyle/>
          <a:p>
            <a:pPr eaLnBrk="1" hangingPunct="1"/>
            <a:r>
              <a:rPr lang="en-US" altLang="en-US" sz="3200" b="1" dirty="0"/>
              <a:t>Priesthood authority not to be taken lightly</a:t>
            </a:r>
          </a:p>
        </p:txBody>
      </p:sp>
      <p:sp>
        <p:nvSpPr>
          <p:cNvPr id="82948" name="Rectangle 3">
            <a:extLst>
              <a:ext uri="{FF2B5EF4-FFF2-40B4-BE49-F238E27FC236}">
                <a16:creationId xmlns:a16="http://schemas.microsoft.com/office/drawing/2014/main" id="{560007BC-B271-D793-BB4F-0D1DCB64A6AA}"/>
              </a:ext>
            </a:extLst>
          </p:cNvPr>
          <p:cNvSpPr>
            <a:spLocks noGrp="1" noChangeArrowheads="1"/>
          </p:cNvSpPr>
          <p:nvPr>
            <p:ph type="body" idx="1"/>
          </p:nvPr>
        </p:nvSpPr>
        <p:spPr>
          <a:xfrm>
            <a:off x="1464906" y="1723053"/>
            <a:ext cx="9088016" cy="4495800"/>
          </a:xfrm>
        </p:spPr>
        <p:txBody>
          <a:bodyPr/>
          <a:lstStyle/>
          <a:p>
            <a:pPr algn="just" eaLnBrk="1" hangingPunct="1">
              <a:buFont typeface="Symbol" panose="05050102010706020507" pitchFamily="18" charset="2"/>
              <a:buNone/>
            </a:pPr>
            <a:r>
              <a:rPr lang="en-US" altLang="en-US" b="1" dirty="0">
                <a:cs typeface="Times New Roman" panose="02020603050405020304" pitchFamily="18" charset="0"/>
              </a:rPr>
              <a:t>   </a:t>
            </a:r>
          </a:p>
          <a:p>
            <a:pPr marL="0" indent="0" algn="just" eaLnBrk="1" hangingPunct="1">
              <a:buNone/>
            </a:pPr>
            <a:r>
              <a:rPr lang="en-US" altLang="en-US" dirty="0">
                <a:cs typeface="Times New Roman" panose="02020603050405020304" pitchFamily="18" charset="0"/>
              </a:rPr>
              <a:t>Behold, it </a:t>
            </a:r>
            <a:r>
              <a:rPr lang="en-US" altLang="en-US" dirty="0" err="1">
                <a:cs typeface="Times New Roman" panose="02020603050405020304" pitchFamily="18" charset="0"/>
              </a:rPr>
              <a:t>pleaseth</a:t>
            </a:r>
            <a:r>
              <a:rPr lang="en-US" altLang="en-US" dirty="0">
                <a:cs typeface="Times New Roman" panose="02020603050405020304" pitchFamily="18" charset="0"/>
              </a:rPr>
              <a:t> me, that you have come up hither; </a:t>
            </a:r>
            <a:r>
              <a:rPr lang="en-US" altLang="en-US" b="1" dirty="0">
                <a:cs typeface="Times New Roman" panose="02020603050405020304" pitchFamily="18" charset="0"/>
              </a:rPr>
              <a:t>but with some I am not well pleased, for they will not open their mouths, but hide the talent which I have given unto them, because of the fear of man. </a:t>
            </a:r>
            <a:r>
              <a:rPr lang="en-US" altLang="en-US" dirty="0">
                <a:cs typeface="Times New Roman" panose="02020603050405020304" pitchFamily="18" charset="0"/>
              </a:rPr>
              <a:t>Woe unto such, for mine anger is kindled against them — D&amp;C 60:1b</a:t>
            </a:r>
          </a:p>
          <a:p>
            <a:pPr algn="just" eaLnBrk="1" hangingPunct="1">
              <a:buFont typeface="Symbol" panose="05050102010706020507" pitchFamily="18" charset="2"/>
              <a:buNone/>
            </a:pPr>
            <a:endParaRPr lang="en-US" altLang="en-US" dirty="0">
              <a:cs typeface="Times New Roman" panose="02020603050405020304" pitchFamily="18" charset="0"/>
            </a:endParaRPr>
          </a:p>
          <a:p>
            <a:pPr algn="just" eaLnBrk="1" hangingPunct="1"/>
            <a:endParaRPr lang="en-US" altLang="en-US" dirty="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E052E-BA1F-325E-4BDD-7A3C08A3E1CF}"/>
              </a:ext>
            </a:extLst>
          </p:cNvPr>
          <p:cNvSpPr>
            <a:spLocks noGrp="1"/>
          </p:cNvSpPr>
          <p:nvPr>
            <p:ph type="title"/>
          </p:nvPr>
        </p:nvSpPr>
        <p:spPr>
          <a:xfrm>
            <a:off x="838200" y="365125"/>
            <a:ext cx="10515600" cy="941161"/>
          </a:xfrm>
        </p:spPr>
        <p:txBody>
          <a:bodyPr>
            <a:no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Spiritual Authority and Power are Conditional </a:t>
            </a:r>
            <a:r>
              <a:rPr lang="en-US" sz="3200" dirty="0">
                <a:effectLst/>
                <a:latin typeface="Calibri" panose="020F0502020204030204" pitchFamily="34" charset="0"/>
                <a:ea typeface="Calibri" panose="020F0502020204030204" pitchFamily="34" charset="0"/>
                <a:cs typeface="Times New Roman" panose="02020603050405020304" pitchFamily="18" charset="0"/>
              </a:rPr>
              <a:t>–</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effectLst/>
                <a:latin typeface="Calibri" panose="020F0502020204030204" pitchFamily="34" charset="0"/>
                <a:ea typeface="Calibri" panose="020F0502020204030204" pitchFamily="34" charset="0"/>
                <a:cs typeface="Times New Roman" panose="02020603050405020304" pitchFamily="18" charset="0"/>
              </a:rPr>
              <a:t>Authority &amp; Spiritual Power, Edwards, F. Henry, 1956</a:t>
            </a:r>
            <a:endParaRPr lang="en-US" sz="1800" dirty="0"/>
          </a:p>
        </p:txBody>
      </p:sp>
      <p:sp>
        <p:nvSpPr>
          <p:cNvPr id="3" name="Content Placeholder 2">
            <a:extLst>
              <a:ext uri="{FF2B5EF4-FFF2-40B4-BE49-F238E27FC236}">
                <a16:creationId xmlns:a16="http://schemas.microsoft.com/office/drawing/2014/main" id="{D1F89061-6FF9-EDCD-9AED-D5582B02405E}"/>
              </a:ext>
            </a:extLst>
          </p:cNvPr>
          <p:cNvSpPr>
            <a:spLocks noGrp="1"/>
          </p:cNvSpPr>
          <p:nvPr>
            <p:ph idx="1"/>
          </p:nvPr>
        </p:nvSpPr>
        <p:spPr>
          <a:xfrm>
            <a:off x="838200" y="1306286"/>
            <a:ext cx="10515600" cy="4870677"/>
          </a:xfrm>
        </p:spPr>
        <p:txBody>
          <a:bodyPr>
            <a:noAutofit/>
          </a:bodyPr>
          <a:lstStyle/>
          <a:p>
            <a:pPr marL="0" marR="0" lvl="0" indent="0">
              <a:lnSpc>
                <a:spcPct val="107000"/>
              </a:lnSpc>
              <a:spcBef>
                <a:spcPts val="0"/>
              </a:spcBef>
              <a:spcAft>
                <a:spcPts val="0"/>
              </a:spcAft>
              <a:buNone/>
            </a:pPr>
            <a:r>
              <a:rPr lang="en-US" sz="2000" u="sng" dirty="0">
                <a:effectLst/>
                <a:latin typeface="Calibri" panose="020F0502020204030204" pitchFamily="34" charset="0"/>
                <a:ea typeface="Calibri" panose="020F0502020204030204" pitchFamily="34" charset="0"/>
                <a:cs typeface="Times New Roman" panose="02020603050405020304" pitchFamily="18" charset="0"/>
              </a:rPr>
              <a:t>“In the spiritual realm it is imperative that authority shall be more than legal.</a:t>
            </a:r>
            <a:r>
              <a:rPr lang="en-US" sz="2000" dirty="0">
                <a:effectLst/>
                <a:latin typeface="Calibri" panose="020F0502020204030204" pitchFamily="34" charset="0"/>
                <a:ea typeface="Calibri" panose="020F0502020204030204" pitchFamily="34" charset="0"/>
                <a:cs typeface="Times New Roman" panose="02020603050405020304" pitchFamily="18" charset="0"/>
              </a:rPr>
              <a:t> It must have what Dr. Williams calls "moral weightiness,"</a:t>
            </a:r>
            <a:r>
              <a:rPr lang="en-US" sz="2000" baseline="30000" dirty="0">
                <a:effectLst/>
                <a:latin typeface="Calibri" panose="020F0502020204030204" pitchFamily="34" charset="0"/>
                <a:ea typeface="Calibri" panose="020F0502020204030204" pitchFamily="34" charset="0"/>
                <a:cs typeface="Times New Roman" panose="02020603050405020304" pitchFamily="18" charset="0"/>
              </a:rPr>
              <a:t>13</a:t>
            </a:r>
            <a:r>
              <a:rPr lang="en-US" sz="2000" dirty="0">
                <a:effectLst/>
                <a:latin typeface="Calibri" panose="020F0502020204030204" pitchFamily="34" charset="0"/>
                <a:ea typeface="Calibri" panose="020F0502020204030204" pitchFamily="34" charset="0"/>
                <a:cs typeface="Times New Roman" panose="02020603050405020304" pitchFamily="18" charset="0"/>
              </a:rPr>
              <a:t> That is,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it must commend itself to persons of moral caliber by virtue of its own soundness.</a:t>
            </a:r>
            <a:r>
              <a:rPr lang="en-US" sz="2000" b="1" u="sng"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Negatively</a:t>
            </a:r>
            <a:r>
              <a:rPr lang="en-US" sz="2000" dirty="0">
                <a:effectLst/>
                <a:latin typeface="Calibri" panose="020F0502020204030204" pitchFamily="34" charset="0"/>
                <a:ea typeface="Calibri" panose="020F0502020204030204" pitchFamily="34" charset="0"/>
                <a:cs typeface="Times New Roman" panose="02020603050405020304" pitchFamily="18" charset="0"/>
              </a:rPr>
              <a:t>, this principle demands </a:t>
            </a:r>
          </a:p>
          <a:p>
            <a:pPr>
              <a:lnSpc>
                <a:spcPct val="107000"/>
              </a:lnSpc>
              <a:spcBef>
                <a:spcPts val="0"/>
              </a:spcBef>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that a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known evildoer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shall not be permitted to administer the ordinances,</a:t>
            </a:r>
            <a:r>
              <a:rPr lang="en-US" sz="2000" u="sng"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 </a:t>
            </a:r>
          </a:p>
          <a:p>
            <a:pPr marR="0">
              <a:lnSpc>
                <a:spcPct val="107000"/>
              </a:lnSpc>
              <a:spcBef>
                <a:spcPts val="0"/>
              </a:spcBef>
              <a:spcAft>
                <a:spcPts val="0"/>
              </a:spcAft>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that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an arrogant man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shall not be selected to lead</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a:t>
            </a:r>
          </a:p>
          <a:p>
            <a:pPr marR="0">
              <a:lnSpc>
                <a:spcPct val="107000"/>
              </a:lnSpc>
              <a:spcBef>
                <a:spcPts val="0"/>
              </a:spcBef>
              <a:spcAft>
                <a:spcPts val="0"/>
              </a:spcAft>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that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an ignorant and unwise man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shall not be called upon to preach</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Positively,</a:t>
            </a:r>
            <a:r>
              <a:rPr lang="en-US" sz="2000" dirty="0">
                <a:effectLst/>
                <a:latin typeface="Calibri" panose="020F0502020204030204" pitchFamily="34" charset="0"/>
                <a:ea typeface="Calibri" panose="020F0502020204030204" pitchFamily="34" charset="0"/>
                <a:cs typeface="Times New Roman" panose="02020603050405020304" pitchFamily="18" charset="0"/>
              </a:rPr>
              <a:t> it demands </a:t>
            </a:r>
          </a:p>
          <a:p>
            <a:pPr marR="0">
              <a:lnSpc>
                <a:spcPct val="107000"/>
              </a:lnSpc>
              <a:spcBef>
                <a:spcPts val="0"/>
              </a:spcBef>
              <a:spcAft>
                <a:spcPts val="0"/>
              </a:spcAft>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that the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ministry of one who serves </a:t>
            </a:r>
            <a:r>
              <a:rPr lang="en-US" sz="2000" dirty="0">
                <a:effectLst/>
                <a:latin typeface="Calibri" panose="020F0502020204030204" pitchFamily="34" charset="0"/>
                <a:ea typeface="Calibri" panose="020F0502020204030204" pitchFamily="34" charset="0"/>
                <a:cs typeface="Times New Roman" panose="02020603050405020304" pitchFamily="18" charset="0"/>
              </a:rPr>
              <a:t>at the table of the Lord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shall be supported by his clean life, </a:t>
            </a:r>
          </a:p>
          <a:p>
            <a:pPr>
              <a:lnSpc>
                <a:spcPct val="107000"/>
              </a:lnSpc>
              <a:spcBef>
                <a:spcPts val="0"/>
              </a:spcBef>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that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he who leads </a:t>
            </a:r>
            <a:r>
              <a:rPr lang="en-US" sz="2000" dirty="0">
                <a:effectLst/>
                <a:latin typeface="Calibri" panose="020F0502020204030204" pitchFamily="34" charset="0"/>
                <a:ea typeface="Calibri" panose="020F0502020204030204" pitchFamily="34" charset="0"/>
                <a:cs typeface="Times New Roman" panose="02020603050405020304" pitchFamily="18" charset="0"/>
              </a:rPr>
              <a:t>in the affairs of the kingdom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shall himself seek divine guidance</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a:t>
            </a:r>
          </a:p>
          <a:p>
            <a:pPr>
              <a:lnSpc>
                <a:spcPct val="107000"/>
              </a:lnSpc>
              <a:spcBef>
                <a:spcPts val="0"/>
              </a:spcBef>
              <a:buFont typeface="Wingdings" panose="05000000000000000000" pitchFamily="2"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that the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ministry of preaching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shall be exercised out of a background of sound understanding.”</a:t>
            </a:r>
          </a:p>
          <a:p>
            <a:endParaRPr lang="en-US" sz="2000" dirty="0"/>
          </a:p>
        </p:txBody>
      </p:sp>
      <p:sp>
        <p:nvSpPr>
          <p:cNvPr id="4" name="Slide Number Placeholder 3">
            <a:extLst>
              <a:ext uri="{FF2B5EF4-FFF2-40B4-BE49-F238E27FC236}">
                <a16:creationId xmlns:a16="http://schemas.microsoft.com/office/drawing/2014/main" id="{162B00FA-9D90-3BEB-7EA4-6B55AFC17F76}"/>
              </a:ext>
            </a:extLst>
          </p:cNvPr>
          <p:cNvSpPr>
            <a:spLocks noGrp="1"/>
          </p:cNvSpPr>
          <p:nvPr>
            <p:ph type="sldNum" sz="quarter" idx="12"/>
          </p:nvPr>
        </p:nvSpPr>
        <p:spPr/>
        <p:txBody>
          <a:bodyPr/>
          <a:lstStyle/>
          <a:p>
            <a:fld id="{2BFC39F4-B881-496D-A2B1-6B7E40735F32}" type="slidenum">
              <a:rPr lang="en-US" smtClean="0"/>
              <a:t>8</a:t>
            </a:fld>
            <a:endParaRPr lang="en-US"/>
          </a:p>
        </p:txBody>
      </p:sp>
    </p:spTree>
    <p:extLst>
      <p:ext uri="{BB962C8B-B14F-4D97-AF65-F5344CB8AC3E}">
        <p14:creationId xmlns:p14="http://schemas.microsoft.com/office/powerpoint/2010/main" val="4034047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a:extLst>
              <a:ext uri="{FF2B5EF4-FFF2-40B4-BE49-F238E27FC236}">
                <a16:creationId xmlns:a16="http://schemas.microsoft.com/office/drawing/2014/main" id="{1DC6E4C5-2B2B-2034-A070-6884745B7655}"/>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7B541B0-DBAF-44A0-BF1E-5AF76A2EF705}" type="slidenum">
              <a:rPr lang="en-US" altLang="en-US" sz="1400"/>
              <a:pPr eaLnBrk="1" hangingPunct="1"/>
              <a:t>9</a:t>
            </a:fld>
            <a:endParaRPr lang="en-US" altLang="en-US" sz="1400"/>
          </a:p>
        </p:txBody>
      </p:sp>
      <p:sp>
        <p:nvSpPr>
          <p:cNvPr id="83971" name="Rectangle 2">
            <a:extLst>
              <a:ext uri="{FF2B5EF4-FFF2-40B4-BE49-F238E27FC236}">
                <a16:creationId xmlns:a16="http://schemas.microsoft.com/office/drawing/2014/main" id="{37CED718-9056-30E3-631B-62AD9F93EDC2}"/>
              </a:ext>
            </a:extLst>
          </p:cNvPr>
          <p:cNvSpPr>
            <a:spLocks noGrp="1" noChangeArrowheads="1"/>
          </p:cNvSpPr>
          <p:nvPr>
            <p:ph type="title"/>
          </p:nvPr>
        </p:nvSpPr>
        <p:spPr/>
        <p:txBody>
          <a:bodyPr>
            <a:normAutofit/>
          </a:bodyPr>
          <a:lstStyle/>
          <a:p>
            <a:pPr algn="ctr" eaLnBrk="1" hangingPunct="1"/>
            <a:r>
              <a:rPr lang="en-US" altLang="en-US" sz="3200" b="1" dirty="0"/>
              <a:t>Authority Not Properly Maintained </a:t>
            </a:r>
            <a:br>
              <a:rPr lang="en-US" altLang="en-US" sz="3200" b="1" dirty="0"/>
            </a:br>
            <a:r>
              <a:rPr lang="en-US" altLang="en-US" sz="3200" b="1" dirty="0"/>
              <a:t>Can Be Suspended or Lost</a:t>
            </a:r>
          </a:p>
        </p:txBody>
      </p:sp>
      <p:sp>
        <p:nvSpPr>
          <p:cNvPr id="83972" name="Rectangle 4">
            <a:extLst>
              <a:ext uri="{FF2B5EF4-FFF2-40B4-BE49-F238E27FC236}">
                <a16:creationId xmlns:a16="http://schemas.microsoft.com/office/drawing/2014/main" id="{5C655FFA-448F-505A-0442-E0BA3DDFFA78}"/>
              </a:ext>
            </a:extLst>
          </p:cNvPr>
          <p:cNvSpPr>
            <a:spLocks noGrp="1" noChangeArrowheads="1"/>
          </p:cNvSpPr>
          <p:nvPr>
            <p:ph type="body" idx="1"/>
          </p:nvPr>
        </p:nvSpPr>
        <p:spPr>
          <a:xfrm>
            <a:off x="1634835" y="1828800"/>
            <a:ext cx="9070109" cy="4724400"/>
          </a:xfrm>
        </p:spPr>
        <p:txBody>
          <a:bodyPr>
            <a:normAutofit/>
          </a:bodyPr>
          <a:lstStyle/>
          <a:p>
            <a:pPr algn="just" eaLnBrk="1" hangingPunct="1">
              <a:lnSpc>
                <a:spcPct val="100000"/>
              </a:lnSpc>
            </a:pPr>
            <a:r>
              <a:rPr lang="en-US" altLang="en-US" sz="2400" b="1" dirty="0">
                <a:cs typeface="Times New Roman" panose="02020603050405020304" pitchFamily="18" charset="0"/>
              </a:rPr>
              <a:t>Inasmuch as ye do it not, it shall be taken</a:t>
            </a:r>
            <a:r>
              <a:rPr lang="en-US" altLang="en-US" sz="2400" dirty="0">
                <a:cs typeface="Times New Roman" panose="02020603050405020304" pitchFamily="18" charset="0"/>
              </a:rPr>
              <a:t>; even that which ye have received — D&amp;C 43:3c</a:t>
            </a:r>
          </a:p>
          <a:p>
            <a:pPr algn="just" eaLnBrk="1" hangingPunct="1">
              <a:lnSpc>
                <a:spcPct val="100000"/>
              </a:lnSpc>
            </a:pPr>
            <a:endParaRPr lang="en-US" altLang="en-US" sz="2400" dirty="0">
              <a:cs typeface="Times New Roman" panose="02020603050405020304" pitchFamily="18" charset="0"/>
            </a:endParaRPr>
          </a:p>
          <a:p>
            <a:pPr algn="just" eaLnBrk="1" hangingPunct="1">
              <a:lnSpc>
                <a:spcPct val="100000"/>
              </a:lnSpc>
            </a:pPr>
            <a:r>
              <a:rPr lang="en-US" altLang="en-US" sz="2400" dirty="0">
                <a:cs typeface="Times New Roman" panose="02020603050405020304" pitchFamily="18" charset="0"/>
              </a:rPr>
              <a:t>and in weakness have I blessed him, and I have given unto him the keys of the mystery of those things which have been sealed, even things which were from the foundation of the world, and the things which shall come from this time until the time of my coming, </a:t>
            </a:r>
            <a:r>
              <a:rPr lang="en-US" altLang="en-US" sz="2400" b="1" dirty="0">
                <a:cs typeface="Times New Roman" panose="02020603050405020304" pitchFamily="18" charset="0"/>
              </a:rPr>
              <a:t>if he abide in me, and if not, another will I plant in his stead. </a:t>
            </a:r>
            <a:r>
              <a:rPr lang="en-US" altLang="en-US" sz="2400" dirty="0">
                <a:cs typeface="Times New Roman" panose="02020603050405020304" pitchFamily="18" charset="0"/>
              </a:rPr>
              <a:t>-  D&amp;C 34:4f</a:t>
            </a:r>
          </a:p>
          <a:p>
            <a:pPr algn="just" eaLnBrk="1" hangingPunct="1">
              <a:lnSpc>
                <a:spcPct val="100000"/>
              </a:lnSpc>
            </a:pPr>
            <a:endParaRPr lang="en-US" altLang="en-US" sz="2400" dirty="0">
              <a:cs typeface="Times New Roman" panose="02020603050405020304" pitchFamily="18" charset="0"/>
            </a:endParaRPr>
          </a:p>
          <a:p>
            <a:pPr algn="just" eaLnBrk="1" hangingPunct="1">
              <a:lnSpc>
                <a:spcPct val="100000"/>
              </a:lnSpc>
            </a:pPr>
            <a:r>
              <a:rPr lang="en-US" altLang="en-US" sz="2400" dirty="0">
                <a:cs typeface="Times New Roman" panose="02020603050405020304" pitchFamily="18" charset="0"/>
              </a:rPr>
              <a:t>And it shall come to pass, </a:t>
            </a:r>
            <a:r>
              <a:rPr lang="en-US" altLang="en-US" sz="2400" b="1" dirty="0">
                <a:cs typeface="Times New Roman" panose="02020603050405020304" pitchFamily="18" charset="0"/>
              </a:rPr>
              <a:t>if they are not more faithful unto me, it shall be taken away,</a:t>
            </a:r>
            <a:r>
              <a:rPr lang="en-US" altLang="en-US" sz="2400" dirty="0">
                <a:cs typeface="Times New Roman" panose="02020603050405020304" pitchFamily="18" charset="0"/>
              </a:rPr>
              <a:t> even that which they have — D&amp;C 60:2a</a:t>
            </a:r>
          </a:p>
          <a:p>
            <a:pPr algn="just" eaLnBrk="1" hangingPunct="1">
              <a:lnSpc>
                <a:spcPct val="100000"/>
              </a:lnSpc>
            </a:pPr>
            <a:endParaRPr lang="en-US" altLang="en-US" sz="2400" b="1" dirty="0">
              <a:cs typeface="Times New Roman" panose="02020603050405020304" pitchFamily="18" charset="0"/>
            </a:endParaRPr>
          </a:p>
          <a:p>
            <a:pPr eaLnBrk="1" hangingPunct="1">
              <a:lnSpc>
                <a:spcPct val="100000"/>
              </a:lnSpc>
            </a:pPr>
            <a:endParaRPr lang="en-US" altLang="en-US" dirty="0"/>
          </a:p>
          <a:p>
            <a:pPr eaLnBrk="1" hangingPunct="1">
              <a:lnSpc>
                <a:spcPct val="100000"/>
              </a:lnSpc>
            </a:pPr>
            <a:endParaRPr lang="en-US" altLang="en-US" dirty="0"/>
          </a:p>
        </p:txBody>
      </p:sp>
    </p:spTree>
    <p:extLst>
      <p:ext uri="{BB962C8B-B14F-4D97-AF65-F5344CB8AC3E}">
        <p14:creationId xmlns:p14="http://schemas.microsoft.com/office/powerpoint/2010/main" val="2124319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5366</TotalTime>
  <Words>1664</Words>
  <Application>Microsoft Office PowerPoint</Application>
  <PresentationFormat>Widescreen</PresentationFormat>
  <Paragraphs>76</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Symbol</vt:lpstr>
      <vt:lpstr>Times New Roman</vt:lpstr>
      <vt:lpstr>Webdings</vt:lpstr>
      <vt:lpstr>Wingdings</vt:lpstr>
      <vt:lpstr>Office Theme</vt:lpstr>
      <vt:lpstr>Lesson: We Must Always Remember –  Spiritual Authority and Power are Conditional</vt:lpstr>
      <vt:lpstr>The authority and power of priesthood are directly associated with our righteousness and the just exercise of our callings. </vt:lpstr>
      <vt:lpstr>Priesthood Authority can be lost  </vt:lpstr>
      <vt:lpstr>Priesthood Authority is limited/defined</vt:lpstr>
      <vt:lpstr>Priesthood Hypocrisy &amp; Priestcraft</vt:lpstr>
      <vt:lpstr>PowerPoint Presentation</vt:lpstr>
      <vt:lpstr>Priesthood authority not to be taken lightly</vt:lpstr>
      <vt:lpstr>Spiritual Authority and Power are Conditional – Authority &amp; Spiritual Power, Edwards, F. Henry, 1956</vt:lpstr>
      <vt:lpstr>Authority Not Properly Maintained  Can Be Suspended or Lost</vt:lpstr>
      <vt:lpstr>Authority Not Properly Maintained  Can Be Suspended or Lost</vt:lpstr>
      <vt:lpstr>Use and Abuse of Authority &amp; Power</vt:lpstr>
      <vt:lpstr>Consequences of Breaking Our Priesthood Covenant</vt:lpstr>
      <vt:lpstr>Priesthood Accountability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Spiritual Authority and Power are Conditional</dc:title>
  <dc:creator>William Horn</dc:creator>
  <cp:lastModifiedBy>William Horn</cp:lastModifiedBy>
  <cp:revision>10</cp:revision>
  <cp:lastPrinted>2022-11-26T16:21:45Z</cp:lastPrinted>
  <dcterms:created xsi:type="dcterms:W3CDTF">2022-11-21T22:48:55Z</dcterms:created>
  <dcterms:modified xsi:type="dcterms:W3CDTF">2024-04-02T22:46:49Z</dcterms:modified>
</cp:coreProperties>
</file>