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672" r:id="rId2"/>
    <p:sldMasterId id="2147483660" r:id="rId3"/>
  </p:sldMasterIdLst>
  <p:sldIdLst>
    <p:sldId id="256" r:id="rId4"/>
    <p:sldId id="257" r:id="rId5"/>
    <p:sldId id="281" r:id="rId6"/>
    <p:sldId id="258" r:id="rId7"/>
    <p:sldId id="262" r:id="rId8"/>
    <p:sldId id="259" r:id="rId9"/>
    <p:sldId id="260" r:id="rId10"/>
    <p:sldId id="261" r:id="rId11"/>
    <p:sldId id="282" r:id="rId12"/>
    <p:sldId id="274" r:id="rId13"/>
    <p:sldId id="263" r:id="rId14"/>
    <p:sldId id="284" r:id="rId15"/>
    <p:sldId id="266" r:id="rId16"/>
    <p:sldId id="267" r:id="rId17"/>
    <p:sldId id="268" r:id="rId18"/>
    <p:sldId id="269" r:id="rId19"/>
    <p:sldId id="270" r:id="rId20"/>
    <p:sldId id="283" r:id="rId21"/>
    <p:sldId id="271" r:id="rId22"/>
    <p:sldId id="285" r:id="rId23"/>
    <p:sldId id="272" r:id="rId24"/>
    <p:sldId id="273" r:id="rId25"/>
    <p:sldId id="275"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03" autoAdjust="0"/>
    <p:restoredTop sz="94660"/>
  </p:normalViewPr>
  <p:slideViewPr>
    <p:cSldViewPr snapToGrid="0">
      <p:cViewPr varScale="1">
        <p:scale>
          <a:sx n="61" d="100"/>
          <a:sy n="61" d="100"/>
        </p:scale>
        <p:origin x="14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339377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4320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89258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888CE-90FD-561F-AA6B-4867EA3D4B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C2D962-6FC7-53A8-4B5E-E382FE9663A2}"/>
              </a:ext>
            </a:extLst>
          </p:cNvPr>
          <p:cNvSpPr>
            <a:spLocks noGrp="1"/>
          </p:cNvSpPr>
          <p:nvPr>
            <p:ph type="dt" sz="half" idx="10"/>
          </p:nvPr>
        </p:nvSpPr>
        <p:spPr/>
        <p:txBody>
          <a:bodyPr/>
          <a:lstStyle/>
          <a:p>
            <a:fld id="{FA39CA44-ABCA-4984-9A85-0AA9C1DEB742}" type="datetimeFigureOut">
              <a:rPr lang="en-US" smtClean="0"/>
              <a:t>4/11/2024</a:t>
            </a:fld>
            <a:endParaRPr lang="en-US"/>
          </a:p>
        </p:txBody>
      </p:sp>
      <p:sp>
        <p:nvSpPr>
          <p:cNvPr id="4" name="Footer Placeholder 3">
            <a:extLst>
              <a:ext uri="{FF2B5EF4-FFF2-40B4-BE49-F238E27FC236}">
                <a16:creationId xmlns:a16="http://schemas.microsoft.com/office/drawing/2014/main" id="{CAAB5688-87CB-DC95-A265-DF0B2D375C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14D133-726A-7AB7-2FC5-EEDBA2BC29BF}"/>
              </a:ext>
            </a:extLst>
          </p:cNvPr>
          <p:cNvSpPr>
            <a:spLocks noGrp="1"/>
          </p:cNvSpPr>
          <p:nvPr>
            <p:ph type="sldNum" sz="quarter" idx="12"/>
          </p:nvPr>
        </p:nvSpPr>
        <p:spPr/>
        <p:txBody>
          <a:bodyPr/>
          <a:lstStyle/>
          <a:p>
            <a:fld id="{D3146B2C-BB82-4820-8825-86C6D7641D38}" type="slidenum">
              <a:rPr lang="en-US" smtClean="0"/>
              <a:t>‹#›</a:t>
            </a:fld>
            <a:endParaRPr lang="en-US"/>
          </a:p>
        </p:txBody>
      </p:sp>
    </p:spTree>
    <p:extLst>
      <p:ext uri="{BB962C8B-B14F-4D97-AF65-F5344CB8AC3E}">
        <p14:creationId xmlns:p14="http://schemas.microsoft.com/office/powerpoint/2010/main" val="2061880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725338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4915-82E0-AAC6-8E46-8D0FA90A4357}"/>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B6695C3F-687C-7B83-22EC-902BC529ABF0}"/>
              </a:ext>
            </a:extLst>
          </p:cNvPr>
          <p:cNvSpPr>
            <a:spLocks noGrp="1"/>
          </p:cNvSpPr>
          <p:nvPr>
            <p:ph type="sldNum" sz="quarter" idx="10"/>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4192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41BE7E9-2E41-B0B9-E848-9B4FCC718854}"/>
              </a:ext>
            </a:extLst>
          </p:cNvPr>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215592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696509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366335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56473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8" name="Slide Number Placeholder 7"/>
          <p:cNvSpPr>
            <a:spLocks noGrp="1"/>
          </p:cNvSpPr>
          <p:nvPr>
            <p:ph type="sldNum" sz="quarter" idx="12"/>
          </p:nvPr>
        </p:nvSpPr>
        <p:spPr>
          <a:xfrm>
            <a:off x="1635002" y="6192632"/>
            <a:ext cx="590911" cy="321062"/>
          </a:xfrm>
        </p:spPr>
        <p:txBody>
          <a:bodyPr/>
          <a:lstStyle>
            <a:lvl1pPr algn="l">
              <a:defRPr b="0">
                <a:latin typeface="Century Gothic" panose="020B0502020202020204" pitchFamily="34" charset="0"/>
              </a:defRPr>
            </a:lvl1pPr>
          </a:lstStyle>
          <a:p>
            <a:fld id="{4FAB73BC-B049-4115-A692-8D63A059BFB8}" type="slidenum">
              <a:rPr lang="en-US" smtClean="0"/>
              <a:pPr/>
              <a:t>‹#›</a:t>
            </a:fld>
            <a:endParaRPr lang="en-US" dirty="0"/>
          </a:p>
        </p:txBody>
      </p:sp>
      <p:sp>
        <p:nvSpPr>
          <p:cNvPr id="4" name="TextBox 3">
            <a:extLst>
              <a:ext uri="{FF2B5EF4-FFF2-40B4-BE49-F238E27FC236}">
                <a16:creationId xmlns:a16="http://schemas.microsoft.com/office/drawing/2014/main" id="{6CFC3DC1-8846-C5AE-E71A-8955558EAC46}"/>
              </a:ext>
            </a:extLst>
          </p:cNvPr>
          <p:cNvSpPr txBox="1"/>
          <p:nvPr userDrawn="1"/>
        </p:nvSpPr>
        <p:spPr>
          <a:xfrm>
            <a:off x="6157519" y="6211669"/>
            <a:ext cx="6034481" cy="646331"/>
          </a:xfrm>
          <a:prstGeom prst="rect">
            <a:avLst/>
          </a:prstGeom>
          <a:noFill/>
        </p:spPr>
        <p:txBody>
          <a:bodyPr wrap="square" rtlCol="0">
            <a:spAutoFit/>
          </a:bodyPr>
          <a:lstStyle/>
          <a:p>
            <a:pPr algn="r"/>
            <a:r>
              <a:rPr lang="en-US" sz="3600" dirty="0">
                <a:solidFill>
                  <a:schemeClr val="accent6">
                    <a:lumMod val="60000"/>
                    <a:lumOff val="40000"/>
                  </a:schemeClr>
                </a:solidFill>
                <a:latin typeface="+mj-lt"/>
              </a:rPr>
              <a:t>Ministers Are Called To Teach</a:t>
            </a:r>
          </a:p>
        </p:txBody>
      </p:sp>
      <p:sp>
        <p:nvSpPr>
          <p:cNvPr id="3" name="TextBox 2">
            <a:extLst>
              <a:ext uri="{FF2B5EF4-FFF2-40B4-BE49-F238E27FC236}">
                <a16:creationId xmlns:a16="http://schemas.microsoft.com/office/drawing/2014/main" id="{67087B99-2868-047F-D6EC-8C3E6406A85F}"/>
              </a:ext>
            </a:extLst>
          </p:cNvPr>
          <p:cNvSpPr txBox="1"/>
          <p:nvPr userDrawn="1"/>
        </p:nvSpPr>
        <p:spPr>
          <a:xfrm>
            <a:off x="-59239" y="6538861"/>
            <a:ext cx="585417" cy="276999"/>
          </a:xfrm>
          <a:prstGeom prst="rect">
            <a:avLst/>
          </a:prstGeom>
          <a:noFill/>
        </p:spPr>
        <p:txBody>
          <a:bodyPr wrap="none" rtlCol="0">
            <a:spAutoFit/>
          </a:bodyPr>
          <a:lstStyle/>
          <a:p>
            <a:r>
              <a:rPr lang="en-US" sz="1200" dirty="0">
                <a:solidFill>
                  <a:schemeClr val="bg2">
                    <a:lumMod val="50000"/>
                  </a:schemeClr>
                </a:solidFill>
                <a:latin typeface="Century Gothic" panose="020B0502020202020204" pitchFamily="34" charset="0"/>
              </a:rPr>
              <a:t>Page</a:t>
            </a:r>
          </a:p>
        </p:txBody>
      </p:sp>
      <p:sp>
        <p:nvSpPr>
          <p:cNvPr id="2" name="Slide Number Placeholder 2">
            <a:extLst>
              <a:ext uri="{FF2B5EF4-FFF2-40B4-BE49-F238E27FC236}">
                <a16:creationId xmlns:a16="http://schemas.microsoft.com/office/drawing/2014/main" id="{0D3E68FF-6CBD-9EC8-D601-A69B2650A578}"/>
              </a:ext>
            </a:extLst>
          </p:cNvPr>
          <p:cNvSpPr txBox="1">
            <a:spLocks/>
          </p:cNvSpPr>
          <p:nvPr userDrawn="1"/>
        </p:nvSpPr>
        <p:spPr>
          <a:xfrm>
            <a:off x="368264" y="6513694"/>
            <a:ext cx="590911" cy="321062"/>
          </a:xfrm>
          <a:prstGeom prst="rect">
            <a:avLst/>
          </a:prstGeom>
        </p:spPr>
        <p:txBody>
          <a:bodyPr vert="horz" lIns="91440" tIns="45720" rIns="91440" bIns="45720" rtlCol="0" anchor="ctr"/>
          <a:lstStyle>
            <a:defPPr>
              <a:defRPr lang="en-US"/>
            </a:defPPr>
            <a:lvl1pPr marL="0" algn="l"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solidFill>
                  <a:schemeClr val="bg2">
                    <a:lumMod val="50000"/>
                  </a:schemeClr>
                </a:solidFill>
              </a:rPr>
              <a:pPr/>
              <a:t>‹#›</a:t>
            </a:fld>
            <a:endParaRPr lang="en-US" dirty="0">
              <a:solidFill>
                <a:schemeClr val="bg2">
                  <a:lumMod val="50000"/>
                </a:schemeClr>
              </a:solidFill>
            </a:endParaRPr>
          </a:p>
        </p:txBody>
      </p:sp>
      <p:sp>
        <p:nvSpPr>
          <p:cNvPr id="5" name="Arrow: Pentagon 4">
            <a:hlinkClick r:id="" action="ppaction://hlinkshowjump?jump=nextslide"/>
            <a:extLst>
              <a:ext uri="{FF2B5EF4-FFF2-40B4-BE49-F238E27FC236}">
                <a16:creationId xmlns:a16="http://schemas.microsoft.com/office/drawing/2014/main" id="{9EC44A42-E844-46EF-0AAA-8975A6B8708E}"/>
              </a:ext>
            </a:extLst>
          </p:cNvPr>
          <p:cNvSpPr/>
          <p:nvPr userDrawn="1"/>
        </p:nvSpPr>
        <p:spPr>
          <a:xfrm>
            <a:off x="672109" y="6571882"/>
            <a:ext cx="590910" cy="210956"/>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Next</a:t>
            </a:r>
          </a:p>
        </p:txBody>
      </p:sp>
      <p:sp>
        <p:nvSpPr>
          <p:cNvPr id="14" name="Content Placeholder 13">
            <a:extLst>
              <a:ext uri="{FF2B5EF4-FFF2-40B4-BE49-F238E27FC236}">
                <a16:creationId xmlns:a16="http://schemas.microsoft.com/office/drawing/2014/main" id="{FA32B8A3-FC84-02D5-35A9-5C40C77FA594}"/>
              </a:ext>
            </a:extLst>
          </p:cNvPr>
          <p:cNvSpPr>
            <a:spLocks noGrp="1"/>
          </p:cNvSpPr>
          <p:nvPr>
            <p:ph sz="quarter" idx="13"/>
          </p:nvPr>
        </p:nvSpPr>
        <p:spPr>
          <a:xfrm>
            <a:off x="3812398" y="2484714"/>
            <a:ext cx="7693025" cy="1106488"/>
          </a:xfrm>
        </p:spPr>
        <p:txBody>
          <a:bodyPr>
            <a:noAutofit/>
          </a:bodyPr>
          <a:lstStyle>
            <a:lvl1pPr marL="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1pPr>
            <a:lvl2pPr marL="5029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2pPr>
            <a:lvl3pPr marL="9601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3pPr>
            <a:lvl4pPr marL="14173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4pPr>
            <a:lvl5pPr marL="18745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069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41BE7E9-2E41-B0B9-E848-9B4FCC718854}"/>
              </a:ext>
            </a:extLst>
          </p:cNvPr>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431175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84653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498866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25273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77399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96751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888CE-90FD-561F-AA6B-4867EA3D4B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C2D962-6FC7-53A8-4B5E-E382FE9663A2}"/>
              </a:ext>
            </a:extLst>
          </p:cNvPr>
          <p:cNvSpPr>
            <a:spLocks noGrp="1"/>
          </p:cNvSpPr>
          <p:nvPr>
            <p:ph type="dt" sz="half" idx="10"/>
          </p:nvPr>
        </p:nvSpPr>
        <p:spPr/>
        <p:txBody>
          <a:bodyPr/>
          <a:lstStyle/>
          <a:p>
            <a:fld id="{FA39CA44-ABCA-4984-9A85-0AA9C1DEB742}" type="datetimeFigureOut">
              <a:rPr lang="en-US" smtClean="0"/>
              <a:t>4/11/2024</a:t>
            </a:fld>
            <a:endParaRPr lang="en-US"/>
          </a:p>
        </p:txBody>
      </p:sp>
      <p:sp>
        <p:nvSpPr>
          <p:cNvPr id="4" name="Footer Placeholder 3">
            <a:extLst>
              <a:ext uri="{FF2B5EF4-FFF2-40B4-BE49-F238E27FC236}">
                <a16:creationId xmlns:a16="http://schemas.microsoft.com/office/drawing/2014/main" id="{CAAB5688-87CB-DC95-A265-DF0B2D375C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14D133-726A-7AB7-2FC5-EEDBA2BC29BF}"/>
              </a:ext>
            </a:extLst>
          </p:cNvPr>
          <p:cNvSpPr>
            <a:spLocks noGrp="1"/>
          </p:cNvSpPr>
          <p:nvPr>
            <p:ph type="sldNum" sz="quarter" idx="12"/>
          </p:nvPr>
        </p:nvSpPr>
        <p:spPr/>
        <p:txBody>
          <a:bodyPr/>
          <a:lstStyle/>
          <a:p>
            <a:fld id="{D3146B2C-BB82-4820-8825-86C6D7641D38}" type="slidenum">
              <a:rPr lang="en-US" smtClean="0"/>
              <a:t>‹#›</a:t>
            </a:fld>
            <a:endParaRPr lang="en-US"/>
          </a:p>
        </p:txBody>
      </p:sp>
    </p:spTree>
    <p:extLst>
      <p:ext uri="{BB962C8B-B14F-4D97-AF65-F5344CB8AC3E}">
        <p14:creationId xmlns:p14="http://schemas.microsoft.com/office/powerpoint/2010/main" val="20925718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ED26A-AD33-E9EC-CE0C-5A3E1AB74A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3822C1-0EA9-872E-C01D-A91AD7283A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4F1208-BE5F-6A78-77D5-A2B7719DFC7B}"/>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5" name="Footer Placeholder 4">
            <a:extLst>
              <a:ext uri="{FF2B5EF4-FFF2-40B4-BE49-F238E27FC236}">
                <a16:creationId xmlns:a16="http://schemas.microsoft.com/office/drawing/2014/main" id="{F74CEECB-202F-6C9C-8386-7BE675AE0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A83F5-A009-E6F9-7B60-E4BAB62A0FAF}"/>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32030808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E2BB3-93AD-20BF-B20F-43A0DCC7EA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9830D-BCD7-5C2C-18E8-223B37A92C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5578C5-7D47-CB17-7FA2-4630D0772800}"/>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5" name="Footer Placeholder 4">
            <a:extLst>
              <a:ext uri="{FF2B5EF4-FFF2-40B4-BE49-F238E27FC236}">
                <a16:creationId xmlns:a16="http://schemas.microsoft.com/office/drawing/2014/main" id="{D1D0C519-135B-8928-5F9E-B189CF2B01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BC488-B053-DB70-45F7-92F7C9BB9C39}"/>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3629728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7C0D-5BC5-D8FF-2DBE-9528D6A712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8999EE-0291-05AB-2C11-AD0A14200D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21FFD-B973-78F5-EDF5-FE2F5F8CB78D}"/>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5" name="Footer Placeholder 4">
            <a:extLst>
              <a:ext uri="{FF2B5EF4-FFF2-40B4-BE49-F238E27FC236}">
                <a16:creationId xmlns:a16="http://schemas.microsoft.com/office/drawing/2014/main" id="{044B92B6-296A-21F2-C3A4-50CA019695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7E216E-B496-8BA9-7686-229257DC3337}"/>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26281554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F8908-7B68-29EB-6E83-D602EDCC3B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C79572-5E10-0CCC-9BE7-DC79A2BF8E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DDDBC8-D3E1-6534-BCCC-4C817204DB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E1364D-3706-15EF-4F16-F31E9436C528}"/>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6" name="Footer Placeholder 5">
            <a:extLst>
              <a:ext uri="{FF2B5EF4-FFF2-40B4-BE49-F238E27FC236}">
                <a16:creationId xmlns:a16="http://schemas.microsoft.com/office/drawing/2014/main" id="{F3ECAAF4-9E80-E7F3-C20A-FB2BBE14D2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FA648-F423-5716-B9AB-365E2CE1AEA4}"/>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3378885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4268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EE352-57C3-90CE-C817-2DFC3B62D1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74D70A-275E-7CB7-043C-3EE40FDFEB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F31C75-E2C5-63EC-2ED3-D161D035DF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2FB31F-EEAE-D5D5-9194-12153BF023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A0E664-CF57-EF5E-5980-DA85240FE9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03F75A-7B80-3BC2-9EE2-688D9489690D}"/>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8" name="Footer Placeholder 7">
            <a:extLst>
              <a:ext uri="{FF2B5EF4-FFF2-40B4-BE49-F238E27FC236}">
                <a16:creationId xmlns:a16="http://schemas.microsoft.com/office/drawing/2014/main" id="{7426D988-9072-C6D6-78C2-D6B3D9535A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04D79D-ED3D-6534-20C0-79CA0D9CC530}"/>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7698224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29506-0DB7-0CD2-9600-BF3B8BF882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FE808B-87C6-950E-4362-7ADF7394BE53}"/>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4" name="Footer Placeholder 3">
            <a:extLst>
              <a:ext uri="{FF2B5EF4-FFF2-40B4-BE49-F238E27FC236}">
                <a16:creationId xmlns:a16="http://schemas.microsoft.com/office/drawing/2014/main" id="{EA37E550-89E0-D733-4362-34BC6D9024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7676C7-A166-CA58-A1DA-F3F2AB326EA4}"/>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1986086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436863-C49A-BB40-551C-648A4F888905}"/>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3" name="Footer Placeholder 2">
            <a:extLst>
              <a:ext uri="{FF2B5EF4-FFF2-40B4-BE49-F238E27FC236}">
                <a16:creationId xmlns:a16="http://schemas.microsoft.com/office/drawing/2014/main" id="{E48D2BA3-EE54-4A48-D07D-1DDA2C9821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2406E0-8D6A-4E53-A3E9-067C17E1F53D}"/>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20269713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9C96E-8267-BD85-09DC-2463A07124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F86474-5A81-9734-585E-51A03BFDF2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31CF91-01F7-2C11-61F1-EC16A54A8F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AD13E5-8020-113F-72A6-F588F8893CCA}"/>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6" name="Footer Placeholder 5">
            <a:extLst>
              <a:ext uri="{FF2B5EF4-FFF2-40B4-BE49-F238E27FC236}">
                <a16:creationId xmlns:a16="http://schemas.microsoft.com/office/drawing/2014/main" id="{9491C436-3CB6-62D6-64D7-4C13DBB601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9424CE-4B22-6A05-3ED5-951E1BF114C9}"/>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23132886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2A33-19F2-AF77-5C90-22A8C85F4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DD681-AB58-E5D2-BB8B-959643C2E6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9B8060-E1D0-A49D-7F9C-F4CB9F598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3FCE21-694E-493F-E365-B3DCF9F5AAC4}"/>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6" name="Footer Placeholder 5">
            <a:extLst>
              <a:ext uri="{FF2B5EF4-FFF2-40B4-BE49-F238E27FC236}">
                <a16:creationId xmlns:a16="http://schemas.microsoft.com/office/drawing/2014/main" id="{D4D95CC2-0F7C-43FF-62A4-A80D312021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254550-BEDD-FB4F-482D-DD2870C3DE17}"/>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19598971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8FFBF-8B82-BF76-B002-238FC13029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32CB75-6AF5-A8A6-DBBB-9477A016E7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DD8A9F-CD38-E8B4-C392-A3C1613D3109}"/>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5" name="Footer Placeholder 4">
            <a:extLst>
              <a:ext uri="{FF2B5EF4-FFF2-40B4-BE49-F238E27FC236}">
                <a16:creationId xmlns:a16="http://schemas.microsoft.com/office/drawing/2014/main" id="{E811E950-4DD4-7586-FDBC-5DFCBB42B9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7DB3A4-784C-6268-564F-65F204AFF9FA}"/>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5258623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6A8990-4494-1C9C-4C3E-C854AD103D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A80733-F0B5-D076-71FC-E8019E21C2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DDCB6D-F304-524C-6D83-27CB446F91B8}"/>
              </a:ext>
            </a:extLst>
          </p:cNvPr>
          <p:cNvSpPr>
            <a:spLocks noGrp="1"/>
          </p:cNvSpPr>
          <p:nvPr>
            <p:ph type="dt" sz="half" idx="10"/>
          </p:nvPr>
        </p:nvSpPr>
        <p:spPr/>
        <p:txBody>
          <a:bodyPr/>
          <a:lstStyle/>
          <a:p>
            <a:fld id="{A45B156E-7FEF-4DAD-BA38-0E318415466B}" type="datetimeFigureOut">
              <a:rPr lang="en-US" smtClean="0"/>
              <a:t>4/11/2024</a:t>
            </a:fld>
            <a:endParaRPr lang="en-US"/>
          </a:p>
        </p:txBody>
      </p:sp>
      <p:sp>
        <p:nvSpPr>
          <p:cNvPr id="5" name="Footer Placeholder 4">
            <a:extLst>
              <a:ext uri="{FF2B5EF4-FFF2-40B4-BE49-F238E27FC236}">
                <a16:creationId xmlns:a16="http://schemas.microsoft.com/office/drawing/2014/main" id="{06276057-E32F-08FA-C54C-AB8A331B26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DA55B-F874-A3E8-EADD-20329D73A761}"/>
              </a:ext>
            </a:extLst>
          </p:cNvPr>
          <p:cNvSpPr>
            <a:spLocks noGrp="1"/>
          </p:cNvSpPr>
          <p:nvPr>
            <p:ph type="sldNum" sz="quarter" idx="12"/>
          </p:nvPr>
        </p:nvSpPr>
        <p:spPr/>
        <p:txBody>
          <a:bodyPr/>
          <a:lstStyle/>
          <a:p>
            <a:fld id="{61C64F79-8632-4C3C-B80B-E365D1FFC6C9}" type="slidenum">
              <a:rPr lang="en-US" smtClean="0"/>
              <a:t>‹#›</a:t>
            </a:fld>
            <a:endParaRPr lang="en-US"/>
          </a:p>
        </p:txBody>
      </p:sp>
    </p:spTree>
    <p:extLst>
      <p:ext uri="{BB962C8B-B14F-4D97-AF65-F5344CB8AC3E}">
        <p14:creationId xmlns:p14="http://schemas.microsoft.com/office/powerpoint/2010/main" val="304936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41215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25145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8" name="Slide Number Placeholder 7"/>
          <p:cNvSpPr>
            <a:spLocks noGrp="1"/>
          </p:cNvSpPr>
          <p:nvPr>
            <p:ph type="sldNum" sz="quarter" idx="12"/>
          </p:nvPr>
        </p:nvSpPr>
        <p:spPr>
          <a:xfrm>
            <a:off x="1635002" y="6192632"/>
            <a:ext cx="590911" cy="321062"/>
          </a:xfrm>
        </p:spPr>
        <p:txBody>
          <a:bodyPr/>
          <a:lstStyle>
            <a:lvl1pPr algn="l">
              <a:defRPr b="0">
                <a:latin typeface="Century Gothic" panose="020B0502020202020204" pitchFamily="34" charset="0"/>
              </a:defRPr>
            </a:lvl1pPr>
          </a:lstStyle>
          <a:p>
            <a:fld id="{4FAB73BC-B049-4115-A692-8D63A059BFB8}" type="slidenum">
              <a:rPr lang="en-US" smtClean="0"/>
              <a:pPr/>
              <a:t>‹#›</a:t>
            </a:fld>
            <a:endParaRPr lang="en-US" dirty="0"/>
          </a:p>
        </p:txBody>
      </p:sp>
      <p:sp>
        <p:nvSpPr>
          <p:cNvPr id="4" name="TextBox 3">
            <a:extLst>
              <a:ext uri="{FF2B5EF4-FFF2-40B4-BE49-F238E27FC236}">
                <a16:creationId xmlns:a16="http://schemas.microsoft.com/office/drawing/2014/main" id="{6CFC3DC1-8846-C5AE-E71A-8955558EAC46}"/>
              </a:ext>
            </a:extLst>
          </p:cNvPr>
          <p:cNvSpPr txBox="1"/>
          <p:nvPr userDrawn="1"/>
        </p:nvSpPr>
        <p:spPr>
          <a:xfrm>
            <a:off x="6157519" y="6211669"/>
            <a:ext cx="6034481" cy="646331"/>
          </a:xfrm>
          <a:prstGeom prst="rect">
            <a:avLst/>
          </a:prstGeom>
          <a:noFill/>
        </p:spPr>
        <p:txBody>
          <a:bodyPr wrap="square" rtlCol="0">
            <a:spAutoFit/>
          </a:bodyPr>
          <a:lstStyle/>
          <a:p>
            <a:pPr algn="r"/>
            <a:r>
              <a:rPr lang="en-US" sz="3600" dirty="0">
                <a:solidFill>
                  <a:schemeClr val="accent6">
                    <a:lumMod val="60000"/>
                    <a:lumOff val="40000"/>
                  </a:schemeClr>
                </a:solidFill>
                <a:latin typeface="+mj-lt"/>
              </a:rPr>
              <a:t>Ministers Are Called To Teach</a:t>
            </a:r>
          </a:p>
        </p:txBody>
      </p:sp>
      <p:sp>
        <p:nvSpPr>
          <p:cNvPr id="3" name="TextBox 2">
            <a:extLst>
              <a:ext uri="{FF2B5EF4-FFF2-40B4-BE49-F238E27FC236}">
                <a16:creationId xmlns:a16="http://schemas.microsoft.com/office/drawing/2014/main" id="{67087B99-2868-047F-D6EC-8C3E6406A85F}"/>
              </a:ext>
            </a:extLst>
          </p:cNvPr>
          <p:cNvSpPr txBox="1"/>
          <p:nvPr userDrawn="1"/>
        </p:nvSpPr>
        <p:spPr>
          <a:xfrm>
            <a:off x="-59239" y="6538861"/>
            <a:ext cx="585417" cy="276999"/>
          </a:xfrm>
          <a:prstGeom prst="rect">
            <a:avLst/>
          </a:prstGeom>
          <a:noFill/>
        </p:spPr>
        <p:txBody>
          <a:bodyPr wrap="none" rtlCol="0">
            <a:spAutoFit/>
          </a:bodyPr>
          <a:lstStyle/>
          <a:p>
            <a:r>
              <a:rPr lang="en-US" sz="1200" dirty="0">
                <a:solidFill>
                  <a:schemeClr val="bg2">
                    <a:lumMod val="50000"/>
                  </a:schemeClr>
                </a:solidFill>
                <a:latin typeface="Century Gothic" panose="020B0502020202020204" pitchFamily="34" charset="0"/>
              </a:rPr>
              <a:t>Page</a:t>
            </a:r>
          </a:p>
        </p:txBody>
      </p:sp>
      <p:sp>
        <p:nvSpPr>
          <p:cNvPr id="2" name="Slide Number Placeholder 2">
            <a:extLst>
              <a:ext uri="{FF2B5EF4-FFF2-40B4-BE49-F238E27FC236}">
                <a16:creationId xmlns:a16="http://schemas.microsoft.com/office/drawing/2014/main" id="{0D3E68FF-6CBD-9EC8-D601-A69B2650A578}"/>
              </a:ext>
            </a:extLst>
          </p:cNvPr>
          <p:cNvSpPr txBox="1">
            <a:spLocks/>
          </p:cNvSpPr>
          <p:nvPr userDrawn="1"/>
        </p:nvSpPr>
        <p:spPr>
          <a:xfrm>
            <a:off x="368264" y="6513694"/>
            <a:ext cx="590911" cy="321062"/>
          </a:xfrm>
          <a:prstGeom prst="rect">
            <a:avLst/>
          </a:prstGeom>
        </p:spPr>
        <p:txBody>
          <a:bodyPr vert="horz" lIns="91440" tIns="45720" rIns="91440" bIns="45720" rtlCol="0" anchor="ctr"/>
          <a:lstStyle>
            <a:defPPr>
              <a:defRPr lang="en-US"/>
            </a:defPPr>
            <a:lvl1pPr marL="0" algn="l"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solidFill>
                  <a:schemeClr val="bg2">
                    <a:lumMod val="50000"/>
                  </a:schemeClr>
                </a:solidFill>
              </a:rPr>
              <a:pPr/>
              <a:t>‹#›</a:t>
            </a:fld>
            <a:endParaRPr lang="en-US" dirty="0">
              <a:solidFill>
                <a:schemeClr val="bg2">
                  <a:lumMod val="50000"/>
                </a:schemeClr>
              </a:solidFill>
            </a:endParaRPr>
          </a:p>
        </p:txBody>
      </p:sp>
      <p:sp>
        <p:nvSpPr>
          <p:cNvPr id="5" name="Arrow: Pentagon 4">
            <a:hlinkClick r:id="" action="ppaction://hlinkshowjump?jump=nextslide"/>
            <a:extLst>
              <a:ext uri="{FF2B5EF4-FFF2-40B4-BE49-F238E27FC236}">
                <a16:creationId xmlns:a16="http://schemas.microsoft.com/office/drawing/2014/main" id="{9EC44A42-E844-46EF-0AAA-8975A6B8708E}"/>
              </a:ext>
            </a:extLst>
          </p:cNvPr>
          <p:cNvSpPr/>
          <p:nvPr userDrawn="1"/>
        </p:nvSpPr>
        <p:spPr>
          <a:xfrm>
            <a:off x="672109" y="6571882"/>
            <a:ext cx="590910" cy="210956"/>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Next</a:t>
            </a:r>
          </a:p>
        </p:txBody>
      </p:sp>
      <p:sp>
        <p:nvSpPr>
          <p:cNvPr id="14" name="Content Placeholder 13">
            <a:extLst>
              <a:ext uri="{FF2B5EF4-FFF2-40B4-BE49-F238E27FC236}">
                <a16:creationId xmlns:a16="http://schemas.microsoft.com/office/drawing/2014/main" id="{FA32B8A3-FC84-02D5-35A9-5C40C77FA594}"/>
              </a:ext>
            </a:extLst>
          </p:cNvPr>
          <p:cNvSpPr>
            <a:spLocks noGrp="1"/>
          </p:cNvSpPr>
          <p:nvPr>
            <p:ph sz="quarter" idx="13"/>
          </p:nvPr>
        </p:nvSpPr>
        <p:spPr>
          <a:xfrm>
            <a:off x="3812398" y="2484714"/>
            <a:ext cx="7693025" cy="1106488"/>
          </a:xfrm>
        </p:spPr>
        <p:txBody>
          <a:bodyPr>
            <a:noAutofit/>
          </a:bodyPr>
          <a:lstStyle>
            <a:lvl1pPr marL="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1pPr>
            <a:lvl2pPr marL="5029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2pPr>
            <a:lvl3pPr marL="9601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3pPr>
            <a:lvl4pPr marL="14173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4pPr>
            <a:lvl5pPr marL="1874520" indent="0">
              <a:lnSpc>
                <a:spcPct val="100000"/>
              </a:lnSpc>
              <a:spcAft>
                <a:spcPts val="1800"/>
              </a:spcAft>
              <a:buFontTx/>
              <a:buNone/>
              <a:defRPr sz="2400">
                <a:latin typeface="Calibri Light" panose="020F0302020204030204" pitchFamily="34" charset="0"/>
                <a:ea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94587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50236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27879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521996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0" y="6345456"/>
            <a:ext cx="1530927" cy="365125"/>
          </a:xfrm>
          <a:prstGeom prst="rect">
            <a:avLst/>
          </a:prstGeom>
        </p:spPr>
        <p:txBody>
          <a:bodyPr vert="horz" lIns="91440" tIns="45720" rIns="91440" bIns="45720" rtlCol="0" anchor="ctr"/>
          <a:lstStyle>
            <a:lvl1pPr algn="l">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518951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0" y="6345456"/>
            <a:ext cx="1530927" cy="365125"/>
          </a:xfrm>
          <a:prstGeom prst="rect">
            <a:avLst/>
          </a:prstGeom>
        </p:spPr>
        <p:txBody>
          <a:bodyPr vert="horz" lIns="91440" tIns="45720" rIns="91440" bIns="45720" rtlCol="0" anchor="ctr"/>
          <a:lstStyle>
            <a:lvl1pPr algn="l">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2215627"/>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396DAA-4AEF-F4CF-0564-3ACA22CA66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8F3CCD-AA4A-6EE5-1E44-9912C2D8F6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1DA432-A67F-33F6-BA7C-B4C77C9FD3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B156E-7FEF-4DAD-BA38-0E318415466B}" type="datetimeFigureOut">
              <a:rPr lang="en-US" smtClean="0"/>
              <a:t>4/11/2024</a:t>
            </a:fld>
            <a:endParaRPr lang="en-US"/>
          </a:p>
        </p:txBody>
      </p:sp>
      <p:sp>
        <p:nvSpPr>
          <p:cNvPr id="5" name="Footer Placeholder 4">
            <a:extLst>
              <a:ext uri="{FF2B5EF4-FFF2-40B4-BE49-F238E27FC236}">
                <a16:creationId xmlns:a16="http://schemas.microsoft.com/office/drawing/2014/main" id="{62BDAFFC-7205-4458-E843-394D50D772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E9CF13-A8F9-A849-4865-6496EED252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4F79-8632-4C3C-B80B-E365D1FFC6C9}" type="slidenum">
              <a:rPr lang="en-US" smtClean="0"/>
              <a:t>‹#›</a:t>
            </a:fld>
            <a:endParaRPr lang="en-US"/>
          </a:p>
        </p:txBody>
      </p:sp>
    </p:spTree>
    <p:extLst>
      <p:ext uri="{BB962C8B-B14F-4D97-AF65-F5344CB8AC3E}">
        <p14:creationId xmlns:p14="http://schemas.microsoft.com/office/powerpoint/2010/main" val="1808748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34D7-226A-BBFF-9DB2-88BB0A568471}"/>
              </a:ext>
            </a:extLst>
          </p:cNvPr>
          <p:cNvSpPr>
            <a:spLocks noGrp="1"/>
          </p:cNvSpPr>
          <p:nvPr>
            <p:ph type="ctrTitle"/>
          </p:nvPr>
        </p:nvSpPr>
        <p:spPr>
          <a:xfrm>
            <a:off x="1069848" y="1298448"/>
            <a:ext cx="7682266" cy="2724912"/>
          </a:xfrm>
        </p:spPr>
        <p:txBody>
          <a:bodyPr>
            <a:normAutofit/>
          </a:bodyPr>
          <a:lstStyle/>
          <a:p>
            <a:pPr>
              <a:lnSpc>
                <a:spcPct val="100000"/>
              </a:lnSpc>
            </a:pPr>
            <a:r>
              <a:rPr lang="en-US" sz="4400" dirty="0"/>
              <a:t>Magnify Your Calling – </a:t>
            </a:r>
            <a:br>
              <a:rPr lang="en-US" sz="4400" dirty="0"/>
            </a:br>
            <a:r>
              <a:rPr lang="en-US" sz="4400" dirty="0"/>
              <a:t>13 Steps to Better Public Speaking</a:t>
            </a:r>
            <a:br>
              <a:rPr lang="en-US" sz="4400" dirty="0"/>
            </a:br>
            <a:r>
              <a:rPr lang="en-US" sz="4400" dirty="0"/>
              <a:t>Unit 1 – Preparation : Steps 1-5</a:t>
            </a:r>
          </a:p>
        </p:txBody>
      </p:sp>
      <p:sp>
        <p:nvSpPr>
          <p:cNvPr id="3" name="Subtitle 2">
            <a:extLst>
              <a:ext uri="{FF2B5EF4-FFF2-40B4-BE49-F238E27FC236}">
                <a16:creationId xmlns:a16="http://schemas.microsoft.com/office/drawing/2014/main" id="{7D23C679-CCB2-83CD-4F31-6275EC19AE32}"/>
              </a:ext>
            </a:extLst>
          </p:cNvPr>
          <p:cNvSpPr>
            <a:spLocks noGrp="1"/>
          </p:cNvSpPr>
          <p:nvPr>
            <p:ph type="subTitle" idx="1"/>
          </p:nvPr>
        </p:nvSpPr>
        <p:spPr>
          <a:xfrm>
            <a:off x="1100015" y="5047488"/>
            <a:ext cx="7315200" cy="537158"/>
          </a:xfrm>
        </p:spPr>
        <p:txBody>
          <a:bodyPr>
            <a:normAutofit/>
          </a:bodyPr>
          <a:lstStyle/>
          <a:p>
            <a:r>
              <a:rPr lang="en-US" sz="3200" dirty="0"/>
              <a:t>Andrew King – March 2024</a:t>
            </a:r>
          </a:p>
        </p:txBody>
      </p:sp>
    </p:spTree>
    <p:extLst>
      <p:ext uri="{BB962C8B-B14F-4D97-AF65-F5344CB8AC3E}">
        <p14:creationId xmlns:p14="http://schemas.microsoft.com/office/powerpoint/2010/main" val="20452762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3A84EA-DA98-F020-8484-63F70C64AAEC}"/>
              </a:ext>
            </a:extLst>
          </p:cNvPr>
          <p:cNvSpPr>
            <a:spLocks noGrp="1"/>
          </p:cNvSpPr>
          <p:nvPr>
            <p:ph type="body" idx="1"/>
          </p:nvPr>
        </p:nvSpPr>
        <p:spPr>
          <a:xfrm>
            <a:off x="3886200" y="752421"/>
            <a:ext cx="7315200" cy="5470724"/>
          </a:xfrm>
        </p:spPr>
        <p:txBody>
          <a:bodyPr>
            <a:normAutofit fontScale="92500" lnSpcReduction="10000"/>
          </a:bodyPr>
          <a:lstStyle/>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One of the biggest public speaking mistakes I’ve ever made was when I tried to copy Arthur Oakman. </a:t>
            </a:r>
          </a:p>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He spoke with such confidence, power, and authority.  He spoke </a:t>
            </a:r>
            <a:r>
              <a:rPr lang="en-US" sz="2400" i="1" dirty="0">
                <a:effectLst/>
                <a:latin typeface="Calibri" panose="020F0502020204030204" pitchFamily="34" charset="0"/>
                <a:ea typeface="Calibri" panose="020F0502020204030204" pitchFamily="34" charset="0"/>
              </a:rPr>
              <a:t>to</a:t>
            </a:r>
            <a:r>
              <a:rPr lang="en-US" sz="2400" dirty="0">
                <a:effectLst/>
                <a:latin typeface="Calibri" panose="020F0502020204030204" pitchFamily="34" charset="0"/>
                <a:ea typeface="Calibri" panose="020F0502020204030204" pitchFamily="34" charset="0"/>
              </a:rPr>
              <a:t> the people, not </a:t>
            </a:r>
            <a:r>
              <a:rPr lang="en-US" sz="2400" i="1" dirty="0">
                <a:effectLst/>
                <a:latin typeface="Calibri" panose="020F0502020204030204" pitchFamily="34" charset="0"/>
                <a:ea typeface="Calibri" panose="020F0502020204030204" pitchFamily="34" charset="0"/>
              </a:rPr>
              <a:t>at</a:t>
            </a:r>
            <a:r>
              <a:rPr lang="en-US" sz="2400" dirty="0">
                <a:effectLst/>
                <a:latin typeface="Calibri" panose="020F0502020204030204" pitchFamily="34" charset="0"/>
                <a:ea typeface="Calibri" panose="020F0502020204030204" pitchFamily="34" charset="0"/>
              </a:rPr>
              <a:t> the people.  He spoke without notes.  He spoke without filling his 60-minute sermons with 55-minutes of scripture reading.  </a:t>
            </a:r>
          </a:p>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There is so much that I admired about his sermons, I wanted to imitate his preaching style.  </a:t>
            </a:r>
          </a:p>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The problem was, as I’m sure you have already noticed, I wasn’t Arthur Oakman.  No one is.  </a:t>
            </a:r>
          </a:p>
          <a:p>
            <a:pPr>
              <a:lnSpc>
                <a:spcPct val="150000"/>
              </a:lnSpc>
            </a:pPr>
            <a:endParaRPr lang="en-US" sz="2400" dirty="0"/>
          </a:p>
        </p:txBody>
      </p:sp>
      <p:sp>
        <p:nvSpPr>
          <p:cNvPr id="4" name="Title 1">
            <a:extLst>
              <a:ext uri="{FF2B5EF4-FFF2-40B4-BE49-F238E27FC236}">
                <a16:creationId xmlns:a16="http://schemas.microsoft.com/office/drawing/2014/main" id="{444D40A7-8E25-270C-EB7E-8F486BB2C5F1}"/>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r>
              <a:rPr lang="en-US" sz="3600" dirty="0">
                <a:solidFill>
                  <a:schemeClr val="bg1"/>
                </a:solidFill>
              </a:rPr>
              <a:t>overview</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2825325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4AF21A-9522-84BF-6303-BF02BD81E355}"/>
              </a:ext>
            </a:extLst>
          </p:cNvPr>
          <p:cNvSpPr>
            <a:spLocks noGrp="1"/>
          </p:cNvSpPr>
          <p:nvPr>
            <p:ph type="body" idx="1"/>
          </p:nvPr>
        </p:nvSpPr>
        <p:spPr>
          <a:xfrm>
            <a:off x="3886200" y="778545"/>
            <a:ext cx="7315200" cy="5742433"/>
          </a:xfrm>
        </p:spPr>
        <p:txBody>
          <a:bodyPr>
            <a:normAutofit fontScale="85000" lnSpcReduction="10000"/>
          </a:bodyPr>
          <a:lstStyle/>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While it’s good to admire someone’s style and try to incorporate some of it into your own, it’s a really bad idea to try and be like them when you speak. </a:t>
            </a:r>
          </a:p>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We each need to find our own style of speaking that mixes well with our personalities and gifts.  </a:t>
            </a:r>
          </a:p>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God has made each of us for a unique purpose and that purpose isn’t to be like another man, it’s to be like Jesus Christ.  </a:t>
            </a:r>
          </a:p>
          <a:p>
            <a:pPr marL="342900" indent="-342900">
              <a:lnSpc>
                <a:spcPct val="15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The next five steps are not meant to dictate a particular style of preaching or teaching.  They’re meant to provide a few simple ways that we can grow in our ability to deliver the message that God has placed on our heart. </a:t>
            </a:r>
          </a:p>
          <a:p>
            <a:pPr marL="0" indent="0">
              <a:lnSpc>
                <a:spcPct val="150000"/>
              </a:lnSpc>
              <a:buNone/>
            </a:pPr>
            <a:endParaRPr lang="en-US" sz="2400" dirty="0"/>
          </a:p>
        </p:txBody>
      </p:sp>
      <p:sp>
        <p:nvSpPr>
          <p:cNvPr id="4" name="Title 1">
            <a:extLst>
              <a:ext uri="{FF2B5EF4-FFF2-40B4-BE49-F238E27FC236}">
                <a16:creationId xmlns:a16="http://schemas.microsoft.com/office/drawing/2014/main" id="{795D51EF-D998-65A5-6448-EAD0473A82E8}"/>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r>
              <a:rPr lang="en-US" sz="3600" dirty="0">
                <a:solidFill>
                  <a:schemeClr val="bg1"/>
                </a:solidFill>
              </a:rPr>
              <a:t>overview cont.</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124465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187EF8-A25E-03C7-3276-FC8E35420787}"/>
              </a:ext>
            </a:extLst>
          </p:cNvPr>
          <p:cNvSpPr>
            <a:spLocks noGrp="1"/>
          </p:cNvSpPr>
          <p:nvPr>
            <p:ph idx="1"/>
          </p:nvPr>
        </p:nvSpPr>
        <p:spPr/>
        <p:txBody>
          <a:bodyPr>
            <a:normAutofit/>
          </a:bodyPr>
          <a:lstStyle/>
          <a:p>
            <a:pPr marL="0" indent="0">
              <a:lnSpc>
                <a:spcPct val="150000"/>
              </a:lnSpc>
              <a:buNone/>
            </a:pPr>
            <a:r>
              <a:rPr lang="en-US" sz="3200" dirty="0"/>
              <a:t>Step 6. The Secret Power of Stories</a:t>
            </a:r>
          </a:p>
          <a:p>
            <a:pPr marL="0" indent="0">
              <a:lnSpc>
                <a:spcPct val="150000"/>
              </a:lnSpc>
              <a:buNone/>
            </a:pPr>
            <a:r>
              <a:rPr lang="en-US" sz="3200" dirty="0"/>
              <a:t>Step 7. </a:t>
            </a:r>
            <a:r>
              <a:rPr lang="en-US" sz="3200" dirty="0">
                <a:effectLst/>
                <a:latin typeface="Calibri" panose="020F0502020204030204" pitchFamily="34" charset="0"/>
                <a:ea typeface="Calibri" panose="020F0502020204030204" pitchFamily="34" charset="0"/>
              </a:rPr>
              <a:t>Connect, Inspire, Transform</a:t>
            </a:r>
            <a:endParaRPr lang="en-US" sz="3200" dirty="0"/>
          </a:p>
          <a:p>
            <a:pPr marL="0" indent="0">
              <a:lnSpc>
                <a:spcPct val="150000"/>
              </a:lnSpc>
              <a:buNone/>
            </a:pPr>
            <a:r>
              <a:rPr lang="en-US" sz="3200" dirty="0"/>
              <a:t>Step 8. </a:t>
            </a:r>
            <a:r>
              <a:rPr lang="en-US" sz="3200" dirty="0">
                <a:effectLst/>
                <a:latin typeface="Calibri" panose="020F0502020204030204" pitchFamily="34" charset="0"/>
                <a:ea typeface="Calibri" panose="020F0502020204030204" pitchFamily="34" charset="0"/>
              </a:rPr>
              <a:t>Body language and eye contact</a:t>
            </a:r>
            <a:endParaRPr lang="en-US" sz="3200" dirty="0"/>
          </a:p>
          <a:p>
            <a:pPr marL="0" indent="0">
              <a:lnSpc>
                <a:spcPct val="150000"/>
              </a:lnSpc>
              <a:buNone/>
            </a:pPr>
            <a:r>
              <a:rPr lang="en-US" sz="3200" dirty="0"/>
              <a:t>Step 9. </a:t>
            </a:r>
            <a:r>
              <a:rPr lang="en-US" sz="3200" dirty="0">
                <a:effectLst/>
                <a:latin typeface="Calibri" panose="020F0502020204030204" pitchFamily="34" charset="0"/>
                <a:ea typeface="Calibri" panose="020F0502020204030204" pitchFamily="34" charset="0"/>
              </a:rPr>
              <a:t>Speak to the People</a:t>
            </a:r>
            <a:endParaRPr lang="en-US" sz="3200" dirty="0"/>
          </a:p>
          <a:p>
            <a:pPr marL="0" indent="0">
              <a:lnSpc>
                <a:spcPct val="150000"/>
              </a:lnSpc>
              <a:buNone/>
            </a:pPr>
            <a:r>
              <a:rPr lang="en-US" sz="3200" dirty="0"/>
              <a:t>Step 10. </a:t>
            </a:r>
            <a:r>
              <a:rPr lang="en-US" sz="3200" dirty="0">
                <a:effectLst/>
                <a:latin typeface="Calibri" panose="020F0502020204030204" pitchFamily="34" charset="0"/>
                <a:ea typeface="Calibri" panose="020F0502020204030204" pitchFamily="34" charset="0"/>
              </a:rPr>
              <a:t>Action Items</a:t>
            </a:r>
            <a:endParaRPr lang="en-US" sz="3200" dirty="0"/>
          </a:p>
        </p:txBody>
      </p:sp>
      <p:sp>
        <p:nvSpPr>
          <p:cNvPr id="4" name="Slide Number Placeholder 3">
            <a:extLst>
              <a:ext uri="{FF2B5EF4-FFF2-40B4-BE49-F238E27FC236}">
                <a16:creationId xmlns:a16="http://schemas.microsoft.com/office/drawing/2014/main" id="{02C72AA6-A78C-F1AD-881E-1F1C5EE92BB9}"/>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
        <p:nvSpPr>
          <p:cNvPr id="7" name="Title 1">
            <a:extLst>
              <a:ext uri="{FF2B5EF4-FFF2-40B4-BE49-F238E27FC236}">
                <a16:creationId xmlns:a16="http://schemas.microsoft.com/office/drawing/2014/main" id="{25D3738C-9C57-004C-F5F6-573323B0C0B6}"/>
              </a:ext>
            </a:extLst>
          </p:cNvPr>
          <p:cNvSpPr txBox="1">
            <a:spLocks noGrp="1"/>
          </p:cNvSpPr>
          <p:nvPr>
            <p:ph type="title"/>
          </p:nvPr>
        </p:nvSpPr>
        <p:spPr>
          <a:xfrm>
            <a:off x="252413" y="1123950"/>
            <a:ext cx="2947987" cy="46005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br>
              <a:rPr lang="en-US" sz="3600" dirty="0">
                <a:solidFill>
                  <a:schemeClr val="bg1"/>
                </a:solidFill>
              </a:rPr>
            </a:br>
            <a:r>
              <a:rPr lang="en-US" sz="3600" dirty="0">
                <a:solidFill>
                  <a:schemeClr val="bg1"/>
                </a:solidFill>
              </a:rPr>
              <a:t>steps</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4002126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C0FFE-0AA1-2155-9258-65B5AD6C34CC}"/>
              </a:ext>
            </a:extLst>
          </p:cNvPr>
          <p:cNvSpPr>
            <a:spLocks noGrp="1"/>
          </p:cNvSpPr>
          <p:nvPr>
            <p:ph type="title"/>
          </p:nvPr>
        </p:nvSpPr>
        <p:spPr>
          <a:xfrm>
            <a:off x="3867912" y="762873"/>
            <a:ext cx="7315200" cy="1311510"/>
          </a:xfrm>
        </p:spPr>
        <p:txBody>
          <a:bodyPr>
            <a:normAutofit/>
          </a:bodyPr>
          <a:lstStyle/>
          <a:p>
            <a:r>
              <a:rPr lang="en-US" sz="4400" dirty="0"/>
              <a:t>Step 6: The Secret Power of Stories</a:t>
            </a:r>
          </a:p>
        </p:txBody>
      </p:sp>
      <p:sp>
        <p:nvSpPr>
          <p:cNvPr id="3" name="Content Placeholder 2">
            <a:extLst>
              <a:ext uri="{FF2B5EF4-FFF2-40B4-BE49-F238E27FC236}">
                <a16:creationId xmlns:a16="http://schemas.microsoft.com/office/drawing/2014/main" id="{4C0C849A-BCFD-5420-5ABE-BA9B381DCC5B}"/>
              </a:ext>
            </a:extLst>
          </p:cNvPr>
          <p:cNvSpPr>
            <a:spLocks noGrp="1"/>
          </p:cNvSpPr>
          <p:nvPr>
            <p:ph type="body" idx="1"/>
          </p:nvPr>
        </p:nvSpPr>
        <p:spPr>
          <a:xfrm>
            <a:off x="3886200" y="2502843"/>
            <a:ext cx="7315200" cy="3762103"/>
          </a:xfrm>
        </p:spPr>
        <p:txBody>
          <a:bodyPr>
            <a:noAutofit/>
          </a:bodyPr>
          <a:lstStyle/>
          <a:p>
            <a:pPr marL="0" indent="0">
              <a:lnSpc>
                <a:spcPct val="150000"/>
              </a:lnSpc>
              <a:buNone/>
            </a:pPr>
            <a:r>
              <a:rPr lang="en-US" sz="2600" dirty="0">
                <a:effectLst/>
                <a:latin typeface="Calibri" panose="020F0502020204030204" pitchFamily="34" charset="0"/>
                <a:ea typeface="Calibri" panose="020F0502020204030204" pitchFamily="34" charset="0"/>
              </a:rPr>
              <a:t>Let’s kickstart our discussion on delivery by revisiting the importance of stories.  Stories are a secret weapon.  They allow you to speak without needing your notes.  Moreover, stories allow you to share with passion.  Don’t read your sermon.  Don’t just read scripture either.</a:t>
            </a:r>
          </a:p>
          <a:p>
            <a:pPr marL="0" indent="0">
              <a:lnSpc>
                <a:spcPct val="150000"/>
              </a:lnSpc>
              <a:buNone/>
            </a:pPr>
            <a:endParaRPr lang="en-US" sz="2600" dirty="0"/>
          </a:p>
        </p:txBody>
      </p:sp>
      <p:sp>
        <p:nvSpPr>
          <p:cNvPr id="4" name="Title 1">
            <a:extLst>
              <a:ext uri="{FF2B5EF4-FFF2-40B4-BE49-F238E27FC236}">
                <a16:creationId xmlns:a16="http://schemas.microsoft.com/office/drawing/2014/main" id="{673EFE79-B83E-E981-D761-85C597838211}"/>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94201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F091-B3A9-8F99-F85E-004632DFAA3C}"/>
              </a:ext>
            </a:extLst>
          </p:cNvPr>
          <p:cNvSpPr>
            <a:spLocks noGrp="1"/>
          </p:cNvSpPr>
          <p:nvPr>
            <p:ph type="title"/>
          </p:nvPr>
        </p:nvSpPr>
        <p:spPr>
          <a:xfrm>
            <a:off x="3867912" y="783772"/>
            <a:ext cx="7481098" cy="1515291"/>
          </a:xfrm>
        </p:spPr>
        <p:txBody>
          <a:bodyPr>
            <a:normAutofit/>
          </a:bodyPr>
          <a:lstStyle/>
          <a:p>
            <a:r>
              <a:rPr lang="en-US" sz="4400" dirty="0">
                <a:latin typeface="Calibri" panose="020F0502020204030204" pitchFamily="34" charset="0"/>
                <a:ea typeface="Calibri" panose="020F0502020204030204" pitchFamily="34" charset="0"/>
              </a:rPr>
              <a:t>Step 7: </a:t>
            </a:r>
            <a:r>
              <a:rPr lang="en-US" sz="4400" dirty="0">
                <a:effectLst/>
                <a:latin typeface="Calibri" panose="020F0502020204030204" pitchFamily="34" charset="0"/>
                <a:ea typeface="Calibri" panose="020F0502020204030204" pitchFamily="34" charset="0"/>
              </a:rPr>
              <a:t>Connect, Inspire, Transform</a:t>
            </a:r>
            <a:endParaRPr lang="en-US" sz="4400" dirty="0"/>
          </a:p>
        </p:txBody>
      </p:sp>
      <p:sp>
        <p:nvSpPr>
          <p:cNvPr id="3" name="Content Placeholder 2">
            <a:extLst>
              <a:ext uri="{FF2B5EF4-FFF2-40B4-BE49-F238E27FC236}">
                <a16:creationId xmlns:a16="http://schemas.microsoft.com/office/drawing/2014/main" id="{2A76F4A6-480D-DCF7-D821-6603664D6EDA}"/>
              </a:ext>
            </a:extLst>
          </p:cNvPr>
          <p:cNvSpPr>
            <a:spLocks noGrp="1"/>
          </p:cNvSpPr>
          <p:nvPr>
            <p:ph type="body" idx="1"/>
          </p:nvPr>
        </p:nvSpPr>
        <p:spPr>
          <a:xfrm>
            <a:off x="3886200" y="3051482"/>
            <a:ext cx="7315200" cy="3022745"/>
          </a:xfrm>
        </p:spPr>
        <p:txBody>
          <a:bodyPr>
            <a:normAutofit lnSpcReduction="10000"/>
          </a:bodyPr>
          <a:lstStyle/>
          <a:p>
            <a:pPr marL="0" indent="0">
              <a:lnSpc>
                <a:spcPct val="150000"/>
              </a:lnSpc>
              <a:buNone/>
            </a:pPr>
            <a:r>
              <a:rPr lang="en-US" sz="2600" dirty="0">
                <a:effectLst/>
                <a:latin typeface="Calibri" panose="020F0502020204030204" pitchFamily="34" charset="0"/>
                <a:ea typeface="Calibri" panose="020F0502020204030204" pitchFamily="34" charset="0"/>
              </a:rPr>
              <a:t>Start your message by connecting with the people, be willing to be authentic and vulnerable.  People don’t get inspired if they’re not engaged, and they won’t engage with you unless you connect with them.</a:t>
            </a:r>
          </a:p>
          <a:p>
            <a:pPr marL="0" indent="0">
              <a:lnSpc>
                <a:spcPct val="150000"/>
              </a:lnSpc>
              <a:buNone/>
            </a:pPr>
            <a:endParaRPr lang="en-US" sz="2600" dirty="0"/>
          </a:p>
        </p:txBody>
      </p:sp>
      <p:sp>
        <p:nvSpPr>
          <p:cNvPr id="4" name="Title 1">
            <a:extLst>
              <a:ext uri="{FF2B5EF4-FFF2-40B4-BE49-F238E27FC236}">
                <a16:creationId xmlns:a16="http://schemas.microsoft.com/office/drawing/2014/main" id="{0088D3DC-873A-9F18-ED83-FA7FBB50E08F}"/>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4015059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7DDDE-1C27-74C8-5CC4-9255288EE03A}"/>
              </a:ext>
            </a:extLst>
          </p:cNvPr>
          <p:cNvSpPr>
            <a:spLocks noGrp="1"/>
          </p:cNvSpPr>
          <p:nvPr>
            <p:ph type="title"/>
          </p:nvPr>
        </p:nvSpPr>
        <p:spPr>
          <a:xfrm>
            <a:off x="3867912" y="778546"/>
            <a:ext cx="7315200" cy="1504841"/>
          </a:xfrm>
        </p:spPr>
        <p:txBody>
          <a:bodyPr>
            <a:normAutofit/>
          </a:bodyPr>
          <a:lstStyle/>
          <a:p>
            <a:r>
              <a:rPr lang="en-US" sz="4400" dirty="0">
                <a:effectLst/>
                <a:latin typeface="Calibri" panose="020F0502020204030204" pitchFamily="34" charset="0"/>
                <a:ea typeface="Calibri" panose="020F0502020204030204" pitchFamily="34" charset="0"/>
              </a:rPr>
              <a:t>Step 8: Body language and eye contact</a:t>
            </a:r>
            <a:endParaRPr lang="en-US" sz="4400" dirty="0"/>
          </a:p>
        </p:txBody>
      </p:sp>
      <p:sp>
        <p:nvSpPr>
          <p:cNvPr id="3" name="Content Placeholder 2">
            <a:extLst>
              <a:ext uri="{FF2B5EF4-FFF2-40B4-BE49-F238E27FC236}">
                <a16:creationId xmlns:a16="http://schemas.microsoft.com/office/drawing/2014/main" id="{B8E57046-857D-73B4-5995-CAF23CF24B6F}"/>
              </a:ext>
            </a:extLst>
          </p:cNvPr>
          <p:cNvSpPr>
            <a:spLocks noGrp="1"/>
          </p:cNvSpPr>
          <p:nvPr>
            <p:ph type="body" idx="1"/>
          </p:nvPr>
        </p:nvSpPr>
        <p:spPr>
          <a:xfrm>
            <a:off x="3886200" y="3213463"/>
            <a:ext cx="7315200" cy="2865992"/>
          </a:xfrm>
        </p:spPr>
        <p:txBody>
          <a:bodyPr>
            <a:normAutofit/>
          </a:bodyPr>
          <a:lstStyle/>
          <a:p>
            <a:pPr marL="0" indent="0">
              <a:lnSpc>
                <a:spcPct val="150000"/>
              </a:lnSpc>
              <a:buNone/>
            </a:pPr>
            <a:r>
              <a:rPr lang="en-US" sz="2600" dirty="0">
                <a:effectLst/>
                <a:latin typeface="Calibri" panose="020F0502020204030204" pitchFamily="34" charset="0"/>
                <a:ea typeface="Calibri" panose="020F0502020204030204" pitchFamily="34" charset="0"/>
              </a:rPr>
              <a:t>Don’t stare at your notes, don’t come unorganized.  Look people in the eye.  Find those who are nodding their heads to help boost your confidence early.  Then start looking to others.</a:t>
            </a:r>
          </a:p>
          <a:p>
            <a:pPr marL="0" indent="0">
              <a:lnSpc>
                <a:spcPct val="150000"/>
              </a:lnSpc>
              <a:buNone/>
            </a:pPr>
            <a:endParaRPr lang="en-US" sz="2600" dirty="0"/>
          </a:p>
        </p:txBody>
      </p:sp>
      <p:sp>
        <p:nvSpPr>
          <p:cNvPr id="4" name="Title 1">
            <a:extLst>
              <a:ext uri="{FF2B5EF4-FFF2-40B4-BE49-F238E27FC236}">
                <a16:creationId xmlns:a16="http://schemas.microsoft.com/office/drawing/2014/main" id="{6BFDEBAC-42E3-8D11-7F87-E6EF3BBF37BC}"/>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3560617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74F94-A780-31B9-63B3-4248B2277C2C}"/>
              </a:ext>
            </a:extLst>
          </p:cNvPr>
          <p:cNvSpPr>
            <a:spLocks noGrp="1"/>
          </p:cNvSpPr>
          <p:nvPr>
            <p:ph type="title"/>
          </p:nvPr>
        </p:nvSpPr>
        <p:spPr>
          <a:xfrm>
            <a:off x="3867912" y="804672"/>
            <a:ext cx="7315200" cy="1201783"/>
          </a:xfrm>
        </p:spPr>
        <p:txBody>
          <a:bodyPr>
            <a:normAutofit/>
          </a:bodyPr>
          <a:lstStyle/>
          <a:p>
            <a:r>
              <a:rPr lang="en-US" sz="4400" dirty="0">
                <a:effectLst/>
                <a:latin typeface="Calibri" panose="020F0502020204030204" pitchFamily="34" charset="0"/>
                <a:ea typeface="Calibri" panose="020F0502020204030204" pitchFamily="34" charset="0"/>
              </a:rPr>
              <a:t>Step 9: Speak to the People</a:t>
            </a:r>
            <a:endParaRPr lang="en-US" sz="4400" dirty="0"/>
          </a:p>
        </p:txBody>
      </p:sp>
      <p:sp>
        <p:nvSpPr>
          <p:cNvPr id="3" name="Content Placeholder 2">
            <a:extLst>
              <a:ext uri="{FF2B5EF4-FFF2-40B4-BE49-F238E27FC236}">
                <a16:creationId xmlns:a16="http://schemas.microsoft.com/office/drawing/2014/main" id="{39EDBDE8-5494-44A4-429B-2945E8727BC0}"/>
              </a:ext>
            </a:extLst>
          </p:cNvPr>
          <p:cNvSpPr>
            <a:spLocks noGrp="1"/>
          </p:cNvSpPr>
          <p:nvPr>
            <p:ph type="body" idx="1"/>
          </p:nvPr>
        </p:nvSpPr>
        <p:spPr>
          <a:xfrm>
            <a:off x="3889683" y="2790226"/>
            <a:ext cx="7315200" cy="3263101"/>
          </a:xfrm>
        </p:spPr>
        <p:txBody>
          <a:bodyPr>
            <a:normAutofit/>
          </a:bodyPr>
          <a:lstStyle/>
          <a:p>
            <a:pPr marL="0" indent="0">
              <a:lnSpc>
                <a:spcPct val="150000"/>
              </a:lnSpc>
              <a:buNone/>
            </a:pPr>
            <a:r>
              <a:rPr lang="en-US" sz="2600" dirty="0">
                <a:effectLst/>
                <a:latin typeface="Calibri" panose="020F0502020204030204" pitchFamily="34" charset="0"/>
                <a:ea typeface="Calibri" panose="020F0502020204030204" pitchFamily="34" charset="0"/>
              </a:rPr>
              <a:t>Make sure you’re not speaking at people, speak to them.  Read your audience.  Don’t go over their heads.  Simplify your message and talk plainly. </a:t>
            </a:r>
            <a:endParaRPr lang="en-US" sz="2600" dirty="0"/>
          </a:p>
        </p:txBody>
      </p:sp>
      <p:sp>
        <p:nvSpPr>
          <p:cNvPr id="4" name="Title 1">
            <a:extLst>
              <a:ext uri="{FF2B5EF4-FFF2-40B4-BE49-F238E27FC236}">
                <a16:creationId xmlns:a16="http://schemas.microsoft.com/office/drawing/2014/main" id="{8EE2DE72-C163-F095-67C7-882CD974235A}"/>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2786766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FE93A-C9D2-36FA-9267-33CE2C23BF31}"/>
              </a:ext>
            </a:extLst>
          </p:cNvPr>
          <p:cNvSpPr>
            <a:spLocks noGrp="1"/>
          </p:cNvSpPr>
          <p:nvPr>
            <p:ph type="title"/>
          </p:nvPr>
        </p:nvSpPr>
        <p:spPr>
          <a:xfrm>
            <a:off x="3886200" y="731520"/>
            <a:ext cx="7315200" cy="1086830"/>
          </a:xfrm>
        </p:spPr>
        <p:txBody>
          <a:bodyPr>
            <a:normAutofit/>
          </a:bodyPr>
          <a:lstStyle/>
          <a:p>
            <a:r>
              <a:rPr lang="en-US" sz="4400" dirty="0">
                <a:effectLst/>
                <a:latin typeface="Calibri" panose="020F0502020204030204" pitchFamily="34" charset="0"/>
                <a:ea typeface="Calibri" panose="020F0502020204030204" pitchFamily="34" charset="0"/>
              </a:rPr>
              <a:t>Step 10: Action Items</a:t>
            </a:r>
            <a:endParaRPr lang="en-US" sz="4400" dirty="0"/>
          </a:p>
        </p:txBody>
      </p:sp>
      <p:sp>
        <p:nvSpPr>
          <p:cNvPr id="3" name="Content Placeholder 2">
            <a:extLst>
              <a:ext uri="{FF2B5EF4-FFF2-40B4-BE49-F238E27FC236}">
                <a16:creationId xmlns:a16="http://schemas.microsoft.com/office/drawing/2014/main" id="{5D8E517E-3CC1-F556-E242-B39A453419CC}"/>
              </a:ext>
            </a:extLst>
          </p:cNvPr>
          <p:cNvSpPr>
            <a:spLocks noGrp="1"/>
          </p:cNvSpPr>
          <p:nvPr>
            <p:ph type="body" idx="1"/>
          </p:nvPr>
        </p:nvSpPr>
        <p:spPr>
          <a:xfrm>
            <a:off x="3886200" y="2753651"/>
            <a:ext cx="7315200" cy="3372830"/>
          </a:xfrm>
        </p:spPr>
        <p:txBody>
          <a:bodyPr>
            <a:normAutofit/>
          </a:bodyPr>
          <a:lstStyle/>
          <a:p>
            <a:pPr marL="0" indent="0">
              <a:lnSpc>
                <a:spcPct val="150000"/>
              </a:lnSpc>
              <a:buNone/>
            </a:pPr>
            <a:r>
              <a:rPr lang="en-US" sz="2600" dirty="0">
                <a:effectLst/>
                <a:latin typeface="Calibri" panose="020F0502020204030204" pitchFamily="34" charset="0"/>
                <a:ea typeface="Calibri" panose="020F0502020204030204" pitchFamily="34" charset="0"/>
              </a:rPr>
              <a:t>Finally, but certainly not least, leave the people with some practical action items.  Don’t just tell people something they already know.  Don’t just give them new information on a subject, tell them how to implement it into their lives! </a:t>
            </a:r>
          </a:p>
          <a:p>
            <a:pPr marL="0" indent="0">
              <a:lnSpc>
                <a:spcPct val="150000"/>
              </a:lnSpc>
              <a:buNone/>
            </a:pPr>
            <a:endParaRPr lang="en-US" sz="2600" dirty="0"/>
          </a:p>
        </p:txBody>
      </p:sp>
      <p:sp>
        <p:nvSpPr>
          <p:cNvPr id="4" name="Title 1">
            <a:extLst>
              <a:ext uri="{FF2B5EF4-FFF2-40B4-BE49-F238E27FC236}">
                <a16:creationId xmlns:a16="http://schemas.microsoft.com/office/drawing/2014/main" id="{CB71EDF2-573C-1CF7-0302-B40D8B2576B1}"/>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2</a:t>
            </a:r>
            <a:br>
              <a:rPr lang="en-US" sz="3600" dirty="0">
                <a:solidFill>
                  <a:schemeClr val="bg1"/>
                </a:solidFill>
              </a:rPr>
            </a:br>
            <a:r>
              <a:rPr lang="en-US" sz="3600" dirty="0">
                <a:solidFill>
                  <a:schemeClr val="bg1"/>
                </a:solidFill>
              </a:rPr>
              <a:t>delivery</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378682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34D7-226A-BBFF-9DB2-88BB0A568471}"/>
              </a:ext>
            </a:extLst>
          </p:cNvPr>
          <p:cNvSpPr>
            <a:spLocks noGrp="1"/>
          </p:cNvSpPr>
          <p:nvPr>
            <p:ph type="ctrTitle"/>
          </p:nvPr>
        </p:nvSpPr>
        <p:spPr>
          <a:xfrm>
            <a:off x="595667" y="1298448"/>
            <a:ext cx="8156448" cy="2933918"/>
          </a:xfrm>
        </p:spPr>
        <p:txBody>
          <a:bodyPr>
            <a:normAutofit/>
          </a:bodyPr>
          <a:lstStyle/>
          <a:p>
            <a:pPr>
              <a:lnSpc>
                <a:spcPct val="100000"/>
              </a:lnSpc>
            </a:pPr>
            <a:r>
              <a:rPr lang="en-US" sz="4400" dirty="0"/>
              <a:t>Magnify Your Calling – </a:t>
            </a:r>
            <a:br>
              <a:rPr lang="en-US" sz="4400" dirty="0"/>
            </a:br>
            <a:r>
              <a:rPr lang="en-US" sz="4400" dirty="0"/>
              <a:t>13 Steps to Better Public Speaking</a:t>
            </a:r>
            <a:br>
              <a:rPr lang="en-US" sz="4400" dirty="0"/>
            </a:br>
            <a:r>
              <a:rPr lang="en-US" sz="4400" dirty="0"/>
              <a:t>Unit 3 – Follow-through: Steps 11-13</a:t>
            </a:r>
          </a:p>
        </p:txBody>
      </p:sp>
      <p:sp>
        <p:nvSpPr>
          <p:cNvPr id="3" name="Subtitle 2">
            <a:extLst>
              <a:ext uri="{FF2B5EF4-FFF2-40B4-BE49-F238E27FC236}">
                <a16:creationId xmlns:a16="http://schemas.microsoft.com/office/drawing/2014/main" id="{7D23C679-CCB2-83CD-4F31-6275EC19AE32}"/>
              </a:ext>
            </a:extLst>
          </p:cNvPr>
          <p:cNvSpPr>
            <a:spLocks noGrp="1"/>
          </p:cNvSpPr>
          <p:nvPr>
            <p:ph type="subTitle" idx="1"/>
          </p:nvPr>
        </p:nvSpPr>
        <p:spPr>
          <a:xfrm>
            <a:off x="1100015" y="5047488"/>
            <a:ext cx="7315200" cy="537158"/>
          </a:xfrm>
        </p:spPr>
        <p:txBody>
          <a:bodyPr>
            <a:normAutofit/>
          </a:bodyPr>
          <a:lstStyle/>
          <a:p>
            <a:r>
              <a:rPr lang="en-US" sz="3200" dirty="0"/>
              <a:t>Andrew King – March 2024</a:t>
            </a:r>
          </a:p>
        </p:txBody>
      </p:sp>
    </p:spTree>
    <p:extLst>
      <p:ext uri="{BB962C8B-B14F-4D97-AF65-F5344CB8AC3E}">
        <p14:creationId xmlns:p14="http://schemas.microsoft.com/office/powerpoint/2010/main" val="123619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0A2261-BC8B-7B3A-6C50-BD57ADF79D26}"/>
              </a:ext>
            </a:extLst>
          </p:cNvPr>
          <p:cNvSpPr>
            <a:spLocks noGrp="1"/>
          </p:cNvSpPr>
          <p:nvPr>
            <p:ph type="body" idx="1"/>
          </p:nvPr>
        </p:nvSpPr>
        <p:spPr>
          <a:xfrm>
            <a:off x="3886200" y="161979"/>
            <a:ext cx="7315200" cy="5951437"/>
          </a:xfrm>
        </p:spPr>
        <p:txBody>
          <a:bodyPr>
            <a:noAutofit/>
          </a:bodyPr>
          <a:lstStyle/>
          <a:p>
            <a:pPr marL="342900" indent="-342900">
              <a:lnSpc>
                <a:spcPct val="160000"/>
              </a:lnSpc>
              <a:buFont typeface="Arial" panose="020B0604020202020204" pitchFamily="34" charset="0"/>
              <a:buChar char="•"/>
            </a:pPr>
            <a:r>
              <a:rPr lang="en-US" dirty="0">
                <a:effectLst/>
                <a:latin typeface="Calibri" panose="020F0502020204030204" pitchFamily="34" charset="0"/>
                <a:ea typeface="Calibri" panose="020F0502020204030204" pitchFamily="34" charset="0"/>
              </a:rPr>
              <a:t>After exerting a lot of energy to prepare your message, and even more to deliver it, now it’s time to finally relax, sit back, and enjoy yourself. You’ve earned it.  WRONG! Dead wrong!  </a:t>
            </a:r>
          </a:p>
          <a:p>
            <a:pPr marL="342900" indent="-342900">
              <a:lnSpc>
                <a:spcPct val="160000"/>
              </a:lnSpc>
              <a:buFont typeface="Arial" panose="020B0604020202020204" pitchFamily="34" charset="0"/>
              <a:buChar char="•"/>
            </a:pPr>
            <a:r>
              <a:rPr lang="en-US" dirty="0">
                <a:effectLst/>
                <a:latin typeface="Calibri" panose="020F0502020204030204" pitchFamily="34" charset="0"/>
                <a:ea typeface="Calibri" panose="020F0502020204030204" pitchFamily="34" charset="0"/>
              </a:rPr>
              <a:t>Please, do not fall into that trap. Satan wants you to pause and pat yourself on the back for a job well done.  </a:t>
            </a:r>
          </a:p>
          <a:p>
            <a:pPr marL="342900" indent="-342900">
              <a:lnSpc>
                <a:spcPct val="160000"/>
              </a:lnSpc>
              <a:buFont typeface="Arial" panose="020B0604020202020204" pitchFamily="34" charset="0"/>
              <a:buChar char="•"/>
            </a:pPr>
            <a:r>
              <a:rPr lang="en-US" dirty="0">
                <a:effectLst/>
                <a:latin typeface="Calibri" panose="020F0502020204030204" pitchFamily="34" charset="0"/>
                <a:ea typeface="Calibri" panose="020F0502020204030204" pitchFamily="34" charset="0"/>
              </a:rPr>
              <a:t>We’re going to discuss just three more steps to a better public speaking experience by briefly touching on a few follow-up items that will keep you on the old, old path.</a:t>
            </a:r>
          </a:p>
          <a:p>
            <a:pPr marL="0" indent="0">
              <a:lnSpc>
                <a:spcPct val="160000"/>
              </a:lnSpc>
              <a:buNone/>
            </a:pPr>
            <a:endParaRPr lang="en-US" dirty="0"/>
          </a:p>
        </p:txBody>
      </p:sp>
      <p:sp>
        <p:nvSpPr>
          <p:cNvPr id="4" name="Title 1">
            <a:extLst>
              <a:ext uri="{FF2B5EF4-FFF2-40B4-BE49-F238E27FC236}">
                <a16:creationId xmlns:a16="http://schemas.microsoft.com/office/drawing/2014/main" id="{49C637CE-0549-59D2-8633-5527A2B79618}"/>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3</a:t>
            </a:r>
            <a:br>
              <a:rPr lang="en-US" sz="3600" dirty="0">
                <a:solidFill>
                  <a:schemeClr val="bg1"/>
                </a:solidFill>
              </a:rPr>
            </a:br>
            <a:r>
              <a:rPr lang="en-US" sz="3600" dirty="0">
                <a:solidFill>
                  <a:schemeClr val="bg1"/>
                </a:solidFill>
              </a:rPr>
              <a:t>follow-through</a:t>
            </a:r>
          </a:p>
          <a:p>
            <a:r>
              <a:rPr lang="en-US" sz="3600" dirty="0">
                <a:solidFill>
                  <a:schemeClr val="bg1"/>
                </a:solidFill>
              </a:rPr>
              <a:t>overview </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1453221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60E58-982F-E780-2780-87D894E2F5AE}"/>
              </a:ext>
            </a:extLst>
          </p:cNvPr>
          <p:cNvSpPr>
            <a:spLocks noGrp="1"/>
          </p:cNvSpPr>
          <p:nvPr>
            <p:ph type="title"/>
          </p:nvPr>
        </p:nvSpPr>
        <p:spPr/>
        <p:txBody>
          <a:bodyPr>
            <a:normAutofit/>
          </a:bodyPr>
          <a:lstStyle/>
          <a:p>
            <a:r>
              <a:rPr lang="en-US" b="1" kern="0" dirty="0">
                <a:effectLst/>
                <a:latin typeface="Calibri Light" panose="020F0302020204030204" pitchFamily="34" charset="0"/>
                <a:ea typeface="Times New Roman" panose="02020603050405020304" pitchFamily="18" charset="0"/>
                <a:cs typeface="Times New Roman" panose="02020603050405020304" pitchFamily="18" charset="0"/>
              </a:rPr>
              <a:t>Unit 1 </a:t>
            </a:r>
            <a:r>
              <a:rPr lang="en-US" b="1" kern="0" dirty="0">
                <a:latin typeface="Calibri Light" panose="020F0302020204030204" pitchFamily="34" charset="0"/>
                <a:ea typeface="Times New Roman" panose="02020603050405020304" pitchFamily="18" charset="0"/>
                <a:cs typeface="Times New Roman" panose="02020603050405020304" pitchFamily="18" charset="0"/>
              </a:rPr>
              <a:t>p</a:t>
            </a:r>
            <a:r>
              <a:rPr lang="en-US" b="1" kern="0" dirty="0">
                <a:effectLst/>
                <a:latin typeface="Calibri Light" panose="020F0302020204030204" pitchFamily="34" charset="0"/>
                <a:ea typeface="Times New Roman" panose="02020603050405020304" pitchFamily="18" charset="0"/>
                <a:cs typeface="Times New Roman" panose="02020603050405020304" pitchFamily="18" charset="0"/>
              </a:rPr>
              <a:t>reparation </a:t>
            </a:r>
            <a:r>
              <a:rPr lang="en-US" b="1" kern="0" dirty="0">
                <a:latin typeface="Calibri Light" panose="020F0302020204030204" pitchFamily="34" charset="0"/>
                <a:ea typeface="Times New Roman" panose="02020603050405020304" pitchFamily="18" charset="0"/>
                <a:cs typeface="Times New Roman" panose="02020603050405020304" pitchFamily="18" charset="0"/>
              </a:rPr>
              <a:t>o</a:t>
            </a:r>
            <a:r>
              <a:rPr lang="en-US" b="1" kern="0" dirty="0">
                <a:effectLst/>
                <a:latin typeface="Calibri Light" panose="020F0302020204030204" pitchFamily="34" charset="0"/>
                <a:ea typeface="Times New Roman" panose="02020603050405020304" pitchFamily="18" charset="0"/>
                <a:cs typeface="Times New Roman" panose="02020603050405020304" pitchFamily="18" charset="0"/>
              </a:rPr>
              <a:t>verview</a:t>
            </a:r>
            <a:endParaRPr lang="en-US" dirty="0"/>
          </a:p>
        </p:txBody>
      </p:sp>
      <p:sp>
        <p:nvSpPr>
          <p:cNvPr id="3" name="Content Placeholder 2">
            <a:extLst>
              <a:ext uri="{FF2B5EF4-FFF2-40B4-BE49-F238E27FC236}">
                <a16:creationId xmlns:a16="http://schemas.microsoft.com/office/drawing/2014/main" id="{6CB03B33-02E9-DD1A-BA94-BD1895EB6A66}"/>
              </a:ext>
            </a:extLst>
          </p:cNvPr>
          <p:cNvSpPr>
            <a:spLocks noGrp="1"/>
          </p:cNvSpPr>
          <p:nvPr>
            <p:ph idx="1"/>
          </p:nvPr>
        </p:nvSpPr>
        <p:spPr>
          <a:xfrm>
            <a:off x="3819579" y="569541"/>
            <a:ext cx="7385789" cy="6118642"/>
          </a:xfrm>
        </p:spPr>
        <p:txBody>
          <a:bodyPr>
            <a:noAutofit/>
          </a:bodyPr>
          <a:lstStyle/>
          <a:p>
            <a:pPr marR="0" algn="just">
              <a:lnSpc>
                <a:spcPct val="115000"/>
              </a:lnSpc>
              <a:spcBef>
                <a:spcPts val="0"/>
              </a:spcBef>
              <a:spcAft>
                <a:spcPts val="100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rPr>
              <a:t>It’s critical for us to understand that public speaking first begins with preparation. </a:t>
            </a:r>
          </a:p>
          <a:p>
            <a:pPr marR="0" algn="just">
              <a:lnSpc>
                <a:spcPct val="115000"/>
              </a:lnSpc>
              <a:spcBef>
                <a:spcPts val="0"/>
              </a:spcBef>
              <a:spcAft>
                <a:spcPts val="1000"/>
              </a:spcAft>
              <a:buFont typeface="Wingdings" panose="05000000000000000000" pitchFamily="2" charset="2"/>
              <a:buChar char="§"/>
            </a:pPr>
            <a:r>
              <a:rPr lang="en-US" sz="2200" dirty="0">
                <a:latin typeface="Calibri" panose="020F0502020204030204" pitchFamily="34" charset="0"/>
                <a:ea typeface="Calibri" panose="020F0502020204030204" pitchFamily="34" charset="0"/>
              </a:rPr>
              <a:t>W</a:t>
            </a:r>
            <a:r>
              <a:rPr lang="en-US" sz="2200" dirty="0">
                <a:effectLst/>
                <a:latin typeface="Calibri" panose="020F0502020204030204" pitchFamily="34" charset="0"/>
                <a:ea typeface="Calibri" panose="020F0502020204030204" pitchFamily="34" charset="0"/>
              </a:rPr>
              <a:t>e’re going to look at five simple steps that will prepare us for a better, more positive, public speaking experience.  An experience that will have the opportunity to make a difference in the lives of our people through the power of the Holy Spirit. </a:t>
            </a:r>
          </a:p>
          <a:p>
            <a:pPr algn="just">
              <a:lnSpc>
                <a:spcPct val="115000"/>
              </a:lnSpc>
              <a:spcBef>
                <a:spcPts val="0"/>
              </a:spcBef>
              <a:spcAft>
                <a:spcPts val="100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rPr>
              <a:t>Before we start however, it’s important to note that these steps don’t need to be done in any particular order.  While they do follow a natural progression, they’re meant to be more of a guideline rather than a hard-fast rule.  With that being said, let’s dive in!</a:t>
            </a:r>
          </a:p>
          <a:p>
            <a:pPr marL="0" indent="0">
              <a:buNone/>
            </a:pPr>
            <a:endParaRPr lang="en-US" sz="2200" dirty="0"/>
          </a:p>
        </p:txBody>
      </p:sp>
    </p:spTree>
    <p:extLst>
      <p:ext uri="{BB962C8B-B14F-4D97-AF65-F5344CB8AC3E}">
        <p14:creationId xmlns:p14="http://schemas.microsoft.com/office/powerpoint/2010/main" val="755908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7CAD2-63E2-0ED6-959A-BF9304E3D17D}"/>
              </a:ext>
            </a:extLst>
          </p:cNvPr>
          <p:cNvSpPr>
            <a:spLocks noGrp="1"/>
          </p:cNvSpPr>
          <p:nvPr>
            <p:ph type="title"/>
          </p:nvPr>
        </p:nvSpPr>
        <p:spPr>
          <a:xfrm>
            <a:off x="3982865" y="-898725"/>
            <a:ext cx="7315200" cy="5167666"/>
          </a:xfrm>
        </p:spPr>
        <p:txBody>
          <a:bodyPr>
            <a:normAutofit/>
          </a:bodyPr>
          <a:lstStyle/>
          <a:p>
            <a:pPr>
              <a:lnSpc>
                <a:spcPct val="150000"/>
              </a:lnSpc>
            </a:pPr>
            <a:r>
              <a:rPr lang="en-US" sz="2800" dirty="0"/>
              <a:t>Step 11: Don’t Relax</a:t>
            </a:r>
            <a:br>
              <a:rPr lang="en-US" sz="2800" dirty="0"/>
            </a:br>
            <a:r>
              <a:rPr lang="en-US" sz="2800" dirty="0"/>
              <a:t>Step 12: Review Your Message</a:t>
            </a:r>
            <a:br>
              <a:rPr lang="en-US" sz="2800" dirty="0"/>
            </a:br>
            <a:r>
              <a:rPr lang="en-US" sz="2800" dirty="0"/>
              <a:t>Step 13:  Embrace Constructive Criticism</a:t>
            </a:r>
            <a:br>
              <a:rPr lang="en-US" sz="2800" dirty="0"/>
            </a:br>
            <a:endParaRPr lang="en-US" sz="2800" dirty="0"/>
          </a:p>
        </p:txBody>
      </p:sp>
      <p:sp>
        <p:nvSpPr>
          <p:cNvPr id="4" name="Slide Number Placeholder 3">
            <a:extLst>
              <a:ext uri="{FF2B5EF4-FFF2-40B4-BE49-F238E27FC236}">
                <a16:creationId xmlns:a16="http://schemas.microsoft.com/office/drawing/2014/main" id="{E6C1BBBC-0019-4216-7CA2-E197756A9618}"/>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
        <p:nvSpPr>
          <p:cNvPr id="7" name="Title 1">
            <a:extLst>
              <a:ext uri="{FF2B5EF4-FFF2-40B4-BE49-F238E27FC236}">
                <a16:creationId xmlns:a16="http://schemas.microsoft.com/office/drawing/2014/main" id="{6B8084D2-3905-77D3-B5E7-86A91E818C7B}"/>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3</a:t>
            </a:r>
            <a:br>
              <a:rPr lang="en-US" sz="3600" dirty="0">
                <a:solidFill>
                  <a:schemeClr val="bg1"/>
                </a:solidFill>
              </a:rPr>
            </a:br>
            <a:r>
              <a:rPr lang="en-US" sz="3600" dirty="0">
                <a:solidFill>
                  <a:schemeClr val="bg1"/>
                </a:solidFill>
              </a:rPr>
              <a:t>follow-through</a:t>
            </a:r>
          </a:p>
          <a:p>
            <a:r>
              <a:rPr lang="en-US" sz="3600" dirty="0">
                <a:solidFill>
                  <a:schemeClr val="bg1"/>
                </a:solidFill>
              </a:rPr>
              <a:t>Steps</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2010939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8EE7E-A46C-168A-4494-6397BB679405}"/>
              </a:ext>
            </a:extLst>
          </p:cNvPr>
          <p:cNvSpPr>
            <a:spLocks noGrp="1"/>
          </p:cNvSpPr>
          <p:nvPr>
            <p:ph type="title"/>
          </p:nvPr>
        </p:nvSpPr>
        <p:spPr>
          <a:xfrm>
            <a:off x="3867912" y="794222"/>
            <a:ext cx="7315200" cy="1013677"/>
          </a:xfrm>
        </p:spPr>
        <p:txBody>
          <a:bodyPr>
            <a:normAutofit/>
          </a:bodyPr>
          <a:lstStyle/>
          <a:p>
            <a:r>
              <a:rPr lang="en-US" sz="4400" dirty="0">
                <a:effectLst/>
                <a:latin typeface="Calibri" panose="020F0502020204030204" pitchFamily="34" charset="0"/>
                <a:ea typeface="Calibri" panose="020F0502020204030204" pitchFamily="34" charset="0"/>
              </a:rPr>
              <a:t>Step 11: Don’t Relax</a:t>
            </a:r>
            <a:endParaRPr lang="en-US" sz="4400" dirty="0"/>
          </a:p>
        </p:txBody>
      </p:sp>
      <p:sp>
        <p:nvSpPr>
          <p:cNvPr id="3" name="Content Placeholder 2">
            <a:extLst>
              <a:ext uri="{FF2B5EF4-FFF2-40B4-BE49-F238E27FC236}">
                <a16:creationId xmlns:a16="http://schemas.microsoft.com/office/drawing/2014/main" id="{EC3324E6-1342-915A-7DC0-5C8D84D8346B}"/>
              </a:ext>
            </a:extLst>
          </p:cNvPr>
          <p:cNvSpPr>
            <a:spLocks noGrp="1"/>
          </p:cNvSpPr>
          <p:nvPr>
            <p:ph type="body" idx="1"/>
          </p:nvPr>
        </p:nvSpPr>
        <p:spPr>
          <a:xfrm>
            <a:off x="3886200" y="2748425"/>
            <a:ext cx="7315200" cy="3783003"/>
          </a:xfrm>
        </p:spPr>
        <p:txBody>
          <a:bodyPr>
            <a:normAutofit/>
          </a:bodyPr>
          <a:lstStyle/>
          <a:p>
            <a:pPr marL="0" indent="0">
              <a:lnSpc>
                <a:spcPct val="150000"/>
              </a:lnSpc>
              <a:buNone/>
            </a:pPr>
            <a:r>
              <a:rPr lang="en-US" sz="2400" dirty="0">
                <a:effectLst/>
                <a:latin typeface="Calibri Light" panose="020F0302020204030204" pitchFamily="34" charset="0"/>
                <a:ea typeface="Times New Roman" panose="02020603050405020304" pitchFamily="18" charset="0"/>
                <a:cs typeface="Times New Roman" panose="02020603050405020304" pitchFamily="18" charset="0"/>
              </a:rPr>
              <a:t>Make sure you have a priesthood visit, meeting, class, or some spiritual event scheduled after your sermon or class. </a:t>
            </a:r>
          </a:p>
          <a:p>
            <a:pPr marL="0" indent="0">
              <a:lnSpc>
                <a:spcPct val="150000"/>
              </a:lnSpc>
              <a:buNone/>
            </a:pPr>
            <a:r>
              <a:rPr lang="en-US" sz="2400" dirty="0">
                <a:effectLst/>
                <a:latin typeface="Calibri Light" panose="020F0302020204030204" pitchFamily="34" charset="0"/>
                <a:ea typeface="Times New Roman" panose="02020603050405020304" pitchFamily="18" charset="0"/>
                <a:cs typeface="Times New Roman" panose="02020603050405020304" pitchFamily="18" charset="0"/>
              </a:rPr>
              <a:t>We tend to let down after we provide ministry which can be dangerous. Also know that you might find yourself being attacked before you give your sermon or class. This is normal.</a:t>
            </a:r>
          </a:p>
          <a:p>
            <a:pPr marL="0" indent="0">
              <a:lnSpc>
                <a:spcPct val="150000"/>
              </a:lnSpc>
              <a:buNone/>
            </a:pPr>
            <a:endParaRPr lang="en-US" sz="2400" dirty="0"/>
          </a:p>
        </p:txBody>
      </p:sp>
      <p:sp>
        <p:nvSpPr>
          <p:cNvPr id="4" name="Title 1">
            <a:extLst>
              <a:ext uri="{FF2B5EF4-FFF2-40B4-BE49-F238E27FC236}">
                <a16:creationId xmlns:a16="http://schemas.microsoft.com/office/drawing/2014/main" id="{2CF00126-1EE6-6AC3-C4F7-FA308A60721B}"/>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3</a:t>
            </a:r>
            <a:br>
              <a:rPr lang="en-US" sz="3600" dirty="0">
                <a:solidFill>
                  <a:schemeClr val="bg1"/>
                </a:solidFill>
              </a:rPr>
            </a:br>
            <a:r>
              <a:rPr lang="en-US" sz="3600" dirty="0">
                <a:solidFill>
                  <a:schemeClr val="bg1"/>
                </a:solidFill>
              </a:rPr>
              <a:t>follow-through</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2042197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6131-B2CD-31C5-3DF3-012EDF47568D}"/>
              </a:ext>
            </a:extLst>
          </p:cNvPr>
          <p:cNvSpPr>
            <a:spLocks noGrp="1"/>
          </p:cNvSpPr>
          <p:nvPr>
            <p:ph type="title"/>
          </p:nvPr>
        </p:nvSpPr>
        <p:spPr>
          <a:xfrm>
            <a:off x="3867912" y="747196"/>
            <a:ext cx="7315200" cy="1107730"/>
          </a:xfrm>
        </p:spPr>
        <p:txBody>
          <a:bodyPr>
            <a:normAutofit/>
          </a:bodyPr>
          <a:lstStyle/>
          <a:p>
            <a:r>
              <a:rPr lang="en-US" sz="4400" dirty="0">
                <a:effectLst/>
                <a:latin typeface="Calibri" panose="020F0502020204030204" pitchFamily="34" charset="0"/>
                <a:ea typeface="Calibri" panose="020F0502020204030204" pitchFamily="34" charset="0"/>
              </a:rPr>
              <a:t>Step 12: Review your Message</a:t>
            </a:r>
            <a:endParaRPr lang="en-US" sz="4400" dirty="0"/>
          </a:p>
        </p:txBody>
      </p:sp>
      <p:sp>
        <p:nvSpPr>
          <p:cNvPr id="3" name="Content Placeholder 2">
            <a:extLst>
              <a:ext uri="{FF2B5EF4-FFF2-40B4-BE49-F238E27FC236}">
                <a16:creationId xmlns:a16="http://schemas.microsoft.com/office/drawing/2014/main" id="{95480CBE-2719-0531-F689-517A4317DB45}"/>
              </a:ext>
            </a:extLst>
          </p:cNvPr>
          <p:cNvSpPr>
            <a:spLocks noGrp="1"/>
          </p:cNvSpPr>
          <p:nvPr>
            <p:ph type="body" idx="1"/>
          </p:nvPr>
        </p:nvSpPr>
        <p:spPr>
          <a:xfrm>
            <a:off x="3886200" y="3176887"/>
            <a:ext cx="7315200" cy="2879054"/>
          </a:xfrm>
        </p:spPr>
        <p:txBody>
          <a:bodyPr>
            <a:normAutofit/>
          </a:bodyPr>
          <a:lstStyle/>
          <a:p>
            <a:pPr marL="0" indent="0">
              <a:buNone/>
            </a:pPr>
            <a:r>
              <a:rPr lang="en-US" sz="2800" dirty="0">
                <a:effectLst/>
                <a:latin typeface="Calibri" panose="020F0502020204030204" pitchFamily="34" charset="0"/>
                <a:ea typeface="Calibri" panose="020F0502020204030204" pitchFamily="34" charset="0"/>
              </a:rPr>
              <a:t>Watch/listen to your sermon</a:t>
            </a:r>
            <a:endParaRPr lang="en-US" sz="2800" dirty="0"/>
          </a:p>
        </p:txBody>
      </p:sp>
      <p:sp>
        <p:nvSpPr>
          <p:cNvPr id="4" name="Title 1">
            <a:extLst>
              <a:ext uri="{FF2B5EF4-FFF2-40B4-BE49-F238E27FC236}">
                <a16:creationId xmlns:a16="http://schemas.microsoft.com/office/drawing/2014/main" id="{7664357F-BE92-9C4B-C410-80545E807F53}"/>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3</a:t>
            </a:r>
            <a:br>
              <a:rPr lang="en-US" sz="3600" dirty="0">
                <a:solidFill>
                  <a:schemeClr val="bg1"/>
                </a:solidFill>
              </a:rPr>
            </a:br>
            <a:r>
              <a:rPr lang="en-US" sz="3600" dirty="0">
                <a:solidFill>
                  <a:schemeClr val="bg1"/>
                </a:solidFill>
              </a:rPr>
              <a:t>follow-through</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2729532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64CD-B030-D758-BA44-60C4D73D48B8}"/>
              </a:ext>
            </a:extLst>
          </p:cNvPr>
          <p:cNvSpPr>
            <a:spLocks noGrp="1"/>
          </p:cNvSpPr>
          <p:nvPr>
            <p:ph type="title"/>
          </p:nvPr>
        </p:nvSpPr>
        <p:spPr>
          <a:xfrm>
            <a:off x="3867912" y="804673"/>
            <a:ext cx="7315200" cy="1536192"/>
          </a:xfrm>
        </p:spPr>
        <p:txBody>
          <a:bodyPr>
            <a:normAutofit/>
          </a:bodyPr>
          <a:lstStyle/>
          <a:p>
            <a:r>
              <a:rPr lang="en-US" sz="4400" dirty="0">
                <a:effectLst/>
                <a:latin typeface="Calibri" panose="020F0502020204030204" pitchFamily="34" charset="0"/>
                <a:ea typeface="Calibri" panose="020F0502020204030204" pitchFamily="34" charset="0"/>
              </a:rPr>
              <a:t>Step 13: Embrace Constructive Criticism</a:t>
            </a:r>
            <a:endParaRPr lang="en-US" sz="4400" dirty="0"/>
          </a:p>
        </p:txBody>
      </p:sp>
      <p:sp>
        <p:nvSpPr>
          <p:cNvPr id="3" name="Content Placeholder 2">
            <a:extLst>
              <a:ext uri="{FF2B5EF4-FFF2-40B4-BE49-F238E27FC236}">
                <a16:creationId xmlns:a16="http://schemas.microsoft.com/office/drawing/2014/main" id="{28CF8EAC-52E2-0A69-F855-DBCEA8BD99C5}"/>
              </a:ext>
            </a:extLst>
          </p:cNvPr>
          <p:cNvSpPr>
            <a:spLocks noGrp="1"/>
          </p:cNvSpPr>
          <p:nvPr>
            <p:ph type="body" idx="1"/>
          </p:nvPr>
        </p:nvSpPr>
        <p:spPr>
          <a:xfrm>
            <a:off x="3886200" y="3229137"/>
            <a:ext cx="7315200" cy="2894729"/>
          </a:xfrm>
        </p:spPr>
        <p:txBody>
          <a:bodyPr>
            <a:normAutofit/>
          </a:bodyPr>
          <a:lstStyle/>
          <a:p>
            <a:pPr marL="0" indent="0">
              <a:lnSpc>
                <a:spcPct val="100000"/>
              </a:lnSpc>
              <a:buNone/>
            </a:pPr>
            <a:r>
              <a:rPr lang="en-US" sz="2800" dirty="0">
                <a:effectLst/>
                <a:latin typeface="Calibri" panose="020F0502020204030204" pitchFamily="34" charset="0"/>
                <a:ea typeface="Calibri" panose="020F0502020204030204" pitchFamily="34" charset="0"/>
              </a:rPr>
              <a:t>Ask someone in advance to help critic your message in love.</a:t>
            </a:r>
            <a:endParaRPr lang="en-US" sz="2800" dirty="0"/>
          </a:p>
        </p:txBody>
      </p:sp>
      <p:sp>
        <p:nvSpPr>
          <p:cNvPr id="4" name="Title 1">
            <a:extLst>
              <a:ext uri="{FF2B5EF4-FFF2-40B4-BE49-F238E27FC236}">
                <a16:creationId xmlns:a16="http://schemas.microsoft.com/office/drawing/2014/main" id="{699F42FE-AA62-627F-EF34-7F380476C902}"/>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3</a:t>
            </a:r>
            <a:br>
              <a:rPr lang="en-US" sz="3600" dirty="0">
                <a:solidFill>
                  <a:schemeClr val="bg1"/>
                </a:solidFill>
              </a:rPr>
            </a:br>
            <a:r>
              <a:rPr lang="en-US" sz="3600" dirty="0">
                <a:solidFill>
                  <a:schemeClr val="bg1"/>
                </a:solidFill>
              </a:rPr>
              <a:t>follow-through</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4071982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E9AC5-792D-4AC2-10DA-1A794D8F7FDB}"/>
              </a:ext>
            </a:extLst>
          </p:cNvPr>
          <p:cNvSpPr>
            <a:spLocks noGrp="1"/>
          </p:cNvSpPr>
          <p:nvPr>
            <p:ph type="body" idx="1"/>
          </p:nvPr>
        </p:nvSpPr>
        <p:spPr>
          <a:xfrm>
            <a:off x="3521745" y="297834"/>
            <a:ext cx="8020595" cy="6437376"/>
          </a:xfrm>
        </p:spPr>
        <p:txBody>
          <a:bodyPr>
            <a:noAutofit/>
          </a:bodyPr>
          <a:lstStyle/>
          <a:p>
            <a:pPr marL="342900" indent="-342900">
              <a:lnSpc>
                <a:spcPct val="108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As we have already discussed, poor public presentation, is a huge issue impacting the Church, and one that directly effects the spiritual condition of the saints.  It’s not something that we can afford to ignore any longer. </a:t>
            </a:r>
          </a:p>
          <a:p>
            <a:pPr marL="342900" indent="-342900">
              <a:lnSpc>
                <a:spcPct val="108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Sermons make a large proportion of our worship, which means it has an oversized effect on the church. However, positive public speaking could open the door for the Spirit to work in a mighty way in the lives of our people. </a:t>
            </a:r>
          </a:p>
          <a:p>
            <a:pPr marL="342900" indent="-342900">
              <a:lnSpc>
                <a:spcPct val="108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Remember that I didn’t say flawless public speaking, I said </a:t>
            </a:r>
            <a:r>
              <a:rPr lang="en-US" sz="2400" i="1" dirty="0">
                <a:effectLst/>
                <a:latin typeface="Calibri" panose="020F0502020204030204" pitchFamily="34" charset="0"/>
                <a:ea typeface="Calibri" panose="020F0502020204030204" pitchFamily="34" charset="0"/>
              </a:rPr>
              <a:t>positive</a:t>
            </a:r>
            <a:r>
              <a:rPr lang="en-US" sz="2400" dirty="0">
                <a:effectLst/>
                <a:latin typeface="Calibri" panose="020F0502020204030204" pitchFamily="34" charset="0"/>
                <a:ea typeface="Calibri" panose="020F0502020204030204" pitchFamily="34" charset="0"/>
              </a:rPr>
              <a:t> public speaking. We just need to make small changes in the way that we preach or teach by improving our preparation, delivery, and follow-through. </a:t>
            </a:r>
          </a:p>
          <a:p>
            <a:pPr marL="342900" indent="-342900">
              <a:lnSpc>
                <a:spcPct val="108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I know that God will pour out His Spirit upon us in a mighty way as we seek to grow in our ability to serve His people.</a:t>
            </a:r>
          </a:p>
          <a:p>
            <a:pPr marL="0" indent="0">
              <a:lnSpc>
                <a:spcPct val="108000"/>
              </a:lnSpc>
              <a:buNone/>
            </a:pPr>
            <a:endParaRPr lang="en-US" sz="2400" dirty="0">
              <a:effectLst/>
              <a:latin typeface="Calibri" panose="020F0502020204030204" pitchFamily="34" charset="0"/>
              <a:ea typeface="Calibri" panose="020F0502020204030204" pitchFamily="34" charset="0"/>
            </a:endParaRPr>
          </a:p>
          <a:p>
            <a:pPr marL="0" indent="0">
              <a:lnSpc>
                <a:spcPct val="108000"/>
              </a:lnSpc>
              <a:buNone/>
            </a:pPr>
            <a:endParaRPr lang="en-US" sz="2400" dirty="0"/>
          </a:p>
        </p:txBody>
      </p:sp>
      <p:sp>
        <p:nvSpPr>
          <p:cNvPr id="4" name="Title 1">
            <a:extLst>
              <a:ext uri="{FF2B5EF4-FFF2-40B4-BE49-F238E27FC236}">
                <a16:creationId xmlns:a16="http://schemas.microsoft.com/office/drawing/2014/main" id="{7862243A-232F-1C19-0B55-05A47476EB34}"/>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3</a:t>
            </a:r>
            <a:br>
              <a:rPr lang="en-US" sz="3600" dirty="0">
                <a:solidFill>
                  <a:schemeClr val="bg1"/>
                </a:solidFill>
              </a:rPr>
            </a:br>
            <a:r>
              <a:rPr lang="en-US" sz="3600" dirty="0">
                <a:solidFill>
                  <a:schemeClr val="bg1"/>
                </a:solidFill>
              </a:rPr>
              <a:t>conclusion</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1472661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8BEAD-E553-F55E-E40B-836EF7432AC0}"/>
              </a:ext>
            </a:extLst>
          </p:cNvPr>
          <p:cNvSpPr>
            <a:spLocks noGrp="1"/>
          </p:cNvSpPr>
          <p:nvPr>
            <p:ph type="title"/>
          </p:nvPr>
        </p:nvSpPr>
        <p:spPr/>
        <p:txBody>
          <a:bodyPr/>
          <a:lstStyle/>
          <a:p>
            <a:r>
              <a:rPr lang="en-US" dirty="0"/>
              <a:t>Unit 1</a:t>
            </a:r>
            <a:br>
              <a:rPr lang="en-US" dirty="0"/>
            </a:br>
            <a:r>
              <a:rPr lang="en-US" dirty="0"/>
              <a:t>preparation</a:t>
            </a:r>
            <a:br>
              <a:rPr lang="en-US" dirty="0"/>
            </a:br>
            <a:r>
              <a:rPr lang="en-US" dirty="0"/>
              <a:t>steps</a:t>
            </a:r>
          </a:p>
        </p:txBody>
      </p:sp>
      <p:sp>
        <p:nvSpPr>
          <p:cNvPr id="3" name="Content Placeholder 2">
            <a:extLst>
              <a:ext uri="{FF2B5EF4-FFF2-40B4-BE49-F238E27FC236}">
                <a16:creationId xmlns:a16="http://schemas.microsoft.com/office/drawing/2014/main" id="{ED187EF8-A25E-03C7-3276-FC8E35420787}"/>
              </a:ext>
            </a:extLst>
          </p:cNvPr>
          <p:cNvSpPr>
            <a:spLocks noGrp="1"/>
          </p:cNvSpPr>
          <p:nvPr>
            <p:ph idx="1"/>
          </p:nvPr>
        </p:nvSpPr>
        <p:spPr/>
        <p:txBody>
          <a:bodyPr>
            <a:normAutofit/>
          </a:bodyPr>
          <a:lstStyle/>
          <a:p>
            <a:pPr marL="0" indent="0">
              <a:lnSpc>
                <a:spcPct val="150000"/>
              </a:lnSpc>
              <a:buNone/>
            </a:pPr>
            <a:r>
              <a:rPr lang="en-US" sz="3200" dirty="0"/>
              <a:t>Step 1. Living your Calling</a:t>
            </a:r>
          </a:p>
          <a:p>
            <a:pPr marL="0" indent="0">
              <a:lnSpc>
                <a:spcPct val="150000"/>
              </a:lnSpc>
              <a:buNone/>
            </a:pPr>
            <a:r>
              <a:rPr lang="en-US" sz="3200" dirty="0"/>
              <a:t>Step2. Spend Time with God</a:t>
            </a:r>
          </a:p>
          <a:p>
            <a:pPr marL="0" indent="0">
              <a:lnSpc>
                <a:spcPct val="150000"/>
              </a:lnSpc>
              <a:buNone/>
            </a:pPr>
            <a:r>
              <a:rPr lang="en-US" sz="3200" dirty="0"/>
              <a:t>Step 3. Organize your Thoughts</a:t>
            </a:r>
          </a:p>
          <a:p>
            <a:pPr marL="0" indent="0">
              <a:lnSpc>
                <a:spcPct val="150000"/>
              </a:lnSpc>
              <a:buNone/>
            </a:pPr>
            <a:r>
              <a:rPr lang="en-US" sz="3200" dirty="0"/>
              <a:t>Step 4. Infuse Stories</a:t>
            </a:r>
          </a:p>
          <a:p>
            <a:pPr marL="0" indent="0">
              <a:lnSpc>
                <a:spcPct val="150000"/>
              </a:lnSpc>
              <a:buNone/>
            </a:pPr>
            <a:r>
              <a:rPr lang="en-US" sz="3200" dirty="0"/>
              <a:t>Step 5. Meditate</a:t>
            </a:r>
          </a:p>
        </p:txBody>
      </p:sp>
      <p:sp>
        <p:nvSpPr>
          <p:cNvPr id="4" name="Slide Number Placeholder 3">
            <a:extLst>
              <a:ext uri="{FF2B5EF4-FFF2-40B4-BE49-F238E27FC236}">
                <a16:creationId xmlns:a16="http://schemas.microsoft.com/office/drawing/2014/main" id="{02C72AA6-A78C-F1AD-881E-1F1C5EE92BB9}"/>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592600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E7201-624A-A9DE-3612-BEF8216DF3D9}"/>
              </a:ext>
            </a:extLst>
          </p:cNvPr>
          <p:cNvSpPr>
            <a:spLocks noGrp="1"/>
          </p:cNvSpPr>
          <p:nvPr>
            <p:ph type="title"/>
          </p:nvPr>
        </p:nvSpPr>
        <p:spPr>
          <a:xfrm>
            <a:off x="3867912" y="778546"/>
            <a:ext cx="7315200" cy="1097280"/>
          </a:xfrm>
        </p:spPr>
        <p:txBody>
          <a:bodyPr>
            <a:normAutofit/>
          </a:bodyPr>
          <a:lstStyle/>
          <a:p>
            <a:r>
              <a:rPr lang="en-US" sz="4400" dirty="0">
                <a:effectLst/>
                <a:latin typeface="Calibri" panose="020F0502020204030204" pitchFamily="34" charset="0"/>
                <a:ea typeface="Calibri" panose="020F0502020204030204" pitchFamily="34" charset="0"/>
              </a:rPr>
              <a:t>Step 1. Living your Calling </a:t>
            </a:r>
            <a:endParaRPr lang="en-US" sz="4400" dirty="0"/>
          </a:p>
        </p:txBody>
      </p:sp>
      <p:sp>
        <p:nvSpPr>
          <p:cNvPr id="3" name="Content Placeholder 2">
            <a:extLst>
              <a:ext uri="{FF2B5EF4-FFF2-40B4-BE49-F238E27FC236}">
                <a16:creationId xmlns:a16="http://schemas.microsoft.com/office/drawing/2014/main" id="{9EA44BE8-140D-C7C5-7D24-4C6848DE08FE}"/>
              </a:ext>
            </a:extLst>
          </p:cNvPr>
          <p:cNvSpPr>
            <a:spLocks noGrp="1"/>
          </p:cNvSpPr>
          <p:nvPr>
            <p:ph type="body" idx="1"/>
          </p:nvPr>
        </p:nvSpPr>
        <p:spPr>
          <a:xfrm>
            <a:off x="3886200" y="2889503"/>
            <a:ext cx="7315200" cy="3260489"/>
          </a:xfrm>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rPr>
              <a:t>First, you have start living out your calling.  When I received my first speaking assignment, I was given at least three months to prepare.  That rarely happens out in the field.</a:t>
            </a:r>
          </a:p>
          <a:p>
            <a:pPr>
              <a:lnSpc>
                <a:spcPct val="150000"/>
              </a:lnSpc>
            </a:pPr>
            <a:endParaRPr lang="en-US" sz="2800" dirty="0"/>
          </a:p>
        </p:txBody>
      </p:sp>
      <p:sp>
        <p:nvSpPr>
          <p:cNvPr id="4" name="Title 1">
            <a:extLst>
              <a:ext uri="{FF2B5EF4-FFF2-40B4-BE49-F238E27FC236}">
                <a16:creationId xmlns:a16="http://schemas.microsoft.com/office/drawing/2014/main" id="{8BF9F287-0B13-0420-24C5-2996AD24F085}"/>
              </a:ext>
            </a:extLst>
          </p:cNvPr>
          <p:cNvSpPr txBox="1">
            <a:spLocks/>
          </p:cNvSpPr>
          <p:nvPr/>
        </p:nvSpPr>
        <p:spPr>
          <a:xfrm>
            <a:off x="258144"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endParaRPr lang="en-US" sz="3600" dirty="0">
              <a:solidFill>
                <a:schemeClr val="bg1"/>
              </a:solidFill>
            </a:endParaRPr>
          </a:p>
        </p:txBody>
      </p:sp>
      <p:sp>
        <p:nvSpPr>
          <p:cNvPr id="5" name="Title 1">
            <a:extLst>
              <a:ext uri="{FF2B5EF4-FFF2-40B4-BE49-F238E27FC236}">
                <a16:creationId xmlns:a16="http://schemas.microsoft.com/office/drawing/2014/main" id="{34F76BE4-D769-2F5C-7A37-D611DF277C5F}"/>
              </a:ext>
            </a:extLst>
          </p:cNvPr>
          <p:cNvSpPr txBox="1">
            <a:spLocks/>
          </p:cNvSpPr>
          <p:nvPr/>
        </p:nvSpPr>
        <p:spPr>
          <a:xfrm>
            <a:off x="410544" y="129844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1</a:t>
            </a:r>
            <a:br>
              <a:rPr lang="en-US" sz="3600" dirty="0">
                <a:solidFill>
                  <a:schemeClr val="bg1"/>
                </a:solidFill>
              </a:rPr>
            </a:br>
            <a:r>
              <a:rPr lang="en-US" sz="3600" dirty="0">
                <a:solidFill>
                  <a:schemeClr val="bg1"/>
                </a:solidFill>
              </a:rPr>
              <a:t>preparation</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2336613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10B62-0C49-EB8F-3591-7C1C6DC3FE64}"/>
              </a:ext>
            </a:extLst>
          </p:cNvPr>
          <p:cNvSpPr>
            <a:spLocks noGrp="1"/>
          </p:cNvSpPr>
          <p:nvPr>
            <p:ph type="title"/>
          </p:nvPr>
        </p:nvSpPr>
        <p:spPr>
          <a:xfrm>
            <a:off x="3867912" y="752422"/>
            <a:ext cx="7315200" cy="1139080"/>
          </a:xfrm>
        </p:spPr>
        <p:txBody>
          <a:bodyPr>
            <a:normAutofit/>
          </a:bodyPr>
          <a:lstStyle/>
          <a:p>
            <a:r>
              <a:rPr lang="en-US" sz="4400" dirty="0">
                <a:effectLst/>
                <a:latin typeface="Calibri" panose="020F0502020204030204" pitchFamily="34" charset="0"/>
                <a:ea typeface="Calibri" panose="020F0502020204030204" pitchFamily="34" charset="0"/>
              </a:rPr>
              <a:t>Step 2: Spend Time with God</a:t>
            </a:r>
            <a:endParaRPr lang="en-US" sz="4400" dirty="0"/>
          </a:p>
        </p:txBody>
      </p:sp>
      <p:sp>
        <p:nvSpPr>
          <p:cNvPr id="3" name="Content Placeholder 2">
            <a:extLst>
              <a:ext uri="{FF2B5EF4-FFF2-40B4-BE49-F238E27FC236}">
                <a16:creationId xmlns:a16="http://schemas.microsoft.com/office/drawing/2014/main" id="{32296BC0-C683-0013-1289-8E6E112138BF}"/>
              </a:ext>
            </a:extLst>
          </p:cNvPr>
          <p:cNvSpPr>
            <a:spLocks noGrp="1"/>
          </p:cNvSpPr>
          <p:nvPr>
            <p:ph type="body" idx="1"/>
          </p:nvPr>
        </p:nvSpPr>
        <p:spPr>
          <a:xfrm>
            <a:off x="3886200" y="2727525"/>
            <a:ext cx="7315200" cy="3378053"/>
          </a:xfrm>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rPr>
              <a:t>Spend time in prayer, fasting, and study.  Classes and sermons aren’t there for you to tell the people what you want to say, they are there for you to learn what God wants you to tell the people.  </a:t>
            </a:r>
          </a:p>
          <a:p>
            <a:pPr>
              <a:lnSpc>
                <a:spcPct val="150000"/>
              </a:lnSpc>
            </a:pPr>
            <a:endParaRPr lang="en-US" sz="2800" dirty="0"/>
          </a:p>
        </p:txBody>
      </p:sp>
      <p:sp>
        <p:nvSpPr>
          <p:cNvPr id="4" name="Title 1">
            <a:extLst>
              <a:ext uri="{FF2B5EF4-FFF2-40B4-BE49-F238E27FC236}">
                <a16:creationId xmlns:a16="http://schemas.microsoft.com/office/drawing/2014/main" id="{A5DE8DFA-25F2-36C9-5666-A8CEE0F8A6BB}"/>
              </a:ext>
            </a:extLst>
          </p:cNvPr>
          <p:cNvSpPr txBox="1">
            <a:spLocks/>
          </p:cNvSpPr>
          <p:nvPr/>
        </p:nvSpPr>
        <p:spPr>
          <a:xfrm>
            <a:off x="268595"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1</a:t>
            </a:r>
            <a:br>
              <a:rPr lang="en-US" sz="3600" dirty="0">
                <a:solidFill>
                  <a:schemeClr val="bg1"/>
                </a:solidFill>
              </a:rPr>
            </a:br>
            <a:r>
              <a:rPr lang="en-US" sz="3600" dirty="0">
                <a:solidFill>
                  <a:schemeClr val="bg1"/>
                </a:solidFill>
              </a:rPr>
              <a:t>preparation</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349780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7CD4F-5E5F-A09A-4470-7B68A06969F1}"/>
              </a:ext>
            </a:extLst>
          </p:cNvPr>
          <p:cNvSpPr>
            <a:spLocks noGrp="1"/>
          </p:cNvSpPr>
          <p:nvPr>
            <p:ph type="title"/>
          </p:nvPr>
        </p:nvSpPr>
        <p:spPr>
          <a:xfrm>
            <a:off x="3867912" y="757647"/>
            <a:ext cx="7315200" cy="1154755"/>
          </a:xfrm>
        </p:spPr>
        <p:txBody>
          <a:bodyPr>
            <a:normAutofit/>
          </a:bodyPr>
          <a:lstStyle/>
          <a:p>
            <a:r>
              <a:rPr lang="en-US" sz="4400" dirty="0">
                <a:effectLst/>
                <a:latin typeface="Calibri" panose="020F0502020204030204" pitchFamily="34" charset="0"/>
                <a:ea typeface="Calibri" panose="020F0502020204030204" pitchFamily="34" charset="0"/>
              </a:rPr>
              <a:t>Step 3: Organize your Thoughts </a:t>
            </a:r>
            <a:endParaRPr lang="en-US" sz="4400" dirty="0"/>
          </a:p>
        </p:txBody>
      </p:sp>
      <p:sp>
        <p:nvSpPr>
          <p:cNvPr id="3" name="Content Placeholder 2">
            <a:extLst>
              <a:ext uri="{FF2B5EF4-FFF2-40B4-BE49-F238E27FC236}">
                <a16:creationId xmlns:a16="http://schemas.microsoft.com/office/drawing/2014/main" id="{06B947CF-65C0-4B3F-739C-67EC51FDC7DE}"/>
              </a:ext>
            </a:extLst>
          </p:cNvPr>
          <p:cNvSpPr>
            <a:spLocks noGrp="1"/>
          </p:cNvSpPr>
          <p:nvPr>
            <p:ph type="body" idx="1"/>
          </p:nvPr>
        </p:nvSpPr>
        <p:spPr>
          <a:xfrm>
            <a:off x="3886200" y="2659599"/>
            <a:ext cx="7315200" cy="3485170"/>
          </a:xfrm>
        </p:spPr>
        <p:txBody>
          <a:bodyPr>
            <a:noAutofit/>
          </a:bodyPr>
          <a:lstStyle/>
          <a:p>
            <a:pPr marL="0" indent="0">
              <a:lnSpc>
                <a:spcPct val="150000"/>
              </a:lnSpc>
              <a:buNone/>
            </a:pPr>
            <a:r>
              <a:rPr lang="en-US" sz="2800" dirty="0">
                <a:effectLst/>
                <a:latin typeface="Calibri" panose="020F0502020204030204" pitchFamily="34" charset="0"/>
                <a:ea typeface="Calibri" panose="020F0502020204030204" pitchFamily="34" charset="0"/>
              </a:rPr>
              <a:t>Once you have direction through the first two steps, now it’s time to flesh out your thoughts and to organize them in a way that makes sense.  What are the big takeaways that you want the people to have and go from there.</a:t>
            </a:r>
          </a:p>
          <a:p>
            <a:pPr marL="0" indent="0">
              <a:lnSpc>
                <a:spcPct val="150000"/>
              </a:lnSpc>
              <a:buNone/>
            </a:pPr>
            <a:endParaRPr lang="en-US" sz="2800" dirty="0"/>
          </a:p>
        </p:txBody>
      </p:sp>
      <p:sp>
        <p:nvSpPr>
          <p:cNvPr id="6" name="Title 1">
            <a:extLst>
              <a:ext uri="{FF2B5EF4-FFF2-40B4-BE49-F238E27FC236}">
                <a16:creationId xmlns:a16="http://schemas.microsoft.com/office/drawing/2014/main" id="{8CE3C1C6-AD76-DB7C-4FA3-CFBBD7696BB0}"/>
              </a:ext>
            </a:extLst>
          </p:cNvPr>
          <p:cNvSpPr txBox="1">
            <a:spLocks/>
          </p:cNvSpPr>
          <p:nvPr/>
        </p:nvSpPr>
        <p:spPr>
          <a:xfrm>
            <a:off x="373095"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1</a:t>
            </a:r>
            <a:br>
              <a:rPr lang="en-US" sz="3600" dirty="0">
                <a:solidFill>
                  <a:schemeClr val="bg1"/>
                </a:solidFill>
              </a:rPr>
            </a:br>
            <a:r>
              <a:rPr lang="en-US" sz="3600" dirty="0">
                <a:solidFill>
                  <a:schemeClr val="bg1"/>
                </a:solidFill>
              </a:rPr>
              <a:t>preparation</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1503519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BE1B-15DB-F744-1FFA-392F6B5E49DC}"/>
              </a:ext>
            </a:extLst>
          </p:cNvPr>
          <p:cNvSpPr>
            <a:spLocks noGrp="1"/>
          </p:cNvSpPr>
          <p:nvPr>
            <p:ph type="title"/>
          </p:nvPr>
        </p:nvSpPr>
        <p:spPr>
          <a:xfrm>
            <a:off x="3867912" y="799448"/>
            <a:ext cx="7315200" cy="1076378"/>
          </a:xfrm>
        </p:spPr>
        <p:txBody>
          <a:bodyPr>
            <a:normAutofit/>
          </a:bodyPr>
          <a:lstStyle/>
          <a:p>
            <a:r>
              <a:rPr lang="en-US" sz="4400" dirty="0">
                <a:effectLst/>
                <a:latin typeface="Calibri" panose="020F0502020204030204" pitchFamily="34" charset="0"/>
                <a:ea typeface="Calibri" panose="020F0502020204030204" pitchFamily="34" charset="0"/>
              </a:rPr>
              <a:t>Step 4: Infuse Stories. </a:t>
            </a:r>
            <a:endParaRPr lang="en-US" sz="4400" dirty="0"/>
          </a:p>
        </p:txBody>
      </p:sp>
      <p:sp>
        <p:nvSpPr>
          <p:cNvPr id="3" name="Content Placeholder 2">
            <a:extLst>
              <a:ext uri="{FF2B5EF4-FFF2-40B4-BE49-F238E27FC236}">
                <a16:creationId xmlns:a16="http://schemas.microsoft.com/office/drawing/2014/main" id="{8F98BF0C-F7DD-627A-6D5F-A65A52FD5CCC}"/>
              </a:ext>
            </a:extLst>
          </p:cNvPr>
          <p:cNvSpPr>
            <a:spLocks noGrp="1"/>
          </p:cNvSpPr>
          <p:nvPr>
            <p:ph type="body" idx="1"/>
          </p:nvPr>
        </p:nvSpPr>
        <p:spPr>
          <a:xfrm>
            <a:off x="3886200" y="2837253"/>
            <a:ext cx="7315200" cy="3221299"/>
          </a:xfrm>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rPr>
              <a:t>Stories are powerful.  Jesus used them throughout His ministry on earth. Think how you might interweave stories and testimonies into your class or sermon.</a:t>
            </a:r>
          </a:p>
          <a:p>
            <a:pPr marL="0" indent="0">
              <a:lnSpc>
                <a:spcPct val="150000"/>
              </a:lnSpc>
              <a:buNone/>
            </a:pPr>
            <a:endParaRPr lang="en-US" sz="2800" dirty="0"/>
          </a:p>
        </p:txBody>
      </p:sp>
      <p:sp>
        <p:nvSpPr>
          <p:cNvPr id="4" name="Title 1">
            <a:extLst>
              <a:ext uri="{FF2B5EF4-FFF2-40B4-BE49-F238E27FC236}">
                <a16:creationId xmlns:a16="http://schemas.microsoft.com/office/drawing/2014/main" id="{A624BD1C-6E72-E265-4AC1-AE12F62EE493}"/>
              </a:ext>
            </a:extLst>
          </p:cNvPr>
          <p:cNvSpPr txBox="1">
            <a:spLocks/>
          </p:cNvSpPr>
          <p:nvPr/>
        </p:nvSpPr>
        <p:spPr>
          <a:xfrm>
            <a:off x="346970"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1</a:t>
            </a:r>
            <a:br>
              <a:rPr lang="en-US" sz="3600" dirty="0">
                <a:solidFill>
                  <a:schemeClr val="bg1"/>
                </a:solidFill>
              </a:rPr>
            </a:br>
            <a:r>
              <a:rPr lang="en-US" sz="3600" dirty="0">
                <a:solidFill>
                  <a:schemeClr val="bg1"/>
                </a:solidFill>
              </a:rPr>
              <a:t>preparation</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173609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BF620-18DE-928D-A682-3DE866E541D5}"/>
              </a:ext>
            </a:extLst>
          </p:cNvPr>
          <p:cNvSpPr>
            <a:spLocks noGrp="1"/>
          </p:cNvSpPr>
          <p:nvPr>
            <p:ph type="title"/>
          </p:nvPr>
        </p:nvSpPr>
        <p:spPr>
          <a:xfrm>
            <a:off x="3867912" y="788999"/>
            <a:ext cx="7315200" cy="1196556"/>
          </a:xfrm>
        </p:spPr>
        <p:txBody>
          <a:bodyPr>
            <a:normAutofit/>
          </a:bodyPr>
          <a:lstStyle/>
          <a:p>
            <a:r>
              <a:rPr lang="en-US" sz="4400" dirty="0">
                <a:effectLst/>
                <a:latin typeface="Calibri" panose="020F0502020204030204" pitchFamily="34" charset="0"/>
                <a:ea typeface="Calibri" panose="020F0502020204030204" pitchFamily="34" charset="0"/>
              </a:rPr>
              <a:t>Step 5: Meditate</a:t>
            </a:r>
            <a:endParaRPr lang="en-US" sz="4400" dirty="0"/>
          </a:p>
        </p:txBody>
      </p:sp>
      <p:sp>
        <p:nvSpPr>
          <p:cNvPr id="3" name="Content Placeholder 2">
            <a:extLst>
              <a:ext uri="{FF2B5EF4-FFF2-40B4-BE49-F238E27FC236}">
                <a16:creationId xmlns:a16="http://schemas.microsoft.com/office/drawing/2014/main" id="{A6B0AECA-6A84-7078-4E0A-9331C98A0CA6}"/>
              </a:ext>
            </a:extLst>
          </p:cNvPr>
          <p:cNvSpPr>
            <a:spLocks noGrp="1"/>
          </p:cNvSpPr>
          <p:nvPr>
            <p:ph type="body" idx="1"/>
          </p:nvPr>
        </p:nvSpPr>
        <p:spPr>
          <a:xfrm>
            <a:off x="3928001" y="2805902"/>
            <a:ext cx="7315200" cy="3652375"/>
          </a:xfrm>
        </p:spPr>
        <p:txBody>
          <a:bodyPr>
            <a:normAutofit/>
          </a:bodyPr>
          <a:lstStyle/>
          <a:p>
            <a:pPr marL="0" indent="0">
              <a:lnSpc>
                <a:spcPct val="150000"/>
              </a:lnSpc>
              <a:buNone/>
            </a:pPr>
            <a:r>
              <a:rPr lang="en-US" sz="2800" dirty="0">
                <a:effectLst/>
                <a:latin typeface="Calibri" panose="020F0502020204030204" pitchFamily="34" charset="0"/>
                <a:ea typeface="Calibri" panose="020F0502020204030204" pitchFamily="34" charset="0"/>
              </a:rPr>
              <a:t>Finally, mediate on your class or sermon and allow God to adjust it, but be careful not to over practice.  Don’t try to remember everything.  Trust that God will show up in the moment. </a:t>
            </a:r>
          </a:p>
          <a:p>
            <a:pPr marL="0" indent="0">
              <a:lnSpc>
                <a:spcPct val="150000"/>
              </a:lnSpc>
              <a:buNone/>
            </a:pPr>
            <a:endParaRPr lang="en-US" sz="2800" dirty="0"/>
          </a:p>
        </p:txBody>
      </p:sp>
      <p:sp>
        <p:nvSpPr>
          <p:cNvPr id="4" name="Title 1">
            <a:extLst>
              <a:ext uri="{FF2B5EF4-FFF2-40B4-BE49-F238E27FC236}">
                <a16:creationId xmlns:a16="http://schemas.microsoft.com/office/drawing/2014/main" id="{B2692077-0C1B-24DB-32D9-B22995E7E1AF}"/>
              </a:ext>
            </a:extLst>
          </p:cNvPr>
          <p:cNvSpPr txBox="1">
            <a:spLocks/>
          </p:cNvSpPr>
          <p:nvPr/>
        </p:nvSpPr>
        <p:spPr>
          <a:xfrm>
            <a:off x="299948" y="1128408"/>
            <a:ext cx="2947482" cy="460118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r>
              <a:rPr lang="en-US" sz="3600" dirty="0">
                <a:solidFill>
                  <a:schemeClr val="bg1"/>
                </a:solidFill>
              </a:rPr>
              <a:t>Unit 1</a:t>
            </a:r>
            <a:br>
              <a:rPr lang="en-US" sz="3600" dirty="0">
                <a:solidFill>
                  <a:schemeClr val="bg1"/>
                </a:solidFill>
              </a:rPr>
            </a:br>
            <a:r>
              <a:rPr lang="en-US" sz="3600" dirty="0">
                <a:solidFill>
                  <a:schemeClr val="bg1"/>
                </a:solidFill>
              </a:rPr>
              <a:t>preparation</a:t>
            </a: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401996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34D7-226A-BBFF-9DB2-88BB0A568471}"/>
              </a:ext>
            </a:extLst>
          </p:cNvPr>
          <p:cNvSpPr>
            <a:spLocks noGrp="1"/>
          </p:cNvSpPr>
          <p:nvPr>
            <p:ph type="ctrTitle"/>
          </p:nvPr>
        </p:nvSpPr>
        <p:spPr>
          <a:xfrm>
            <a:off x="1069848" y="1298448"/>
            <a:ext cx="7682266" cy="2939143"/>
          </a:xfrm>
        </p:spPr>
        <p:txBody>
          <a:bodyPr>
            <a:normAutofit/>
          </a:bodyPr>
          <a:lstStyle/>
          <a:p>
            <a:pPr>
              <a:lnSpc>
                <a:spcPct val="100000"/>
              </a:lnSpc>
            </a:pPr>
            <a:r>
              <a:rPr lang="en-US" sz="4400" dirty="0"/>
              <a:t>Magnify Your Calling – </a:t>
            </a:r>
            <a:br>
              <a:rPr lang="en-US" sz="4400" dirty="0"/>
            </a:br>
            <a:r>
              <a:rPr lang="en-US" sz="4400" dirty="0"/>
              <a:t>13 Steps to Better Public Speaking</a:t>
            </a:r>
            <a:br>
              <a:rPr lang="en-US" sz="4400" dirty="0"/>
            </a:br>
            <a:r>
              <a:rPr lang="en-US" sz="4400" dirty="0"/>
              <a:t>Unit 2 – Delivery: Steps 6-10</a:t>
            </a:r>
          </a:p>
        </p:txBody>
      </p:sp>
      <p:sp>
        <p:nvSpPr>
          <p:cNvPr id="3" name="Subtitle 2">
            <a:extLst>
              <a:ext uri="{FF2B5EF4-FFF2-40B4-BE49-F238E27FC236}">
                <a16:creationId xmlns:a16="http://schemas.microsoft.com/office/drawing/2014/main" id="{7D23C679-CCB2-83CD-4F31-6275EC19AE32}"/>
              </a:ext>
            </a:extLst>
          </p:cNvPr>
          <p:cNvSpPr>
            <a:spLocks noGrp="1"/>
          </p:cNvSpPr>
          <p:nvPr>
            <p:ph type="subTitle" idx="1"/>
          </p:nvPr>
        </p:nvSpPr>
        <p:spPr>
          <a:xfrm>
            <a:off x="1100015" y="5047488"/>
            <a:ext cx="7315200" cy="537158"/>
          </a:xfrm>
        </p:spPr>
        <p:txBody>
          <a:bodyPr>
            <a:normAutofit/>
          </a:bodyPr>
          <a:lstStyle/>
          <a:p>
            <a:r>
              <a:rPr lang="en-US" sz="3200" dirty="0"/>
              <a:t>Andrew King – March 2024</a:t>
            </a:r>
          </a:p>
        </p:txBody>
      </p:sp>
    </p:spTree>
    <p:extLst>
      <p:ext uri="{BB962C8B-B14F-4D97-AF65-F5344CB8AC3E}">
        <p14:creationId xmlns:p14="http://schemas.microsoft.com/office/powerpoint/2010/main" val="642178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Fra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Fra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1391</Words>
  <Application>Microsoft Office PowerPoint</Application>
  <PresentationFormat>Widescreen</PresentationFormat>
  <Paragraphs>128</Paragraphs>
  <Slides>24</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Arial</vt:lpstr>
      <vt:lpstr>Calibri</vt:lpstr>
      <vt:lpstr>Calibri Light</vt:lpstr>
      <vt:lpstr>Century Gothic</vt:lpstr>
      <vt:lpstr>Corbel</vt:lpstr>
      <vt:lpstr>Wingdings</vt:lpstr>
      <vt:lpstr>Wingdings 2</vt:lpstr>
      <vt:lpstr>1_Frame</vt:lpstr>
      <vt:lpstr>Frame</vt:lpstr>
      <vt:lpstr>Custom Design</vt:lpstr>
      <vt:lpstr>Magnify Your Calling –  13 Steps to Better Public Speaking Unit 1 – Preparation : Steps 1-5</vt:lpstr>
      <vt:lpstr>Unit 1 preparation overview</vt:lpstr>
      <vt:lpstr>Unit 1 preparation steps</vt:lpstr>
      <vt:lpstr>Step 1. Living your Calling </vt:lpstr>
      <vt:lpstr>Step 2: Spend Time with God</vt:lpstr>
      <vt:lpstr>Step 3: Organize your Thoughts </vt:lpstr>
      <vt:lpstr>Step 4: Infuse Stories. </vt:lpstr>
      <vt:lpstr>Step 5: Meditate</vt:lpstr>
      <vt:lpstr>Magnify Your Calling –  13 Steps to Better Public Speaking Unit 2 – Delivery: Steps 6-10</vt:lpstr>
      <vt:lpstr>PowerPoint Presentation</vt:lpstr>
      <vt:lpstr>PowerPoint Presentation</vt:lpstr>
      <vt:lpstr>Unit 2 delivery steps    </vt:lpstr>
      <vt:lpstr>Step 6: The Secret Power of Stories</vt:lpstr>
      <vt:lpstr>Step 7: Connect, Inspire, Transform</vt:lpstr>
      <vt:lpstr>Step 8: Body language and eye contact</vt:lpstr>
      <vt:lpstr>Step 9: Speak to the People</vt:lpstr>
      <vt:lpstr>Step 10: Action Items</vt:lpstr>
      <vt:lpstr>Magnify Your Calling –  13 Steps to Better Public Speaking Unit 3 – Follow-through: Steps 11-13</vt:lpstr>
      <vt:lpstr>PowerPoint Presentation</vt:lpstr>
      <vt:lpstr>Step 11: Don’t Relax Step 12: Review Your Message Step 13:  Embrace Constructive Criticism </vt:lpstr>
      <vt:lpstr>Step 11: Don’t Relax</vt:lpstr>
      <vt:lpstr>Step 12: Review your Message</vt:lpstr>
      <vt:lpstr>Step 13: Embrace Constructive Criticism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Magnify Your Calling 13 Steps to Better Public Speaking</dc:title>
  <dc:creator>William Horn</dc:creator>
  <cp:lastModifiedBy>William Horn</cp:lastModifiedBy>
  <cp:revision>9</cp:revision>
  <dcterms:created xsi:type="dcterms:W3CDTF">2024-04-09T15:30:38Z</dcterms:created>
  <dcterms:modified xsi:type="dcterms:W3CDTF">2024-04-11T21:44:25Z</dcterms:modified>
</cp:coreProperties>
</file>