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23"/>
  </p:notesMasterIdLst>
  <p:sldIdLst>
    <p:sldId id="256" r:id="rId2"/>
    <p:sldId id="257" r:id="rId3"/>
    <p:sldId id="309" r:id="rId4"/>
    <p:sldId id="310" r:id="rId5"/>
    <p:sldId id="262" r:id="rId6"/>
    <p:sldId id="312" r:id="rId7"/>
    <p:sldId id="311" r:id="rId8"/>
    <p:sldId id="313" r:id="rId9"/>
    <p:sldId id="314" r:id="rId10"/>
    <p:sldId id="315" r:id="rId11"/>
    <p:sldId id="264" r:id="rId12"/>
    <p:sldId id="316" r:id="rId13"/>
    <p:sldId id="317" r:id="rId14"/>
    <p:sldId id="318" r:id="rId15"/>
    <p:sldId id="319" r:id="rId16"/>
    <p:sldId id="320" r:id="rId17"/>
    <p:sldId id="321" r:id="rId18"/>
    <p:sldId id="322" r:id="rId19"/>
    <p:sldId id="323" r:id="rId20"/>
    <p:sldId id="324" r:id="rId21"/>
    <p:sldId id="26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D2D1"/>
    <a:srgbClr val="7A8C8E"/>
    <a:srgbClr val="CC6600"/>
    <a:srgbClr val="CC0000"/>
    <a:srgbClr val="BFE7F0"/>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1" autoAdjust="0"/>
    <p:restoredTop sz="96449" autoAdjust="0"/>
  </p:normalViewPr>
  <p:slideViewPr>
    <p:cSldViewPr snapToGrid="0">
      <p:cViewPr varScale="1">
        <p:scale>
          <a:sx n="107" d="100"/>
          <a:sy n="107" d="100"/>
        </p:scale>
        <p:origin x="612"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B69939-C7E5-47BA-B480-BB3A2F1715F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E9F6336-1109-4E16-A472-3DD573256AB9}">
      <dgm:prSet phldrT="[Text]"/>
      <dgm:spPr/>
      <dgm:t>
        <a:bodyPr/>
        <a:lstStyle/>
        <a:p>
          <a:r>
            <a:rPr lang="en-US" dirty="0"/>
            <a:t>Preaching</a:t>
          </a:r>
        </a:p>
      </dgm:t>
    </dgm:pt>
    <dgm:pt modelId="{0A1D5DD8-C704-464B-8A99-753653A346EE}" type="parTrans" cxnId="{F6B7AFED-A559-413E-AECC-DC2F986479FE}">
      <dgm:prSet/>
      <dgm:spPr/>
      <dgm:t>
        <a:bodyPr/>
        <a:lstStyle/>
        <a:p>
          <a:endParaRPr lang="en-US"/>
        </a:p>
      </dgm:t>
    </dgm:pt>
    <dgm:pt modelId="{6FC94E0B-B70C-4A07-9828-224482D9255A}" type="sibTrans" cxnId="{F6B7AFED-A559-413E-AECC-DC2F986479FE}">
      <dgm:prSet/>
      <dgm:spPr/>
      <dgm:t>
        <a:bodyPr/>
        <a:lstStyle/>
        <a:p>
          <a:endParaRPr lang="en-US"/>
        </a:p>
      </dgm:t>
    </dgm:pt>
    <dgm:pt modelId="{4A19A933-865C-4BCB-B6D6-9E704EC2A22A}">
      <dgm:prSet phldrT="[Text]"/>
      <dgm:spPr/>
      <dgm:t>
        <a:bodyPr/>
        <a:lstStyle/>
        <a:p>
          <a:pPr>
            <a:buFont typeface="Arial" panose="020B0604020202020204" pitchFamily="34" charset="0"/>
            <a:buChar char="•"/>
          </a:pPr>
          <a:r>
            <a:rPr lang="en-US" altLang="en-US" dirty="0"/>
            <a:t>focus is primarily on proclaiming, exclaiming, explaining and interpreting</a:t>
          </a:r>
          <a:endParaRPr lang="en-US" dirty="0"/>
        </a:p>
      </dgm:t>
    </dgm:pt>
    <dgm:pt modelId="{13C18797-A17E-49F9-9AFE-C9A3247D124B}" type="parTrans" cxnId="{681ACE57-3FF7-4513-8405-C6D2CF779AF3}">
      <dgm:prSet/>
      <dgm:spPr/>
      <dgm:t>
        <a:bodyPr/>
        <a:lstStyle/>
        <a:p>
          <a:endParaRPr lang="en-US"/>
        </a:p>
      </dgm:t>
    </dgm:pt>
    <dgm:pt modelId="{83EC45C5-A279-4F76-B212-3206C91E83CD}" type="sibTrans" cxnId="{681ACE57-3FF7-4513-8405-C6D2CF779AF3}">
      <dgm:prSet/>
      <dgm:spPr/>
      <dgm:t>
        <a:bodyPr/>
        <a:lstStyle/>
        <a:p>
          <a:endParaRPr lang="en-US"/>
        </a:p>
      </dgm:t>
    </dgm:pt>
    <dgm:pt modelId="{1525F30F-6B1D-4A86-B8C7-E39867F227A8}">
      <dgm:prSet phldrT="[Text]"/>
      <dgm:spPr/>
      <dgm:t>
        <a:bodyPr/>
        <a:lstStyle/>
        <a:p>
          <a:r>
            <a:rPr lang="en-US" dirty="0"/>
            <a:t>Teaching</a:t>
          </a:r>
        </a:p>
      </dgm:t>
    </dgm:pt>
    <dgm:pt modelId="{6CA6D478-2FF0-435E-AC76-03832D176A9E}" type="parTrans" cxnId="{B526122E-C2CB-44A5-8F9A-3CFE536321EE}">
      <dgm:prSet/>
      <dgm:spPr/>
      <dgm:t>
        <a:bodyPr/>
        <a:lstStyle/>
        <a:p>
          <a:endParaRPr lang="en-US"/>
        </a:p>
      </dgm:t>
    </dgm:pt>
    <dgm:pt modelId="{F074FBEE-508C-4B4C-8BFD-8C2621AC4D14}" type="sibTrans" cxnId="{B526122E-C2CB-44A5-8F9A-3CFE536321EE}">
      <dgm:prSet/>
      <dgm:spPr/>
      <dgm:t>
        <a:bodyPr/>
        <a:lstStyle/>
        <a:p>
          <a:endParaRPr lang="en-US"/>
        </a:p>
      </dgm:t>
    </dgm:pt>
    <dgm:pt modelId="{9596FC05-3C44-43FC-AEA6-6B744AEE5580}">
      <dgm:prSet phldrT="[Text]"/>
      <dgm:spPr/>
      <dgm:t>
        <a:bodyPr/>
        <a:lstStyle/>
        <a:p>
          <a:r>
            <a:rPr lang="en-US" altLang="en-US" dirty="0"/>
            <a:t>focus is primarily on instruction and informing (purposeful learning)</a:t>
          </a:r>
          <a:endParaRPr lang="en-US" dirty="0"/>
        </a:p>
      </dgm:t>
    </dgm:pt>
    <dgm:pt modelId="{55770530-D2C1-4850-9C85-2A6715CE8ACE}" type="parTrans" cxnId="{7EDC4263-9BEA-4B64-9347-60B3CCDD0B18}">
      <dgm:prSet/>
      <dgm:spPr/>
      <dgm:t>
        <a:bodyPr/>
        <a:lstStyle/>
        <a:p>
          <a:endParaRPr lang="en-US"/>
        </a:p>
      </dgm:t>
    </dgm:pt>
    <dgm:pt modelId="{F070E504-0F80-47FD-9A9D-C25B97841ADA}" type="sibTrans" cxnId="{7EDC4263-9BEA-4B64-9347-60B3CCDD0B18}">
      <dgm:prSet/>
      <dgm:spPr/>
      <dgm:t>
        <a:bodyPr/>
        <a:lstStyle/>
        <a:p>
          <a:endParaRPr lang="en-US"/>
        </a:p>
      </dgm:t>
    </dgm:pt>
    <dgm:pt modelId="{56CFF93C-D16C-4362-946A-68718B361CF4}">
      <dgm:prSet phldrT="[Text]"/>
      <dgm:spPr/>
      <dgm:t>
        <a:bodyPr/>
        <a:lstStyle/>
        <a:p>
          <a:r>
            <a:rPr lang="en-US" dirty="0"/>
            <a:t>Expounding</a:t>
          </a:r>
        </a:p>
      </dgm:t>
    </dgm:pt>
    <dgm:pt modelId="{AB0443A2-BE0E-4C24-AB4B-CA04F62EADC2}" type="parTrans" cxnId="{EF0C02E3-F5F0-4419-85D9-757B7BB5F9D4}">
      <dgm:prSet/>
      <dgm:spPr/>
      <dgm:t>
        <a:bodyPr/>
        <a:lstStyle/>
        <a:p>
          <a:endParaRPr lang="en-US"/>
        </a:p>
      </dgm:t>
    </dgm:pt>
    <dgm:pt modelId="{9732B5EC-8873-416F-8BD5-7CA0EDE07EB0}" type="sibTrans" cxnId="{EF0C02E3-F5F0-4419-85D9-757B7BB5F9D4}">
      <dgm:prSet/>
      <dgm:spPr/>
      <dgm:t>
        <a:bodyPr/>
        <a:lstStyle/>
        <a:p>
          <a:endParaRPr lang="en-US"/>
        </a:p>
      </dgm:t>
    </dgm:pt>
    <dgm:pt modelId="{38FA38D0-E17F-47C9-ADDA-06E3067F26CA}">
      <dgm:prSet phldrT="[Text]"/>
      <dgm:spPr/>
      <dgm:t>
        <a:bodyPr/>
        <a:lstStyle/>
        <a:p>
          <a:pPr>
            <a:buFont typeface="Arial" panose="020B0604020202020204" pitchFamily="34" charset="0"/>
            <a:buChar char="•"/>
          </a:pPr>
          <a:r>
            <a:rPr lang="en-US" altLang="en-US" dirty="0"/>
            <a:t>focus is primarily on explaining, clarifying and interpreting</a:t>
          </a:r>
          <a:endParaRPr lang="en-US" dirty="0"/>
        </a:p>
      </dgm:t>
    </dgm:pt>
    <dgm:pt modelId="{6BDA13E9-DB65-4CF2-86A7-55545440F475}" type="parTrans" cxnId="{DD988EED-8195-4A2A-8402-A5C125C26D94}">
      <dgm:prSet/>
      <dgm:spPr/>
      <dgm:t>
        <a:bodyPr/>
        <a:lstStyle/>
        <a:p>
          <a:endParaRPr lang="en-US"/>
        </a:p>
      </dgm:t>
    </dgm:pt>
    <dgm:pt modelId="{18344B5C-84F7-40FB-82C1-1B0FCF17C90B}" type="sibTrans" cxnId="{DD988EED-8195-4A2A-8402-A5C125C26D94}">
      <dgm:prSet/>
      <dgm:spPr/>
      <dgm:t>
        <a:bodyPr/>
        <a:lstStyle/>
        <a:p>
          <a:endParaRPr lang="en-US"/>
        </a:p>
      </dgm:t>
    </dgm:pt>
    <dgm:pt modelId="{0A47524D-6B50-4D97-B8D9-A77135000A7B}">
      <dgm:prSet phldrT="[Text]"/>
      <dgm:spPr/>
      <dgm:t>
        <a:bodyPr/>
        <a:lstStyle/>
        <a:p>
          <a:r>
            <a:rPr lang="en-US" dirty="0"/>
            <a:t>Exhorting</a:t>
          </a:r>
        </a:p>
      </dgm:t>
    </dgm:pt>
    <dgm:pt modelId="{718C509E-2D90-4D34-8582-1CCD37448958}" type="parTrans" cxnId="{9869883F-FC99-4A2F-A0BD-86AAE1A032D5}">
      <dgm:prSet/>
      <dgm:spPr/>
      <dgm:t>
        <a:bodyPr/>
        <a:lstStyle/>
        <a:p>
          <a:endParaRPr lang="en-US"/>
        </a:p>
      </dgm:t>
    </dgm:pt>
    <dgm:pt modelId="{19F61A71-E2B8-4FFD-9967-2C95D15F6AF3}" type="sibTrans" cxnId="{9869883F-FC99-4A2F-A0BD-86AAE1A032D5}">
      <dgm:prSet/>
      <dgm:spPr/>
      <dgm:t>
        <a:bodyPr/>
        <a:lstStyle/>
        <a:p>
          <a:endParaRPr lang="en-US"/>
        </a:p>
      </dgm:t>
    </dgm:pt>
    <dgm:pt modelId="{28DBA29D-54FE-4996-AE7D-20B5D4174980}">
      <dgm:prSet phldrT="[Text]"/>
      <dgm:spPr/>
      <dgm:t>
        <a:bodyPr/>
        <a:lstStyle/>
        <a:p>
          <a:r>
            <a:rPr lang="en-US" altLang="en-US"/>
            <a:t>focus is primarily on urging, encouraging, persuading, and inciting</a:t>
          </a:r>
          <a:endParaRPr lang="en-US" dirty="0"/>
        </a:p>
      </dgm:t>
    </dgm:pt>
    <dgm:pt modelId="{1C29E3FA-8B5F-45D1-AE0E-AA7EC1282660}" type="parTrans" cxnId="{0FB79515-6D5B-4025-AC72-097DBDAF8CF8}">
      <dgm:prSet/>
      <dgm:spPr/>
      <dgm:t>
        <a:bodyPr/>
        <a:lstStyle/>
        <a:p>
          <a:endParaRPr lang="en-US"/>
        </a:p>
      </dgm:t>
    </dgm:pt>
    <dgm:pt modelId="{BF25D0E7-E207-48A0-AC4B-14DF7D3E567C}" type="sibTrans" cxnId="{0FB79515-6D5B-4025-AC72-097DBDAF8CF8}">
      <dgm:prSet/>
      <dgm:spPr/>
      <dgm:t>
        <a:bodyPr/>
        <a:lstStyle/>
        <a:p>
          <a:endParaRPr lang="en-US"/>
        </a:p>
      </dgm:t>
    </dgm:pt>
    <dgm:pt modelId="{3C852E46-B474-4991-908F-ED34E0F5F745}" type="pres">
      <dgm:prSet presAssocID="{B9B69939-C7E5-47BA-B480-BB3A2F1715F3}" presName="Name0" presStyleCnt="0">
        <dgm:presLayoutVars>
          <dgm:dir/>
          <dgm:animLvl val="lvl"/>
          <dgm:resizeHandles val="exact"/>
        </dgm:presLayoutVars>
      </dgm:prSet>
      <dgm:spPr/>
    </dgm:pt>
    <dgm:pt modelId="{01A51B96-DC19-4883-AA13-E9A19F382A15}" type="pres">
      <dgm:prSet presAssocID="{BE9F6336-1109-4E16-A472-3DD573256AB9}" presName="composite" presStyleCnt="0"/>
      <dgm:spPr/>
    </dgm:pt>
    <dgm:pt modelId="{E898E450-5B5B-41FE-A028-891664B377E2}" type="pres">
      <dgm:prSet presAssocID="{BE9F6336-1109-4E16-A472-3DD573256AB9}" presName="parTx" presStyleLbl="alignNode1" presStyleIdx="0" presStyleCnt="4">
        <dgm:presLayoutVars>
          <dgm:chMax val="0"/>
          <dgm:chPref val="0"/>
          <dgm:bulletEnabled val="1"/>
        </dgm:presLayoutVars>
      </dgm:prSet>
      <dgm:spPr/>
    </dgm:pt>
    <dgm:pt modelId="{9B5EB0C6-1D2B-4DAB-B683-F3858BE69CA4}" type="pres">
      <dgm:prSet presAssocID="{BE9F6336-1109-4E16-A472-3DD573256AB9}" presName="desTx" presStyleLbl="alignAccFollowNode1" presStyleIdx="0" presStyleCnt="4">
        <dgm:presLayoutVars>
          <dgm:bulletEnabled val="1"/>
        </dgm:presLayoutVars>
      </dgm:prSet>
      <dgm:spPr/>
    </dgm:pt>
    <dgm:pt modelId="{3E7602A9-143B-4B44-916E-CFAF19360FA2}" type="pres">
      <dgm:prSet presAssocID="{6FC94E0B-B70C-4A07-9828-224482D9255A}" presName="space" presStyleCnt="0"/>
      <dgm:spPr/>
    </dgm:pt>
    <dgm:pt modelId="{69213866-5C35-423A-ADAF-5450626D1034}" type="pres">
      <dgm:prSet presAssocID="{1525F30F-6B1D-4A86-B8C7-E39867F227A8}" presName="composite" presStyleCnt="0"/>
      <dgm:spPr/>
    </dgm:pt>
    <dgm:pt modelId="{C79D0E5B-1B7D-48D2-8920-2CA53E92D12D}" type="pres">
      <dgm:prSet presAssocID="{1525F30F-6B1D-4A86-B8C7-E39867F227A8}" presName="parTx" presStyleLbl="alignNode1" presStyleIdx="1" presStyleCnt="4">
        <dgm:presLayoutVars>
          <dgm:chMax val="0"/>
          <dgm:chPref val="0"/>
          <dgm:bulletEnabled val="1"/>
        </dgm:presLayoutVars>
      </dgm:prSet>
      <dgm:spPr/>
    </dgm:pt>
    <dgm:pt modelId="{7B7CF1A9-5DE1-469B-BD45-F15DEF0F3906}" type="pres">
      <dgm:prSet presAssocID="{1525F30F-6B1D-4A86-B8C7-E39867F227A8}" presName="desTx" presStyleLbl="alignAccFollowNode1" presStyleIdx="1" presStyleCnt="4">
        <dgm:presLayoutVars>
          <dgm:bulletEnabled val="1"/>
        </dgm:presLayoutVars>
      </dgm:prSet>
      <dgm:spPr/>
    </dgm:pt>
    <dgm:pt modelId="{C93FC31B-6571-42EF-BC6F-D8A7EA756CFC}" type="pres">
      <dgm:prSet presAssocID="{F074FBEE-508C-4B4C-8BFD-8C2621AC4D14}" presName="space" presStyleCnt="0"/>
      <dgm:spPr/>
    </dgm:pt>
    <dgm:pt modelId="{91C6F3C4-AC01-4D15-9DFE-2386D81093DD}" type="pres">
      <dgm:prSet presAssocID="{56CFF93C-D16C-4362-946A-68718B361CF4}" presName="composite" presStyleCnt="0"/>
      <dgm:spPr/>
    </dgm:pt>
    <dgm:pt modelId="{C918BF7D-4925-4904-BF56-555B84EE62CC}" type="pres">
      <dgm:prSet presAssocID="{56CFF93C-D16C-4362-946A-68718B361CF4}" presName="parTx" presStyleLbl="alignNode1" presStyleIdx="2" presStyleCnt="4">
        <dgm:presLayoutVars>
          <dgm:chMax val="0"/>
          <dgm:chPref val="0"/>
          <dgm:bulletEnabled val="1"/>
        </dgm:presLayoutVars>
      </dgm:prSet>
      <dgm:spPr/>
    </dgm:pt>
    <dgm:pt modelId="{18828006-841B-46D0-9F80-608BD9A2F0D5}" type="pres">
      <dgm:prSet presAssocID="{56CFF93C-D16C-4362-946A-68718B361CF4}" presName="desTx" presStyleLbl="alignAccFollowNode1" presStyleIdx="2" presStyleCnt="4">
        <dgm:presLayoutVars>
          <dgm:bulletEnabled val="1"/>
        </dgm:presLayoutVars>
      </dgm:prSet>
      <dgm:spPr/>
    </dgm:pt>
    <dgm:pt modelId="{AB074DFC-8166-41B4-977E-D13EA44F7B63}" type="pres">
      <dgm:prSet presAssocID="{9732B5EC-8873-416F-8BD5-7CA0EDE07EB0}" presName="space" presStyleCnt="0"/>
      <dgm:spPr/>
    </dgm:pt>
    <dgm:pt modelId="{21B0127B-2C33-44A8-9AC0-00F68CCC4716}" type="pres">
      <dgm:prSet presAssocID="{0A47524D-6B50-4D97-B8D9-A77135000A7B}" presName="composite" presStyleCnt="0"/>
      <dgm:spPr/>
    </dgm:pt>
    <dgm:pt modelId="{3996BCA0-A3AB-48DF-818B-0579AAC7DF3A}" type="pres">
      <dgm:prSet presAssocID="{0A47524D-6B50-4D97-B8D9-A77135000A7B}" presName="parTx" presStyleLbl="alignNode1" presStyleIdx="3" presStyleCnt="4">
        <dgm:presLayoutVars>
          <dgm:chMax val="0"/>
          <dgm:chPref val="0"/>
          <dgm:bulletEnabled val="1"/>
        </dgm:presLayoutVars>
      </dgm:prSet>
      <dgm:spPr/>
    </dgm:pt>
    <dgm:pt modelId="{E5A43AA9-404F-4344-A270-A49785052CC3}" type="pres">
      <dgm:prSet presAssocID="{0A47524D-6B50-4D97-B8D9-A77135000A7B}" presName="desTx" presStyleLbl="alignAccFollowNode1" presStyleIdx="3" presStyleCnt="4">
        <dgm:presLayoutVars>
          <dgm:bulletEnabled val="1"/>
        </dgm:presLayoutVars>
      </dgm:prSet>
      <dgm:spPr/>
    </dgm:pt>
  </dgm:ptLst>
  <dgm:cxnLst>
    <dgm:cxn modelId="{303A1B0E-F368-4403-85DC-78BF102DD241}" type="presOf" srcId="{56CFF93C-D16C-4362-946A-68718B361CF4}" destId="{C918BF7D-4925-4904-BF56-555B84EE62CC}" srcOrd="0" destOrd="0" presId="urn:microsoft.com/office/officeart/2005/8/layout/hList1"/>
    <dgm:cxn modelId="{0FB79515-6D5B-4025-AC72-097DBDAF8CF8}" srcId="{0A47524D-6B50-4D97-B8D9-A77135000A7B}" destId="{28DBA29D-54FE-4996-AE7D-20B5D4174980}" srcOrd="0" destOrd="0" parTransId="{1C29E3FA-8B5F-45D1-AE0E-AA7EC1282660}" sibTransId="{BF25D0E7-E207-48A0-AC4B-14DF7D3E567C}"/>
    <dgm:cxn modelId="{B526122E-C2CB-44A5-8F9A-3CFE536321EE}" srcId="{B9B69939-C7E5-47BA-B480-BB3A2F1715F3}" destId="{1525F30F-6B1D-4A86-B8C7-E39867F227A8}" srcOrd="1" destOrd="0" parTransId="{6CA6D478-2FF0-435E-AC76-03832D176A9E}" sibTransId="{F074FBEE-508C-4B4C-8BFD-8C2621AC4D14}"/>
    <dgm:cxn modelId="{9869883F-FC99-4A2F-A0BD-86AAE1A032D5}" srcId="{B9B69939-C7E5-47BA-B480-BB3A2F1715F3}" destId="{0A47524D-6B50-4D97-B8D9-A77135000A7B}" srcOrd="3" destOrd="0" parTransId="{718C509E-2D90-4D34-8582-1CCD37448958}" sibTransId="{19F61A71-E2B8-4FFD-9967-2C95D15F6AF3}"/>
    <dgm:cxn modelId="{7EDC4263-9BEA-4B64-9347-60B3CCDD0B18}" srcId="{1525F30F-6B1D-4A86-B8C7-E39867F227A8}" destId="{9596FC05-3C44-43FC-AEA6-6B744AEE5580}" srcOrd="0" destOrd="0" parTransId="{55770530-D2C1-4850-9C85-2A6715CE8ACE}" sibTransId="{F070E504-0F80-47FD-9A9D-C25B97841ADA}"/>
    <dgm:cxn modelId="{19073F67-FC7B-4E91-9FB1-0C2F7D1F8DE1}" type="presOf" srcId="{9596FC05-3C44-43FC-AEA6-6B744AEE5580}" destId="{7B7CF1A9-5DE1-469B-BD45-F15DEF0F3906}" srcOrd="0" destOrd="0" presId="urn:microsoft.com/office/officeart/2005/8/layout/hList1"/>
    <dgm:cxn modelId="{681ACE57-3FF7-4513-8405-C6D2CF779AF3}" srcId="{BE9F6336-1109-4E16-A472-3DD573256AB9}" destId="{4A19A933-865C-4BCB-B6D6-9E704EC2A22A}" srcOrd="0" destOrd="0" parTransId="{13C18797-A17E-49F9-9AFE-C9A3247D124B}" sibTransId="{83EC45C5-A279-4F76-B212-3206C91E83CD}"/>
    <dgm:cxn modelId="{16D46C58-1C35-40F3-A45D-815A1718E12B}" type="presOf" srcId="{0A47524D-6B50-4D97-B8D9-A77135000A7B}" destId="{3996BCA0-A3AB-48DF-818B-0579AAC7DF3A}" srcOrd="0" destOrd="0" presId="urn:microsoft.com/office/officeart/2005/8/layout/hList1"/>
    <dgm:cxn modelId="{CC1C7FC6-091D-46B8-A27B-9F2EE76C75A2}" type="presOf" srcId="{4A19A933-865C-4BCB-B6D6-9E704EC2A22A}" destId="{9B5EB0C6-1D2B-4DAB-B683-F3858BE69CA4}" srcOrd="0" destOrd="0" presId="urn:microsoft.com/office/officeart/2005/8/layout/hList1"/>
    <dgm:cxn modelId="{0AA9D8D3-994A-431E-A6F7-1584653DDB52}" type="presOf" srcId="{1525F30F-6B1D-4A86-B8C7-E39867F227A8}" destId="{C79D0E5B-1B7D-48D2-8920-2CA53E92D12D}" srcOrd="0" destOrd="0" presId="urn:microsoft.com/office/officeart/2005/8/layout/hList1"/>
    <dgm:cxn modelId="{FBB991DC-F884-4F55-87A7-2687442BA0C0}" type="presOf" srcId="{B9B69939-C7E5-47BA-B480-BB3A2F1715F3}" destId="{3C852E46-B474-4991-908F-ED34E0F5F745}" srcOrd="0" destOrd="0" presId="urn:microsoft.com/office/officeart/2005/8/layout/hList1"/>
    <dgm:cxn modelId="{F54F6FDE-7F78-448D-9314-738AB7F22371}" type="presOf" srcId="{BE9F6336-1109-4E16-A472-3DD573256AB9}" destId="{E898E450-5B5B-41FE-A028-891664B377E2}" srcOrd="0" destOrd="0" presId="urn:microsoft.com/office/officeart/2005/8/layout/hList1"/>
    <dgm:cxn modelId="{EF0C02E3-F5F0-4419-85D9-757B7BB5F9D4}" srcId="{B9B69939-C7E5-47BA-B480-BB3A2F1715F3}" destId="{56CFF93C-D16C-4362-946A-68718B361CF4}" srcOrd="2" destOrd="0" parTransId="{AB0443A2-BE0E-4C24-AB4B-CA04F62EADC2}" sibTransId="{9732B5EC-8873-416F-8BD5-7CA0EDE07EB0}"/>
    <dgm:cxn modelId="{EC4821EC-1AA4-4BA0-A159-567B6B1B32AE}" type="presOf" srcId="{28DBA29D-54FE-4996-AE7D-20B5D4174980}" destId="{E5A43AA9-404F-4344-A270-A49785052CC3}" srcOrd="0" destOrd="0" presId="urn:microsoft.com/office/officeart/2005/8/layout/hList1"/>
    <dgm:cxn modelId="{DD988EED-8195-4A2A-8402-A5C125C26D94}" srcId="{56CFF93C-D16C-4362-946A-68718B361CF4}" destId="{38FA38D0-E17F-47C9-ADDA-06E3067F26CA}" srcOrd="0" destOrd="0" parTransId="{6BDA13E9-DB65-4CF2-86A7-55545440F475}" sibTransId="{18344B5C-84F7-40FB-82C1-1B0FCF17C90B}"/>
    <dgm:cxn modelId="{F6B7AFED-A559-413E-AECC-DC2F986479FE}" srcId="{B9B69939-C7E5-47BA-B480-BB3A2F1715F3}" destId="{BE9F6336-1109-4E16-A472-3DD573256AB9}" srcOrd="0" destOrd="0" parTransId="{0A1D5DD8-C704-464B-8A99-753653A346EE}" sibTransId="{6FC94E0B-B70C-4A07-9828-224482D9255A}"/>
    <dgm:cxn modelId="{0045E3FE-A864-4EE5-BB8E-5E2C8315F3C5}" type="presOf" srcId="{38FA38D0-E17F-47C9-ADDA-06E3067F26CA}" destId="{18828006-841B-46D0-9F80-608BD9A2F0D5}" srcOrd="0" destOrd="0" presId="urn:microsoft.com/office/officeart/2005/8/layout/hList1"/>
    <dgm:cxn modelId="{168FE0D5-CFBD-4E13-9E5D-B95BA4EAAF6F}" type="presParOf" srcId="{3C852E46-B474-4991-908F-ED34E0F5F745}" destId="{01A51B96-DC19-4883-AA13-E9A19F382A15}" srcOrd="0" destOrd="0" presId="urn:microsoft.com/office/officeart/2005/8/layout/hList1"/>
    <dgm:cxn modelId="{131CEA51-C519-427F-82F0-4D29BB53DDFD}" type="presParOf" srcId="{01A51B96-DC19-4883-AA13-E9A19F382A15}" destId="{E898E450-5B5B-41FE-A028-891664B377E2}" srcOrd="0" destOrd="0" presId="urn:microsoft.com/office/officeart/2005/8/layout/hList1"/>
    <dgm:cxn modelId="{30A8136F-48D3-429F-A2EA-DC281CF80B21}" type="presParOf" srcId="{01A51B96-DC19-4883-AA13-E9A19F382A15}" destId="{9B5EB0C6-1D2B-4DAB-B683-F3858BE69CA4}" srcOrd="1" destOrd="0" presId="urn:microsoft.com/office/officeart/2005/8/layout/hList1"/>
    <dgm:cxn modelId="{46744E2E-06C2-48E1-A003-A92F572B7D30}" type="presParOf" srcId="{3C852E46-B474-4991-908F-ED34E0F5F745}" destId="{3E7602A9-143B-4B44-916E-CFAF19360FA2}" srcOrd="1" destOrd="0" presId="urn:microsoft.com/office/officeart/2005/8/layout/hList1"/>
    <dgm:cxn modelId="{41E6A19E-87EE-440E-86A3-B7F9E8ECB12E}" type="presParOf" srcId="{3C852E46-B474-4991-908F-ED34E0F5F745}" destId="{69213866-5C35-423A-ADAF-5450626D1034}" srcOrd="2" destOrd="0" presId="urn:microsoft.com/office/officeart/2005/8/layout/hList1"/>
    <dgm:cxn modelId="{281DC2E9-A290-4E17-AF02-2AA6781BDC23}" type="presParOf" srcId="{69213866-5C35-423A-ADAF-5450626D1034}" destId="{C79D0E5B-1B7D-48D2-8920-2CA53E92D12D}" srcOrd="0" destOrd="0" presId="urn:microsoft.com/office/officeart/2005/8/layout/hList1"/>
    <dgm:cxn modelId="{73363606-9C9B-45BC-A79E-A6EA1242A38C}" type="presParOf" srcId="{69213866-5C35-423A-ADAF-5450626D1034}" destId="{7B7CF1A9-5DE1-469B-BD45-F15DEF0F3906}" srcOrd="1" destOrd="0" presId="urn:microsoft.com/office/officeart/2005/8/layout/hList1"/>
    <dgm:cxn modelId="{5ABE79BD-47D0-43FB-90EA-8A52C3C320AF}" type="presParOf" srcId="{3C852E46-B474-4991-908F-ED34E0F5F745}" destId="{C93FC31B-6571-42EF-BC6F-D8A7EA756CFC}" srcOrd="3" destOrd="0" presId="urn:microsoft.com/office/officeart/2005/8/layout/hList1"/>
    <dgm:cxn modelId="{306EA20E-830A-41E8-95B9-64F3CF8637F7}" type="presParOf" srcId="{3C852E46-B474-4991-908F-ED34E0F5F745}" destId="{91C6F3C4-AC01-4D15-9DFE-2386D81093DD}" srcOrd="4" destOrd="0" presId="urn:microsoft.com/office/officeart/2005/8/layout/hList1"/>
    <dgm:cxn modelId="{8E7BD29F-7661-4F3A-9E36-E396D4033DB6}" type="presParOf" srcId="{91C6F3C4-AC01-4D15-9DFE-2386D81093DD}" destId="{C918BF7D-4925-4904-BF56-555B84EE62CC}" srcOrd="0" destOrd="0" presId="urn:microsoft.com/office/officeart/2005/8/layout/hList1"/>
    <dgm:cxn modelId="{F14317AC-EF39-4617-865E-3CDEC5E91B84}" type="presParOf" srcId="{91C6F3C4-AC01-4D15-9DFE-2386D81093DD}" destId="{18828006-841B-46D0-9F80-608BD9A2F0D5}" srcOrd="1" destOrd="0" presId="urn:microsoft.com/office/officeart/2005/8/layout/hList1"/>
    <dgm:cxn modelId="{EB46C740-2113-4DCB-ACE4-0F9211325674}" type="presParOf" srcId="{3C852E46-B474-4991-908F-ED34E0F5F745}" destId="{AB074DFC-8166-41B4-977E-D13EA44F7B63}" srcOrd="5" destOrd="0" presId="urn:microsoft.com/office/officeart/2005/8/layout/hList1"/>
    <dgm:cxn modelId="{68AD853F-0B6D-4D5A-AE8C-E8740B07631F}" type="presParOf" srcId="{3C852E46-B474-4991-908F-ED34E0F5F745}" destId="{21B0127B-2C33-44A8-9AC0-00F68CCC4716}" srcOrd="6" destOrd="0" presId="urn:microsoft.com/office/officeart/2005/8/layout/hList1"/>
    <dgm:cxn modelId="{5AA10CF2-9E81-41B4-9051-4A07F31B9DF2}" type="presParOf" srcId="{21B0127B-2C33-44A8-9AC0-00F68CCC4716}" destId="{3996BCA0-A3AB-48DF-818B-0579AAC7DF3A}" srcOrd="0" destOrd="0" presId="urn:microsoft.com/office/officeart/2005/8/layout/hList1"/>
    <dgm:cxn modelId="{1C784727-4D88-42BA-8762-7B9CEA828C3F}" type="presParOf" srcId="{21B0127B-2C33-44A8-9AC0-00F68CCC4716}" destId="{E5A43AA9-404F-4344-A270-A49785052C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57AEC8-0818-43E4-BD85-CC1AEBEE6B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A178ED5-6258-4991-A288-C8ADE98AA1ED}">
      <dgm:prSet phldrT="[Text]" custT="1"/>
      <dgm:spPr/>
      <dgm:t>
        <a:bodyPr/>
        <a:lstStyle/>
        <a:p>
          <a:r>
            <a:rPr lang="en-US" sz="3600" dirty="0">
              <a:latin typeface="Calibri Light" panose="020F0302020204030204" pitchFamily="34" charset="0"/>
              <a:ea typeface="Calibri Light" panose="020F0302020204030204" pitchFamily="34" charset="0"/>
              <a:cs typeface="Calibri Light" panose="020F0302020204030204" pitchFamily="34" charset="0"/>
            </a:rPr>
            <a:t>Outcome</a:t>
          </a:r>
        </a:p>
      </dgm:t>
    </dgm:pt>
    <dgm:pt modelId="{53433895-8C78-40FA-B51C-560F040A6A27}" type="parTrans" cxnId="{2DB4663C-BA58-4924-841E-F33C65815987}">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0F53DBC2-3F7C-4E42-858D-04EBB1B7D4AA}" type="sibTrans" cxnId="{2DB4663C-BA58-4924-841E-F33C65815987}">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A7B6D659-05BC-4430-A759-675111D0F63D}">
      <dgm:prSet phldrT="[Text]" custT="1"/>
      <dgm:spPr/>
      <dgm:t>
        <a:bodyPr/>
        <a:lstStyle/>
        <a:p>
          <a:pPr>
            <a:buNone/>
          </a:pPr>
          <a:r>
            <a:rPr lang="en-US" sz="2300" i="1"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A learning </a:t>
          </a:r>
          <a:r>
            <a:rPr lang="en-US" sz="2400" i="1"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purpose</a:t>
          </a:r>
          <a:r>
            <a:rPr lang="en-US" sz="2300" i="1"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 which is clear, definite, and attainable</a:t>
          </a:r>
          <a:r>
            <a:rPr lang="en-US" sz="23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 </a:t>
          </a:r>
        </a:p>
      </dgm:t>
    </dgm:pt>
    <dgm:pt modelId="{13A5C29B-283D-4371-A90F-601B1983F7D9}" type="parTrans" cxnId="{F698A927-E1DE-4EF9-A441-4A88CE948068}">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FDD75E86-038E-4951-BAC5-4ADF6C3461F8}" type="sibTrans" cxnId="{F698A927-E1DE-4EF9-A441-4A88CE948068}">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575636B1-5B5C-4387-8445-6BE2055A8106}" type="pres">
      <dgm:prSet presAssocID="{CD57AEC8-0818-43E4-BD85-CC1AEBEE6BE3}" presName="Name0" presStyleCnt="0">
        <dgm:presLayoutVars>
          <dgm:dir/>
          <dgm:animLvl val="lvl"/>
          <dgm:resizeHandles val="exact"/>
        </dgm:presLayoutVars>
      </dgm:prSet>
      <dgm:spPr/>
    </dgm:pt>
    <dgm:pt modelId="{56590679-197C-46E4-81FB-CA5AD82995AB}" type="pres">
      <dgm:prSet presAssocID="{7A178ED5-6258-4991-A288-C8ADE98AA1ED}" presName="composite" presStyleCnt="0"/>
      <dgm:spPr/>
    </dgm:pt>
    <dgm:pt modelId="{52926E34-6BEE-462B-BB5F-5D621E443AED}" type="pres">
      <dgm:prSet presAssocID="{7A178ED5-6258-4991-A288-C8ADE98AA1ED}" presName="parTx" presStyleLbl="alignNode1" presStyleIdx="0" presStyleCnt="1">
        <dgm:presLayoutVars>
          <dgm:chMax val="0"/>
          <dgm:chPref val="0"/>
          <dgm:bulletEnabled val="1"/>
        </dgm:presLayoutVars>
      </dgm:prSet>
      <dgm:spPr/>
    </dgm:pt>
    <dgm:pt modelId="{2AA14AF0-40FE-46DE-8C41-4198AF5877E5}" type="pres">
      <dgm:prSet presAssocID="{7A178ED5-6258-4991-A288-C8ADE98AA1ED}" presName="desTx" presStyleLbl="alignAccFollowNode1" presStyleIdx="0" presStyleCnt="1" custLinFactNeighborX="4455" custLinFactNeighborY="12747">
        <dgm:presLayoutVars>
          <dgm:bulletEnabled val="1"/>
        </dgm:presLayoutVars>
      </dgm:prSet>
      <dgm:spPr/>
    </dgm:pt>
  </dgm:ptLst>
  <dgm:cxnLst>
    <dgm:cxn modelId="{F698A927-E1DE-4EF9-A441-4A88CE948068}" srcId="{7A178ED5-6258-4991-A288-C8ADE98AA1ED}" destId="{A7B6D659-05BC-4430-A759-675111D0F63D}" srcOrd="0" destOrd="0" parTransId="{13A5C29B-283D-4371-A90F-601B1983F7D9}" sibTransId="{FDD75E86-038E-4951-BAC5-4ADF6C3461F8}"/>
    <dgm:cxn modelId="{2DB4663C-BA58-4924-841E-F33C65815987}" srcId="{CD57AEC8-0818-43E4-BD85-CC1AEBEE6BE3}" destId="{7A178ED5-6258-4991-A288-C8ADE98AA1ED}" srcOrd="0" destOrd="0" parTransId="{53433895-8C78-40FA-B51C-560F040A6A27}" sibTransId="{0F53DBC2-3F7C-4E42-858D-04EBB1B7D4AA}"/>
    <dgm:cxn modelId="{BA314E76-6D12-4224-AA3B-44423E92B1BB}" type="presOf" srcId="{A7B6D659-05BC-4430-A759-675111D0F63D}" destId="{2AA14AF0-40FE-46DE-8C41-4198AF5877E5}" srcOrd="0" destOrd="0" presId="urn:microsoft.com/office/officeart/2005/8/layout/hList1"/>
    <dgm:cxn modelId="{D11530C7-F0DD-4BD1-94B2-AD4333711A04}" type="presOf" srcId="{7A178ED5-6258-4991-A288-C8ADE98AA1ED}" destId="{52926E34-6BEE-462B-BB5F-5D621E443AED}" srcOrd="0" destOrd="0" presId="urn:microsoft.com/office/officeart/2005/8/layout/hList1"/>
    <dgm:cxn modelId="{C18BE8DF-143D-41F2-8768-016BB97ECDE1}" type="presOf" srcId="{CD57AEC8-0818-43E4-BD85-CC1AEBEE6BE3}" destId="{575636B1-5B5C-4387-8445-6BE2055A8106}" srcOrd="0" destOrd="0" presId="urn:microsoft.com/office/officeart/2005/8/layout/hList1"/>
    <dgm:cxn modelId="{8DB8795C-983D-4A6E-906B-F347334349D6}" type="presParOf" srcId="{575636B1-5B5C-4387-8445-6BE2055A8106}" destId="{56590679-197C-46E4-81FB-CA5AD82995AB}" srcOrd="0" destOrd="0" presId="urn:microsoft.com/office/officeart/2005/8/layout/hList1"/>
    <dgm:cxn modelId="{98F43CBC-B8D3-4CB8-8219-EBD23D69AF1C}" type="presParOf" srcId="{56590679-197C-46E4-81FB-CA5AD82995AB}" destId="{52926E34-6BEE-462B-BB5F-5D621E443AED}" srcOrd="0" destOrd="0" presId="urn:microsoft.com/office/officeart/2005/8/layout/hList1"/>
    <dgm:cxn modelId="{DCAEDF17-613A-4C8C-978A-9BC24BC20BB0}" type="presParOf" srcId="{56590679-197C-46E4-81FB-CA5AD82995AB}" destId="{2AA14AF0-40FE-46DE-8C41-4198AF5877E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57AEC8-0818-43E4-BD85-CC1AEBEE6B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A178ED5-6258-4991-A288-C8ADE98AA1ED}">
      <dgm:prSet phldrT="[Text]" custT="1"/>
      <dgm:spPr/>
      <dgm:t>
        <a:bodyPr/>
        <a:lstStyle/>
        <a:p>
          <a:r>
            <a:rPr lang="en-US" sz="3600" dirty="0">
              <a:latin typeface="Calibri Light" panose="020F0302020204030204" pitchFamily="34" charset="0"/>
              <a:ea typeface="Calibri Light" panose="020F0302020204030204" pitchFamily="34" charset="0"/>
              <a:cs typeface="Calibri Light" panose="020F0302020204030204" pitchFamily="34" charset="0"/>
            </a:rPr>
            <a:t>Organization</a:t>
          </a:r>
        </a:p>
      </dgm:t>
    </dgm:pt>
    <dgm:pt modelId="{53433895-8C78-40FA-B51C-560F040A6A27}" type="parTrans" cxnId="{2DB4663C-BA58-4924-841E-F33C65815987}">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0F53DBC2-3F7C-4E42-858D-04EBB1B7D4AA}" type="sibTrans" cxnId="{2DB4663C-BA58-4924-841E-F33C65815987}">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A7B6D659-05BC-4430-A759-675111D0F63D}">
      <dgm:prSet phldrT="[Text]" custT="1"/>
      <dgm:spPr/>
      <dgm:t>
        <a:bodyPr/>
        <a:lstStyle/>
        <a:p>
          <a:pPr>
            <a:buNone/>
          </a:pPr>
          <a:r>
            <a:rPr lang="en-US" sz="24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Organization of subject matter </a:t>
          </a:r>
        </a:p>
      </dgm:t>
    </dgm:pt>
    <dgm:pt modelId="{13A5C29B-283D-4371-A90F-601B1983F7D9}" type="parTrans" cxnId="{F698A927-E1DE-4EF9-A441-4A88CE948068}">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FDD75E86-038E-4951-BAC5-4ADF6C3461F8}" type="sibTrans" cxnId="{F698A927-E1DE-4EF9-A441-4A88CE948068}">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575636B1-5B5C-4387-8445-6BE2055A8106}" type="pres">
      <dgm:prSet presAssocID="{CD57AEC8-0818-43E4-BD85-CC1AEBEE6BE3}" presName="Name0" presStyleCnt="0">
        <dgm:presLayoutVars>
          <dgm:dir/>
          <dgm:animLvl val="lvl"/>
          <dgm:resizeHandles val="exact"/>
        </dgm:presLayoutVars>
      </dgm:prSet>
      <dgm:spPr/>
    </dgm:pt>
    <dgm:pt modelId="{56590679-197C-46E4-81FB-CA5AD82995AB}" type="pres">
      <dgm:prSet presAssocID="{7A178ED5-6258-4991-A288-C8ADE98AA1ED}" presName="composite" presStyleCnt="0"/>
      <dgm:spPr/>
    </dgm:pt>
    <dgm:pt modelId="{52926E34-6BEE-462B-BB5F-5D621E443AED}" type="pres">
      <dgm:prSet presAssocID="{7A178ED5-6258-4991-A288-C8ADE98AA1ED}" presName="parTx" presStyleLbl="alignNode1" presStyleIdx="0" presStyleCnt="1">
        <dgm:presLayoutVars>
          <dgm:chMax val="0"/>
          <dgm:chPref val="0"/>
          <dgm:bulletEnabled val="1"/>
        </dgm:presLayoutVars>
      </dgm:prSet>
      <dgm:spPr/>
    </dgm:pt>
    <dgm:pt modelId="{2AA14AF0-40FE-46DE-8C41-4198AF5877E5}" type="pres">
      <dgm:prSet presAssocID="{7A178ED5-6258-4991-A288-C8ADE98AA1ED}" presName="desTx" presStyleLbl="alignAccFollowNode1" presStyleIdx="0" presStyleCnt="1">
        <dgm:presLayoutVars>
          <dgm:bulletEnabled val="1"/>
        </dgm:presLayoutVars>
      </dgm:prSet>
      <dgm:spPr/>
    </dgm:pt>
  </dgm:ptLst>
  <dgm:cxnLst>
    <dgm:cxn modelId="{F698A927-E1DE-4EF9-A441-4A88CE948068}" srcId="{7A178ED5-6258-4991-A288-C8ADE98AA1ED}" destId="{A7B6D659-05BC-4430-A759-675111D0F63D}" srcOrd="0" destOrd="0" parTransId="{13A5C29B-283D-4371-A90F-601B1983F7D9}" sibTransId="{FDD75E86-038E-4951-BAC5-4ADF6C3461F8}"/>
    <dgm:cxn modelId="{2DB4663C-BA58-4924-841E-F33C65815987}" srcId="{CD57AEC8-0818-43E4-BD85-CC1AEBEE6BE3}" destId="{7A178ED5-6258-4991-A288-C8ADE98AA1ED}" srcOrd="0" destOrd="0" parTransId="{53433895-8C78-40FA-B51C-560F040A6A27}" sibTransId="{0F53DBC2-3F7C-4E42-858D-04EBB1B7D4AA}"/>
    <dgm:cxn modelId="{BA314E76-6D12-4224-AA3B-44423E92B1BB}" type="presOf" srcId="{A7B6D659-05BC-4430-A759-675111D0F63D}" destId="{2AA14AF0-40FE-46DE-8C41-4198AF5877E5}" srcOrd="0" destOrd="0" presId="urn:microsoft.com/office/officeart/2005/8/layout/hList1"/>
    <dgm:cxn modelId="{D11530C7-F0DD-4BD1-94B2-AD4333711A04}" type="presOf" srcId="{7A178ED5-6258-4991-A288-C8ADE98AA1ED}" destId="{52926E34-6BEE-462B-BB5F-5D621E443AED}" srcOrd="0" destOrd="0" presId="urn:microsoft.com/office/officeart/2005/8/layout/hList1"/>
    <dgm:cxn modelId="{C18BE8DF-143D-41F2-8768-016BB97ECDE1}" type="presOf" srcId="{CD57AEC8-0818-43E4-BD85-CC1AEBEE6BE3}" destId="{575636B1-5B5C-4387-8445-6BE2055A8106}" srcOrd="0" destOrd="0" presId="urn:microsoft.com/office/officeart/2005/8/layout/hList1"/>
    <dgm:cxn modelId="{8DB8795C-983D-4A6E-906B-F347334349D6}" type="presParOf" srcId="{575636B1-5B5C-4387-8445-6BE2055A8106}" destId="{56590679-197C-46E4-81FB-CA5AD82995AB}" srcOrd="0" destOrd="0" presId="urn:microsoft.com/office/officeart/2005/8/layout/hList1"/>
    <dgm:cxn modelId="{98F43CBC-B8D3-4CB8-8219-EBD23D69AF1C}" type="presParOf" srcId="{56590679-197C-46E4-81FB-CA5AD82995AB}" destId="{52926E34-6BEE-462B-BB5F-5D621E443AED}" srcOrd="0" destOrd="0" presId="urn:microsoft.com/office/officeart/2005/8/layout/hList1"/>
    <dgm:cxn modelId="{DCAEDF17-613A-4C8C-978A-9BC24BC20BB0}" type="presParOf" srcId="{56590679-197C-46E4-81FB-CA5AD82995AB}" destId="{2AA14AF0-40FE-46DE-8C41-4198AF5877E5}"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57AEC8-0818-43E4-BD85-CC1AEBEE6B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066E212-1DE5-4D5B-8346-FB471AFF1CD5}">
      <dgm:prSet phldrT="[Text]" custT="1"/>
      <dgm:spPr/>
      <dgm:t>
        <a:bodyPr/>
        <a:lstStyle/>
        <a:p>
          <a:r>
            <a:rPr lang="en-US" sz="3600" dirty="0">
              <a:latin typeface="Calibri Light" panose="020F0302020204030204" pitchFamily="34" charset="0"/>
              <a:ea typeface="Calibri Light" panose="020F0302020204030204" pitchFamily="34" charset="0"/>
              <a:cs typeface="Calibri Light" panose="020F0302020204030204" pitchFamily="34" charset="0"/>
            </a:rPr>
            <a:t>Material</a:t>
          </a:r>
        </a:p>
      </dgm:t>
    </dgm:pt>
    <dgm:pt modelId="{D1278474-FAF5-4C6B-9948-A502E87EC50D}" type="parTrans" cxnId="{84ADE8A0-3C6A-4F60-B892-09169266B67E}">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4107EA68-1A53-4DAB-BDD7-FADB5E6B7F71}" type="sibTrans" cxnId="{84ADE8A0-3C6A-4F60-B892-09169266B67E}">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B8CC5B7D-B696-4D68-906D-830BD89CE1B2}">
      <dgm:prSet phldrT="[Text]" custT="1"/>
      <dgm:spPr/>
      <dgm:t>
        <a:bodyPr/>
        <a:lstStyle/>
        <a:p>
          <a:pPr>
            <a:buNone/>
          </a:pPr>
          <a:r>
            <a:rPr lang="en-US" sz="2400" i="1"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The choice of subject matter</a:t>
          </a:r>
          <a:endParaRPr lang="en-US" sz="24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endParaRPr>
        </a:p>
      </dgm:t>
    </dgm:pt>
    <dgm:pt modelId="{918E0B9B-5E71-4DFF-923E-707D77D543AB}" type="parTrans" cxnId="{7695EAAD-003A-42E7-BEC1-286A9A9C0F06}">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2654593A-BDA1-46EC-AFC0-04AC65A31171}" type="sibTrans" cxnId="{7695EAAD-003A-42E7-BEC1-286A9A9C0F06}">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575636B1-5B5C-4387-8445-6BE2055A8106}" type="pres">
      <dgm:prSet presAssocID="{CD57AEC8-0818-43E4-BD85-CC1AEBEE6BE3}" presName="Name0" presStyleCnt="0">
        <dgm:presLayoutVars>
          <dgm:dir/>
          <dgm:animLvl val="lvl"/>
          <dgm:resizeHandles val="exact"/>
        </dgm:presLayoutVars>
      </dgm:prSet>
      <dgm:spPr/>
    </dgm:pt>
    <dgm:pt modelId="{0940A0C0-87D4-4DD2-8CDD-0C6902CDD152}" type="pres">
      <dgm:prSet presAssocID="{F066E212-1DE5-4D5B-8346-FB471AFF1CD5}" presName="composite" presStyleCnt="0"/>
      <dgm:spPr/>
    </dgm:pt>
    <dgm:pt modelId="{C89D1457-0642-43AA-B898-9F3C60B200E4}" type="pres">
      <dgm:prSet presAssocID="{F066E212-1DE5-4D5B-8346-FB471AFF1CD5}" presName="parTx" presStyleLbl="alignNode1" presStyleIdx="0" presStyleCnt="1" custLinFactY="-13684" custLinFactNeighborX="-34362" custLinFactNeighborY="-100000">
        <dgm:presLayoutVars>
          <dgm:chMax val="0"/>
          <dgm:chPref val="0"/>
          <dgm:bulletEnabled val="1"/>
        </dgm:presLayoutVars>
      </dgm:prSet>
      <dgm:spPr/>
    </dgm:pt>
    <dgm:pt modelId="{DB7C195E-8031-4A0D-A98D-E58445F6AC80}" type="pres">
      <dgm:prSet presAssocID="{F066E212-1DE5-4D5B-8346-FB471AFF1CD5}" presName="desTx" presStyleLbl="alignAccFollowNode1" presStyleIdx="0" presStyleCnt="1" custLinFactNeighborX="-21035" custLinFactNeighborY="14283">
        <dgm:presLayoutVars>
          <dgm:bulletEnabled val="1"/>
        </dgm:presLayoutVars>
      </dgm:prSet>
      <dgm:spPr/>
    </dgm:pt>
  </dgm:ptLst>
  <dgm:cxnLst>
    <dgm:cxn modelId="{84ADE8A0-3C6A-4F60-B892-09169266B67E}" srcId="{CD57AEC8-0818-43E4-BD85-CC1AEBEE6BE3}" destId="{F066E212-1DE5-4D5B-8346-FB471AFF1CD5}" srcOrd="0" destOrd="0" parTransId="{D1278474-FAF5-4C6B-9948-A502E87EC50D}" sibTransId="{4107EA68-1A53-4DAB-BDD7-FADB5E6B7F71}"/>
    <dgm:cxn modelId="{7695EAAD-003A-42E7-BEC1-286A9A9C0F06}" srcId="{F066E212-1DE5-4D5B-8346-FB471AFF1CD5}" destId="{B8CC5B7D-B696-4D68-906D-830BD89CE1B2}" srcOrd="0" destOrd="0" parTransId="{918E0B9B-5E71-4DFF-923E-707D77D543AB}" sibTransId="{2654593A-BDA1-46EC-AFC0-04AC65A31171}"/>
    <dgm:cxn modelId="{1AC25AC4-1569-4477-8B8B-06CD364EAC3D}" type="presOf" srcId="{F066E212-1DE5-4D5B-8346-FB471AFF1CD5}" destId="{C89D1457-0642-43AA-B898-9F3C60B200E4}" srcOrd="0" destOrd="0" presId="urn:microsoft.com/office/officeart/2005/8/layout/hList1"/>
    <dgm:cxn modelId="{C18BE8DF-143D-41F2-8768-016BB97ECDE1}" type="presOf" srcId="{CD57AEC8-0818-43E4-BD85-CC1AEBEE6BE3}" destId="{575636B1-5B5C-4387-8445-6BE2055A8106}" srcOrd="0" destOrd="0" presId="urn:microsoft.com/office/officeart/2005/8/layout/hList1"/>
    <dgm:cxn modelId="{D18E1CFE-A44A-4807-9DB6-155F0D0E90B9}" type="presOf" srcId="{B8CC5B7D-B696-4D68-906D-830BD89CE1B2}" destId="{DB7C195E-8031-4A0D-A98D-E58445F6AC80}" srcOrd="0" destOrd="0" presId="urn:microsoft.com/office/officeart/2005/8/layout/hList1"/>
    <dgm:cxn modelId="{ED754A8E-0379-46C1-A3CD-FB393B4BF692}" type="presParOf" srcId="{575636B1-5B5C-4387-8445-6BE2055A8106}" destId="{0940A0C0-87D4-4DD2-8CDD-0C6902CDD152}" srcOrd="0" destOrd="0" presId="urn:microsoft.com/office/officeart/2005/8/layout/hList1"/>
    <dgm:cxn modelId="{EBDE33FF-4625-4D8A-A8CB-9209DD2A90E1}" type="presParOf" srcId="{0940A0C0-87D4-4DD2-8CDD-0C6902CDD152}" destId="{C89D1457-0642-43AA-B898-9F3C60B200E4}" srcOrd="0" destOrd="0" presId="urn:microsoft.com/office/officeart/2005/8/layout/hList1"/>
    <dgm:cxn modelId="{E6F77673-235F-4033-A9CA-5A3573D3AD6F}" type="presParOf" srcId="{0940A0C0-87D4-4DD2-8CDD-0C6902CDD152}" destId="{DB7C195E-8031-4A0D-A98D-E58445F6AC80}"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57AEC8-0818-43E4-BD85-CC1AEBEE6B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066E212-1DE5-4D5B-8346-FB471AFF1CD5}">
      <dgm:prSet phldrT="[Text]" custT="1"/>
      <dgm:spPr/>
      <dgm:t>
        <a:bodyPr/>
        <a:lstStyle/>
        <a:p>
          <a:r>
            <a:rPr lang="en-US" sz="3600" dirty="0">
              <a:latin typeface="Calibri Light" panose="020F0302020204030204" pitchFamily="34" charset="0"/>
              <a:ea typeface="Calibri Light" panose="020F0302020204030204" pitchFamily="34" charset="0"/>
              <a:cs typeface="Calibri Light" panose="020F0302020204030204" pitchFamily="34" charset="0"/>
            </a:rPr>
            <a:t>Methods</a:t>
          </a:r>
        </a:p>
      </dgm:t>
    </dgm:pt>
    <dgm:pt modelId="{D1278474-FAF5-4C6B-9948-A502E87EC50D}" type="parTrans" cxnId="{84ADE8A0-3C6A-4F60-B892-09169266B67E}">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4107EA68-1A53-4DAB-BDD7-FADB5E6B7F71}" type="sibTrans" cxnId="{84ADE8A0-3C6A-4F60-B892-09169266B67E}">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B8CC5B7D-B696-4D68-906D-830BD89CE1B2}">
      <dgm:prSet phldrT="[Text]" custT="1"/>
      <dgm:spPr/>
      <dgm:t>
        <a:bodyPr/>
        <a:lstStyle/>
        <a:p>
          <a:pPr>
            <a:buNone/>
          </a:pPr>
          <a:r>
            <a:rPr lang="en-US" sz="24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Different ways to teach</a:t>
          </a:r>
        </a:p>
      </dgm:t>
    </dgm:pt>
    <dgm:pt modelId="{918E0B9B-5E71-4DFF-923E-707D77D543AB}" type="parTrans" cxnId="{7695EAAD-003A-42E7-BEC1-286A9A9C0F06}">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2654593A-BDA1-46EC-AFC0-04AC65A31171}" type="sibTrans" cxnId="{7695EAAD-003A-42E7-BEC1-286A9A9C0F06}">
      <dgm:prSet/>
      <dgm:spPr/>
      <dgm:t>
        <a:bodyPr/>
        <a:lstStyle/>
        <a:p>
          <a:endParaRPr lang="en-US">
            <a:latin typeface="Calibri Light" panose="020F0302020204030204" pitchFamily="34" charset="0"/>
            <a:ea typeface="Calibri Light" panose="020F0302020204030204" pitchFamily="34" charset="0"/>
            <a:cs typeface="Calibri Light" panose="020F0302020204030204" pitchFamily="34" charset="0"/>
          </a:endParaRPr>
        </a:p>
      </dgm:t>
    </dgm:pt>
    <dgm:pt modelId="{575636B1-5B5C-4387-8445-6BE2055A8106}" type="pres">
      <dgm:prSet presAssocID="{CD57AEC8-0818-43E4-BD85-CC1AEBEE6BE3}" presName="Name0" presStyleCnt="0">
        <dgm:presLayoutVars>
          <dgm:dir/>
          <dgm:animLvl val="lvl"/>
          <dgm:resizeHandles val="exact"/>
        </dgm:presLayoutVars>
      </dgm:prSet>
      <dgm:spPr/>
    </dgm:pt>
    <dgm:pt modelId="{0940A0C0-87D4-4DD2-8CDD-0C6902CDD152}" type="pres">
      <dgm:prSet presAssocID="{F066E212-1DE5-4D5B-8346-FB471AFF1CD5}" presName="composite" presStyleCnt="0"/>
      <dgm:spPr/>
    </dgm:pt>
    <dgm:pt modelId="{C89D1457-0642-43AA-B898-9F3C60B200E4}" type="pres">
      <dgm:prSet presAssocID="{F066E212-1DE5-4D5B-8346-FB471AFF1CD5}" presName="parTx" presStyleLbl="alignNode1" presStyleIdx="0" presStyleCnt="1" custLinFactY="-22931" custLinFactNeighborX="3892" custLinFactNeighborY="-100000">
        <dgm:presLayoutVars>
          <dgm:chMax val="0"/>
          <dgm:chPref val="0"/>
          <dgm:bulletEnabled val="1"/>
        </dgm:presLayoutVars>
      </dgm:prSet>
      <dgm:spPr/>
    </dgm:pt>
    <dgm:pt modelId="{DB7C195E-8031-4A0D-A98D-E58445F6AC80}" type="pres">
      <dgm:prSet presAssocID="{F066E212-1DE5-4D5B-8346-FB471AFF1CD5}" presName="desTx" presStyleLbl="alignAccFollowNode1" presStyleIdx="0" presStyleCnt="1" custLinFactNeighborX="-65920" custLinFactNeighborY="14101">
        <dgm:presLayoutVars>
          <dgm:bulletEnabled val="1"/>
        </dgm:presLayoutVars>
      </dgm:prSet>
      <dgm:spPr/>
    </dgm:pt>
  </dgm:ptLst>
  <dgm:cxnLst>
    <dgm:cxn modelId="{84ADE8A0-3C6A-4F60-B892-09169266B67E}" srcId="{CD57AEC8-0818-43E4-BD85-CC1AEBEE6BE3}" destId="{F066E212-1DE5-4D5B-8346-FB471AFF1CD5}" srcOrd="0" destOrd="0" parTransId="{D1278474-FAF5-4C6B-9948-A502E87EC50D}" sibTransId="{4107EA68-1A53-4DAB-BDD7-FADB5E6B7F71}"/>
    <dgm:cxn modelId="{7695EAAD-003A-42E7-BEC1-286A9A9C0F06}" srcId="{F066E212-1DE5-4D5B-8346-FB471AFF1CD5}" destId="{B8CC5B7D-B696-4D68-906D-830BD89CE1B2}" srcOrd="0" destOrd="0" parTransId="{918E0B9B-5E71-4DFF-923E-707D77D543AB}" sibTransId="{2654593A-BDA1-46EC-AFC0-04AC65A31171}"/>
    <dgm:cxn modelId="{1AC25AC4-1569-4477-8B8B-06CD364EAC3D}" type="presOf" srcId="{F066E212-1DE5-4D5B-8346-FB471AFF1CD5}" destId="{C89D1457-0642-43AA-B898-9F3C60B200E4}" srcOrd="0" destOrd="0" presId="urn:microsoft.com/office/officeart/2005/8/layout/hList1"/>
    <dgm:cxn modelId="{C18BE8DF-143D-41F2-8768-016BB97ECDE1}" type="presOf" srcId="{CD57AEC8-0818-43E4-BD85-CC1AEBEE6BE3}" destId="{575636B1-5B5C-4387-8445-6BE2055A8106}" srcOrd="0" destOrd="0" presId="urn:microsoft.com/office/officeart/2005/8/layout/hList1"/>
    <dgm:cxn modelId="{D18E1CFE-A44A-4807-9DB6-155F0D0E90B9}" type="presOf" srcId="{B8CC5B7D-B696-4D68-906D-830BD89CE1B2}" destId="{DB7C195E-8031-4A0D-A98D-E58445F6AC80}" srcOrd="0" destOrd="0" presId="urn:microsoft.com/office/officeart/2005/8/layout/hList1"/>
    <dgm:cxn modelId="{ED754A8E-0379-46C1-A3CD-FB393B4BF692}" type="presParOf" srcId="{575636B1-5B5C-4387-8445-6BE2055A8106}" destId="{0940A0C0-87D4-4DD2-8CDD-0C6902CDD152}" srcOrd="0" destOrd="0" presId="urn:microsoft.com/office/officeart/2005/8/layout/hList1"/>
    <dgm:cxn modelId="{EBDE33FF-4625-4D8A-A8CB-9209DD2A90E1}" type="presParOf" srcId="{0940A0C0-87D4-4DD2-8CDD-0C6902CDD152}" destId="{C89D1457-0642-43AA-B898-9F3C60B200E4}" srcOrd="0" destOrd="0" presId="urn:microsoft.com/office/officeart/2005/8/layout/hList1"/>
    <dgm:cxn modelId="{E6F77673-235F-4033-A9CA-5A3573D3AD6F}" type="presParOf" srcId="{0940A0C0-87D4-4DD2-8CDD-0C6902CDD152}" destId="{DB7C195E-8031-4A0D-A98D-E58445F6AC80}" srcOrd="1" destOrd="0" presId="urn:microsoft.com/office/officeart/2005/8/layout/hList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8E450-5B5B-41FE-A028-891664B377E2}">
      <dsp:nvSpPr>
        <dsp:cNvPr id="0" name=""/>
        <dsp:cNvSpPr/>
      </dsp:nvSpPr>
      <dsp:spPr>
        <a:xfrm>
          <a:off x="3055" y="1366556"/>
          <a:ext cx="1837531" cy="547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Preaching</a:t>
          </a:r>
        </a:p>
      </dsp:txBody>
      <dsp:txXfrm>
        <a:off x="3055" y="1366556"/>
        <a:ext cx="1837531" cy="547200"/>
      </dsp:txXfrm>
    </dsp:sp>
    <dsp:sp modelId="{9B5EB0C6-1D2B-4DAB-B683-F3858BE69CA4}">
      <dsp:nvSpPr>
        <dsp:cNvPr id="0" name=""/>
        <dsp:cNvSpPr/>
      </dsp:nvSpPr>
      <dsp:spPr>
        <a:xfrm>
          <a:off x="3055" y="1913756"/>
          <a:ext cx="1837531" cy="2138354"/>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r>
            <a:rPr lang="en-US" altLang="en-US" sz="1900" kern="1200" dirty="0"/>
            <a:t>focus is primarily on proclaiming, exclaiming, explaining and interpreting</a:t>
          </a:r>
          <a:endParaRPr lang="en-US" sz="1900" kern="1200" dirty="0"/>
        </a:p>
      </dsp:txBody>
      <dsp:txXfrm>
        <a:off x="3055" y="1913756"/>
        <a:ext cx="1837531" cy="2138354"/>
      </dsp:txXfrm>
    </dsp:sp>
    <dsp:sp modelId="{C79D0E5B-1B7D-48D2-8920-2CA53E92D12D}">
      <dsp:nvSpPr>
        <dsp:cNvPr id="0" name=""/>
        <dsp:cNvSpPr/>
      </dsp:nvSpPr>
      <dsp:spPr>
        <a:xfrm>
          <a:off x="2097841" y="1366556"/>
          <a:ext cx="1837531" cy="547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Teaching</a:t>
          </a:r>
        </a:p>
      </dsp:txBody>
      <dsp:txXfrm>
        <a:off x="2097841" y="1366556"/>
        <a:ext cx="1837531" cy="547200"/>
      </dsp:txXfrm>
    </dsp:sp>
    <dsp:sp modelId="{7B7CF1A9-5DE1-469B-BD45-F15DEF0F3906}">
      <dsp:nvSpPr>
        <dsp:cNvPr id="0" name=""/>
        <dsp:cNvSpPr/>
      </dsp:nvSpPr>
      <dsp:spPr>
        <a:xfrm>
          <a:off x="2097841" y="1913756"/>
          <a:ext cx="1837531" cy="2138354"/>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altLang="en-US" sz="1900" kern="1200" dirty="0"/>
            <a:t>focus is primarily on instruction and informing (purposeful learning)</a:t>
          </a:r>
          <a:endParaRPr lang="en-US" sz="1900" kern="1200" dirty="0"/>
        </a:p>
      </dsp:txBody>
      <dsp:txXfrm>
        <a:off x="2097841" y="1913756"/>
        <a:ext cx="1837531" cy="2138354"/>
      </dsp:txXfrm>
    </dsp:sp>
    <dsp:sp modelId="{C918BF7D-4925-4904-BF56-555B84EE62CC}">
      <dsp:nvSpPr>
        <dsp:cNvPr id="0" name=""/>
        <dsp:cNvSpPr/>
      </dsp:nvSpPr>
      <dsp:spPr>
        <a:xfrm>
          <a:off x="4192627" y="1366556"/>
          <a:ext cx="1837531" cy="547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Expounding</a:t>
          </a:r>
        </a:p>
      </dsp:txBody>
      <dsp:txXfrm>
        <a:off x="4192627" y="1366556"/>
        <a:ext cx="1837531" cy="547200"/>
      </dsp:txXfrm>
    </dsp:sp>
    <dsp:sp modelId="{18828006-841B-46D0-9F80-608BD9A2F0D5}">
      <dsp:nvSpPr>
        <dsp:cNvPr id="0" name=""/>
        <dsp:cNvSpPr/>
      </dsp:nvSpPr>
      <dsp:spPr>
        <a:xfrm>
          <a:off x="4192627" y="1913756"/>
          <a:ext cx="1837531" cy="2138354"/>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r>
            <a:rPr lang="en-US" altLang="en-US" sz="1900" kern="1200" dirty="0"/>
            <a:t>focus is primarily on explaining, clarifying and interpreting</a:t>
          </a:r>
          <a:endParaRPr lang="en-US" sz="1900" kern="1200" dirty="0"/>
        </a:p>
      </dsp:txBody>
      <dsp:txXfrm>
        <a:off x="4192627" y="1913756"/>
        <a:ext cx="1837531" cy="2138354"/>
      </dsp:txXfrm>
    </dsp:sp>
    <dsp:sp modelId="{3996BCA0-A3AB-48DF-818B-0579AAC7DF3A}">
      <dsp:nvSpPr>
        <dsp:cNvPr id="0" name=""/>
        <dsp:cNvSpPr/>
      </dsp:nvSpPr>
      <dsp:spPr>
        <a:xfrm>
          <a:off x="6287412" y="1366556"/>
          <a:ext cx="1837531" cy="547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Exhorting</a:t>
          </a:r>
        </a:p>
      </dsp:txBody>
      <dsp:txXfrm>
        <a:off x="6287412" y="1366556"/>
        <a:ext cx="1837531" cy="547200"/>
      </dsp:txXfrm>
    </dsp:sp>
    <dsp:sp modelId="{E5A43AA9-404F-4344-A270-A49785052CC3}">
      <dsp:nvSpPr>
        <dsp:cNvPr id="0" name=""/>
        <dsp:cNvSpPr/>
      </dsp:nvSpPr>
      <dsp:spPr>
        <a:xfrm>
          <a:off x="6287412" y="1913756"/>
          <a:ext cx="1837531" cy="2138354"/>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altLang="en-US" sz="1900" kern="1200"/>
            <a:t>focus is primarily on urging, encouraging, persuading, and inciting</a:t>
          </a:r>
          <a:endParaRPr lang="en-US" sz="1900" kern="1200" dirty="0"/>
        </a:p>
      </dsp:txBody>
      <dsp:txXfrm>
        <a:off x="6287412" y="1913756"/>
        <a:ext cx="1837531" cy="21383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26E34-6BEE-462B-BB5F-5D621E443AED}">
      <dsp:nvSpPr>
        <dsp:cNvPr id="0" name=""/>
        <dsp:cNvSpPr/>
      </dsp:nvSpPr>
      <dsp:spPr>
        <a:xfrm>
          <a:off x="0" y="7359"/>
          <a:ext cx="3301394" cy="8064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Calibri Light" panose="020F0302020204030204" pitchFamily="34" charset="0"/>
              <a:ea typeface="Calibri Light" panose="020F0302020204030204" pitchFamily="34" charset="0"/>
              <a:cs typeface="Calibri Light" panose="020F0302020204030204" pitchFamily="34" charset="0"/>
            </a:rPr>
            <a:t>Outcome</a:t>
          </a:r>
        </a:p>
      </dsp:txBody>
      <dsp:txXfrm>
        <a:off x="0" y="7359"/>
        <a:ext cx="3301394" cy="806400"/>
      </dsp:txXfrm>
    </dsp:sp>
    <dsp:sp modelId="{2AA14AF0-40FE-46DE-8C41-4198AF5877E5}">
      <dsp:nvSpPr>
        <dsp:cNvPr id="0" name=""/>
        <dsp:cNvSpPr/>
      </dsp:nvSpPr>
      <dsp:spPr>
        <a:xfrm>
          <a:off x="0" y="821119"/>
          <a:ext cx="3301394" cy="1306619"/>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None/>
          </a:pPr>
          <a:r>
            <a:rPr lang="en-US" sz="23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A learning </a:t>
          </a:r>
          <a:r>
            <a:rPr lang="en-US" sz="24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purpose</a:t>
          </a:r>
          <a:r>
            <a:rPr lang="en-US" sz="23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 which is clear, definite, and attainable</a:t>
          </a:r>
          <a:r>
            <a:rPr lang="en-US" sz="2300"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 </a:t>
          </a:r>
        </a:p>
      </dsp:txBody>
      <dsp:txXfrm>
        <a:off x="0" y="821119"/>
        <a:ext cx="3301394" cy="13066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26E34-6BEE-462B-BB5F-5D621E443AED}">
      <dsp:nvSpPr>
        <dsp:cNvPr id="0" name=""/>
        <dsp:cNvSpPr/>
      </dsp:nvSpPr>
      <dsp:spPr>
        <a:xfrm>
          <a:off x="0" y="9429"/>
          <a:ext cx="3301394" cy="835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Calibri Light" panose="020F0302020204030204" pitchFamily="34" charset="0"/>
              <a:ea typeface="Calibri Light" panose="020F0302020204030204" pitchFamily="34" charset="0"/>
              <a:cs typeface="Calibri Light" panose="020F0302020204030204" pitchFamily="34" charset="0"/>
            </a:rPr>
            <a:t>Organization</a:t>
          </a:r>
        </a:p>
      </dsp:txBody>
      <dsp:txXfrm>
        <a:off x="0" y="9429"/>
        <a:ext cx="3301394" cy="835200"/>
      </dsp:txXfrm>
    </dsp:sp>
    <dsp:sp modelId="{2AA14AF0-40FE-46DE-8C41-4198AF5877E5}">
      <dsp:nvSpPr>
        <dsp:cNvPr id="0" name=""/>
        <dsp:cNvSpPr/>
      </dsp:nvSpPr>
      <dsp:spPr>
        <a:xfrm>
          <a:off x="0" y="844629"/>
          <a:ext cx="3301394" cy="1273680"/>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None/>
          </a:pPr>
          <a:r>
            <a:rPr lang="en-US" sz="24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Organization of subject matter </a:t>
          </a:r>
        </a:p>
      </dsp:txBody>
      <dsp:txXfrm>
        <a:off x="0" y="844629"/>
        <a:ext cx="3301394" cy="1273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D1457-0642-43AA-B898-9F3C60B200E4}">
      <dsp:nvSpPr>
        <dsp:cNvPr id="0" name=""/>
        <dsp:cNvSpPr/>
      </dsp:nvSpPr>
      <dsp:spPr>
        <a:xfrm>
          <a:off x="0" y="0"/>
          <a:ext cx="3301394" cy="835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Calibri Light" panose="020F0302020204030204" pitchFamily="34" charset="0"/>
              <a:ea typeface="Calibri Light" panose="020F0302020204030204" pitchFamily="34" charset="0"/>
              <a:cs typeface="Calibri Light" panose="020F0302020204030204" pitchFamily="34" charset="0"/>
            </a:rPr>
            <a:t>Material</a:t>
          </a:r>
        </a:p>
      </dsp:txBody>
      <dsp:txXfrm>
        <a:off x="0" y="0"/>
        <a:ext cx="3301394" cy="835200"/>
      </dsp:txXfrm>
    </dsp:sp>
    <dsp:sp modelId="{DB7C195E-8031-4A0D-A98D-E58445F6AC80}">
      <dsp:nvSpPr>
        <dsp:cNvPr id="0" name=""/>
        <dsp:cNvSpPr/>
      </dsp:nvSpPr>
      <dsp:spPr>
        <a:xfrm>
          <a:off x="0" y="854058"/>
          <a:ext cx="3301394" cy="1273680"/>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None/>
          </a:pPr>
          <a:r>
            <a:rPr lang="en-US" sz="24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The choice of subject matter</a:t>
          </a:r>
          <a:endParaRPr lang="en-US" sz="2400"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endParaRPr>
        </a:p>
      </dsp:txBody>
      <dsp:txXfrm>
        <a:off x="0" y="854058"/>
        <a:ext cx="3301394" cy="12736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D1457-0642-43AA-B898-9F3C60B200E4}">
      <dsp:nvSpPr>
        <dsp:cNvPr id="0" name=""/>
        <dsp:cNvSpPr/>
      </dsp:nvSpPr>
      <dsp:spPr>
        <a:xfrm>
          <a:off x="0" y="0"/>
          <a:ext cx="3301394" cy="835200"/>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Calibri Light" panose="020F0302020204030204" pitchFamily="34" charset="0"/>
              <a:ea typeface="Calibri Light" panose="020F0302020204030204" pitchFamily="34" charset="0"/>
              <a:cs typeface="Calibri Light" panose="020F0302020204030204" pitchFamily="34" charset="0"/>
            </a:rPr>
            <a:t>Methods</a:t>
          </a:r>
        </a:p>
      </dsp:txBody>
      <dsp:txXfrm>
        <a:off x="0" y="0"/>
        <a:ext cx="3301394" cy="835200"/>
      </dsp:txXfrm>
    </dsp:sp>
    <dsp:sp modelId="{DB7C195E-8031-4A0D-A98D-E58445F6AC80}">
      <dsp:nvSpPr>
        <dsp:cNvPr id="0" name=""/>
        <dsp:cNvSpPr/>
      </dsp:nvSpPr>
      <dsp:spPr>
        <a:xfrm>
          <a:off x="0" y="854058"/>
          <a:ext cx="3301394" cy="1273680"/>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None/>
          </a:pPr>
          <a:r>
            <a:rPr lang="en-US" sz="2400" i="1" kern="1200" dirty="0">
              <a:solidFill>
                <a:schemeClr val="accent6">
                  <a:lumMod val="50000"/>
                </a:schemeClr>
              </a:solidFill>
              <a:latin typeface="Calibri Light" panose="020F0302020204030204" pitchFamily="34" charset="0"/>
              <a:ea typeface="Calibri Light" panose="020F0302020204030204" pitchFamily="34" charset="0"/>
              <a:cs typeface="Calibri Light" panose="020F0302020204030204" pitchFamily="34" charset="0"/>
            </a:rPr>
            <a:t>Different ways to teach</a:t>
          </a:r>
        </a:p>
      </dsp:txBody>
      <dsp:txXfrm>
        <a:off x="0" y="854058"/>
        <a:ext cx="3301394" cy="12736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C4289-433F-43BF-B0B9-6DE7BFF5FF57}"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BA29DF-3107-406D-8147-1891E21E0803}" type="slidenum">
              <a:rPr lang="en-US" smtClean="0"/>
              <a:t>‹#›</a:t>
            </a:fld>
            <a:endParaRPr lang="en-US"/>
          </a:p>
        </p:txBody>
      </p:sp>
    </p:spTree>
    <p:extLst>
      <p:ext uri="{BB962C8B-B14F-4D97-AF65-F5344CB8AC3E}">
        <p14:creationId xmlns:p14="http://schemas.microsoft.com/office/powerpoint/2010/main" val="122448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888CE-90FD-561F-AA6B-4867EA3D4B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C2D962-6FC7-53A8-4B5E-E382FE9663A2}"/>
              </a:ext>
            </a:extLst>
          </p:cNvPr>
          <p:cNvSpPr>
            <a:spLocks noGrp="1"/>
          </p:cNvSpPr>
          <p:nvPr>
            <p:ph type="dt" sz="half" idx="10"/>
          </p:nvPr>
        </p:nvSpPr>
        <p:spPr/>
        <p:txBody>
          <a:bodyPr/>
          <a:lstStyle/>
          <a:p>
            <a:fld id="{FA39CA44-ABCA-4984-9A85-0AA9C1DEB742}" type="datetimeFigureOut">
              <a:rPr lang="en-US" smtClean="0"/>
              <a:t>4/2/2024</a:t>
            </a:fld>
            <a:endParaRPr lang="en-US"/>
          </a:p>
        </p:txBody>
      </p:sp>
      <p:sp>
        <p:nvSpPr>
          <p:cNvPr id="4" name="Footer Placeholder 3">
            <a:extLst>
              <a:ext uri="{FF2B5EF4-FFF2-40B4-BE49-F238E27FC236}">
                <a16:creationId xmlns:a16="http://schemas.microsoft.com/office/drawing/2014/main" id="{CAAB5688-87CB-DC95-A265-DF0B2D375C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14D133-726A-7AB7-2FC5-EEDBA2BC29BF}"/>
              </a:ext>
            </a:extLst>
          </p:cNvPr>
          <p:cNvSpPr>
            <a:spLocks noGrp="1"/>
          </p:cNvSpPr>
          <p:nvPr>
            <p:ph type="sldNum" sz="quarter" idx="12"/>
          </p:nvPr>
        </p:nvSpPr>
        <p:spPr/>
        <p:txBody>
          <a:bodyPr/>
          <a:lstStyle/>
          <a:p>
            <a:fld id="{D3146B2C-BB82-4820-8825-86C6D7641D38}" type="slidenum">
              <a:rPr lang="en-US" smtClean="0"/>
              <a:t>‹#›</a:t>
            </a:fld>
            <a:endParaRPr lang="en-US"/>
          </a:p>
        </p:txBody>
      </p:sp>
    </p:spTree>
    <p:extLst>
      <p:ext uri="{BB962C8B-B14F-4D97-AF65-F5344CB8AC3E}">
        <p14:creationId xmlns:p14="http://schemas.microsoft.com/office/powerpoint/2010/main" val="444259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41BE7E9-2E41-B0B9-E848-9B4FCC718854}"/>
              </a:ext>
            </a:extLst>
          </p:cNvPr>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8" name="Slide Number Placeholder 7"/>
          <p:cNvSpPr>
            <a:spLocks noGrp="1"/>
          </p:cNvSpPr>
          <p:nvPr>
            <p:ph type="sldNum" sz="quarter" idx="12"/>
          </p:nvPr>
        </p:nvSpPr>
        <p:spPr>
          <a:xfrm>
            <a:off x="1635002" y="6192632"/>
            <a:ext cx="590911" cy="321062"/>
          </a:xfrm>
        </p:spPr>
        <p:txBody>
          <a:bodyPr/>
          <a:lstStyle>
            <a:lvl1pPr algn="l">
              <a:defRPr b="0">
                <a:latin typeface="Century Gothic" panose="020B0502020202020204" pitchFamily="34" charset="0"/>
              </a:defRPr>
            </a:lvl1pPr>
          </a:lstStyle>
          <a:p>
            <a:fld id="{4FAB73BC-B049-4115-A692-8D63A059BFB8}" type="slidenum">
              <a:rPr lang="en-US" smtClean="0"/>
              <a:pPr/>
              <a:t>‹#›</a:t>
            </a:fld>
            <a:endParaRPr lang="en-US" dirty="0"/>
          </a:p>
        </p:txBody>
      </p:sp>
      <p:sp>
        <p:nvSpPr>
          <p:cNvPr id="4" name="TextBox 3">
            <a:extLst>
              <a:ext uri="{FF2B5EF4-FFF2-40B4-BE49-F238E27FC236}">
                <a16:creationId xmlns:a16="http://schemas.microsoft.com/office/drawing/2014/main" id="{6CFC3DC1-8846-C5AE-E71A-8955558EAC46}"/>
              </a:ext>
            </a:extLst>
          </p:cNvPr>
          <p:cNvSpPr txBox="1"/>
          <p:nvPr userDrawn="1"/>
        </p:nvSpPr>
        <p:spPr>
          <a:xfrm>
            <a:off x="6157519" y="6211669"/>
            <a:ext cx="6034481" cy="646331"/>
          </a:xfrm>
          <a:prstGeom prst="rect">
            <a:avLst/>
          </a:prstGeom>
          <a:noFill/>
        </p:spPr>
        <p:txBody>
          <a:bodyPr wrap="square" rtlCol="0">
            <a:spAutoFit/>
          </a:bodyPr>
          <a:lstStyle/>
          <a:p>
            <a:pPr algn="r"/>
            <a:r>
              <a:rPr lang="en-US" sz="3600" dirty="0">
                <a:solidFill>
                  <a:schemeClr val="accent6">
                    <a:lumMod val="60000"/>
                    <a:lumOff val="40000"/>
                  </a:schemeClr>
                </a:solidFill>
                <a:latin typeface="+mj-lt"/>
              </a:rPr>
              <a:t>Ministers Are Called To Teach</a:t>
            </a:r>
          </a:p>
        </p:txBody>
      </p:sp>
      <p:sp>
        <p:nvSpPr>
          <p:cNvPr id="3" name="TextBox 2">
            <a:extLst>
              <a:ext uri="{FF2B5EF4-FFF2-40B4-BE49-F238E27FC236}">
                <a16:creationId xmlns:a16="http://schemas.microsoft.com/office/drawing/2014/main" id="{67087B99-2868-047F-D6EC-8C3E6406A85F}"/>
              </a:ext>
            </a:extLst>
          </p:cNvPr>
          <p:cNvSpPr txBox="1"/>
          <p:nvPr userDrawn="1"/>
        </p:nvSpPr>
        <p:spPr>
          <a:xfrm>
            <a:off x="-59239" y="6538861"/>
            <a:ext cx="585417" cy="276999"/>
          </a:xfrm>
          <a:prstGeom prst="rect">
            <a:avLst/>
          </a:prstGeom>
          <a:noFill/>
        </p:spPr>
        <p:txBody>
          <a:bodyPr wrap="none" rtlCol="0">
            <a:spAutoFit/>
          </a:bodyPr>
          <a:lstStyle/>
          <a:p>
            <a:r>
              <a:rPr lang="en-US" sz="1200" dirty="0">
                <a:solidFill>
                  <a:schemeClr val="bg2">
                    <a:lumMod val="50000"/>
                  </a:schemeClr>
                </a:solidFill>
                <a:latin typeface="Century Gothic" panose="020B0502020202020204" pitchFamily="34" charset="0"/>
              </a:rPr>
              <a:t>Page</a:t>
            </a:r>
          </a:p>
        </p:txBody>
      </p:sp>
      <p:sp>
        <p:nvSpPr>
          <p:cNvPr id="2" name="Slide Number Placeholder 2">
            <a:extLst>
              <a:ext uri="{FF2B5EF4-FFF2-40B4-BE49-F238E27FC236}">
                <a16:creationId xmlns:a16="http://schemas.microsoft.com/office/drawing/2014/main" id="{0D3E68FF-6CBD-9EC8-D601-A69B2650A578}"/>
              </a:ext>
            </a:extLst>
          </p:cNvPr>
          <p:cNvSpPr txBox="1">
            <a:spLocks/>
          </p:cNvSpPr>
          <p:nvPr userDrawn="1"/>
        </p:nvSpPr>
        <p:spPr>
          <a:xfrm>
            <a:off x="368264" y="6513694"/>
            <a:ext cx="590911" cy="321062"/>
          </a:xfrm>
          <a:prstGeom prst="rect">
            <a:avLst/>
          </a:prstGeom>
        </p:spPr>
        <p:txBody>
          <a:bodyPr vert="horz" lIns="91440" tIns="45720" rIns="91440" bIns="45720" rtlCol="0" anchor="ctr"/>
          <a:lstStyle>
            <a:defPPr>
              <a:defRPr lang="en-US"/>
            </a:defPPr>
            <a:lvl1pPr marL="0" algn="l"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solidFill>
                  <a:schemeClr val="bg2">
                    <a:lumMod val="50000"/>
                  </a:schemeClr>
                </a:solidFill>
              </a:rPr>
              <a:pPr/>
              <a:t>‹#›</a:t>
            </a:fld>
            <a:endParaRPr lang="en-US" dirty="0">
              <a:solidFill>
                <a:schemeClr val="bg2">
                  <a:lumMod val="50000"/>
                </a:schemeClr>
              </a:solidFill>
            </a:endParaRPr>
          </a:p>
        </p:txBody>
      </p:sp>
      <p:sp>
        <p:nvSpPr>
          <p:cNvPr id="5" name="Arrow: Pentagon 4">
            <a:hlinkClick r:id="" action="ppaction://hlinkshowjump?jump=nextslide"/>
            <a:extLst>
              <a:ext uri="{FF2B5EF4-FFF2-40B4-BE49-F238E27FC236}">
                <a16:creationId xmlns:a16="http://schemas.microsoft.com/office/drawing/2014/main" id="{9EC44A42-E844-46EF-0AAA-8975A6B8708E}"/>
              </a:ext>
            </a:extLst>
          </p:cNvPr>
          <p:cNvSpPr/>
          <p:nvPr userDrawn="1"/>
        </p:nvSpPr>
        <p:spPr>
          <a:xfrm>
            <a:off x="672109" y="6571882"/>
            <a:ext cx="590910" cy="210956"/>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Next</a:t>
            </a:r>
          </a:p>
        </p:txBody>
      </p:sp>
      <p:sp>
        <p:nvSpPr>
          <p:cNvPr id="14" name="Content Placeholder 13">
            <a:extLst>
              <a:ext uri="{FF2B5EF4-FFF2-40B4-BE49-F238E27FC236}">
                <a16:creationId xmlns:a16="http://schemas.microsoft.com/office/drawing/2014/main" id="{FA32B8A3-FC84-02D5-35A9-5C40C77FA594}"/>
              </a:ext>
            </a:extLst>
          </p:cNvPr>
          <p:cNvSpPr>
            <a:spLocks noGrp="1"/>
          </p:cNvSpPr>
          <p:nvPr>
            <p:ph sz="quarter" idx="13"/>
          </p:nvPr>
        </p:nvSpPr>
        <p:spPr>
          <a:xfrm>
            <a:off x="3812398" y="2484714"/>
            <a:ext cx="7693025" cy="1106488"/>
          </a:xfrm>
        </p:spPr>
        <p:txBody>
          <a:bodyPr>
            <a:noAutofit/>
          </a:bodyPr>
          <a:lstStyle>
            <a:lvl1pPr marL="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1pPr>
            <a:lvl2pPr marL="5029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2pPr>
            <a:lvl3pPr marL="9601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3pPr>
            <a:lvl4pPr marL="14173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4pPr>
            <a:lvl5pPr marL="18745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0" y="6345456"/>
            <a:ext cx="1530927" cy="365125"/>
          </a:xfrm>
          <a:prstGeom prst="rect">
            <a:avLst/>
          </a:prstGeom>
        </p:spPr>
        <p:txBody>
          <a:bodyPr vert="horz" lIns="91440" tIns="45720" rIns="91440" bIns="45720" rtlCol="0" anchor="ctr"/>
          <a:lstStyle>
            <a:lvl1pPr algn="l">
              <a:defRPr sz="1200" b="1">
                <a:solidFill>
                  <a:schemeClr val="accent1"/>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6.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6BAB5-8A6B-B677-E95B-F6E6F87A698D}"/>
              </a:ext>
            </a:extLst>
          </p:cNvPr>
          <p:cNvSpPr>
            <a:spLocks noGrp="1"/>
          </p:cNvSpPr>
          <p:nvPr>
            <p:ph type="ctrTitle"/>
          </p:nvPr>
        </p:nvSpPr>
        <p:spPr>
          <a:xfrm>
            <a:off x="1794607" y="779703"/>
            <a:ext cx="7315200" cy="3255264"/>
          </a:xfrm>
        </p:spPr>
        <p:txBody>
          <a:bodyPr/>
          <a:lstStyle/>
          <a:p>
            <a:pPr algn="r"/>
            <a:r>
              <a:rPr lang="en-US" dirty="0"/>
              <a:t>Ministers are Called to Teach</a:t>
            </a:r>
          </a:p>
        </p:txBody>
      </p:sp>
      <p:sp>
        <p:nvSpPr>
          <p:cNvPr id="8" name="TextBox 7">
            <a:extLst>
              <a:ext uri="{FF2B5EF4-FFF2-40B4-BE49-F238E27FC236}">
                <a16:creationId xmlns:a16="http://schemas.microsoft.com/office/drawing/2014/main" id="{F9E3DA30-0CD4-105F-CE0C-A16CF7952E24}"/>
              </a:ext>
            </a:extLst>
          </p:cNvPr>
          <p:cNvSpPr txBox="1"/>
          <p:nvPr/>
        </p:nvSpPr>
        <p:spPr>
          <a:xfrm>
            <a:off x="-2666857" y="431592"/>
            <a:ext cx="1450269" cy="646331"/>
          </a:xfrm>
          <a:prstGeom prst="rect">
            <a:avLst/>
          </a:prstGeom>
          <a:noFill/>
        </p:spPr>
        <p:txBody>
          <a:bodyPr wrap="none" rtlCol="0">
            <a:spAutoFit/>
          </a:bodyPr>
          <a:lstStyle/>
          <a:p>
            <a:r>
              <a:rPr lang="en-US" dirty="0" err="1"/>
              <a:t>Revoicer</a:t>
            </a:r>
            <a:r>
              <a:rPr lang="en-US" dirty="0"/>
              <a:t> </a:t>
            </a:r>
          </a:p>
          <a:p>
            <a:r>
              <a:rPr lang="en-US" dirty="0"/>
              <a:t>Default Voice</a:t>
            </a:r>
          </a:p>
        </p:txBody>
      </p:sp>
      <p:sp>
        <p:nvSpPr>
          <p:cNvPr id="9" name="TextBox 8">
            <a:extLst>
              <a:ext uri="{FF2B5EF4-FFF2-40B4-BE49-F238E27FC236}">
                <a16:creationId xmlns:a16="http://schemas.microsoft.com/office/drawing/2014/main" id="{B16D5B62-B3E8-FC18-4BFC-80493863D82B}"/>
              </a:ext>
            </a:extLst>
          </p:cNvPr>
          <p:cNvSpPr txBox="1"/>
          <p:nvPr/>
        </p:nvSpPr>
        <p:spPr>
          <a:xfrm>
            <a:off x="-2671546" y="3023809"/>
            <a:ext cx="1610569" cy="369332"/>
          </a:xfrm>
          <a:prstGeom prst="rect">
            <a:avLst/>
          </a:prstGeom>
          <a:noFill/>
        </p:spPr>
        <p:txBody>
          <a:bodyPr wrap="none" rtlCol="0">
            <a:spAutoFit/>
          </a:bodyPr>
          <a:lstStyle/>
          <a:p>
            <a:r>
              <a:rPr lang="en-US" dirty="0"/>
              <a:t>Scripture Voice</a:t>
            </a:r>
          </a:p>
        </p:txBody>
      </p:sp>
      <p:pic>
        <p:nvPicPr>
          <p:cNvPr id="10" name="Picture 9">
            <a:extLst>
              <a:ext uri="{FF2B5EF4-FFF2-40B4-BE49-F238E27FC236}">
                <a16:creationId xmlns:a16="http://schemas.microsoft.com/office/drawing/2014/main" id="{403BDEDE-CDC8-AE62-5144-81A26FB3338F}"/>
              </a:ext>
            </a:extLst>
          </p:cNvPr>
          <p:cNvPicPr>
            <a:picLocks noChangeAspect="1"/>
          </p:cNvPicPr>
          <p:nvPr/>
        </p:nvPicPr>
        <p:blipFill>
          <a:blip r:embed="rId2"/>
          <a:stretch>
            <a:fillRect/>
          </a:stretch>
        </p:blipFill>
        <p:spPr>
          <a:xfrm>
            <a:off x="-2671546" y="3393141"/>
            <a:ext cx="1752845" cy="552527"/>
          </a:xfrm>
          <a:prstGeom prst="rect">
            <a:avLst/>
          </a:prstGeom>
        </p:spPr>
      </p:pic>
      <p:sp>
        <p:nvSpPr>
          <p:cNvPr id="11" name="TextBox 10">
            <a:extLst>
              <a:ext uri="{FF2B5EF4-FFF2-40B4-BE49-F238E27FC236}">
                <a16:creationId xmlns:a16="http://schemas.microsoft.com/office/drawing/2014/main" id="{1075DA17-05FF-94EA-F09E-720DB531B6C4}"/>
              </a:ext>
            </a:extLst>
          </p:cNvPr>
          <p:cNvSpPr txBox="1"/>
          <p:nvPr/>
        </p:nvSpPr>
        <p:spPr>
          <a:xfrm>
            <a:off x="-2764363" y="5020773"/>
            <a:ext cx="1446422" cy="461665"/>
          </a:xfrm>
          <a:prstGeom prst="rect">
            <a:avLst/>
          </a:prstGeom>
          <a:noFill/>
        </p:spPr>
        <p:txBody>
          <a:bodyPr wrap="none" rtlCol="0">
            <a:spAutoFit/>
          </a:bodyPr>
          <a:lstStyle/>
          <a:p>
            <a:r>
              <a:rPr lang="en-US" sz="1200" dirty="0"/>
              <a:t>Female Voice </a:t>
            </a:r>
          </a:p>
          <a:p>
            <a:r>
              <a:rPr lang="en-US" sz="1200" dirty="0"/>
              <a:t>(Use ‘Hopeful’ tone)</a:t>
            </a:r>
          </a:p>
        </p:txBody>
      </p:sp>
      <p:pic>
        <p:nvPicPr>
          <p:cNvPr id="12" name="Picture 11">
            <a:extLst>
              <a:ext uri="{FF2B5EF4-FFF2-40B4-BE49-F238E27FC236}">
                <a16:creationId xmlns:a16="http://schemas.microsoft.com/office/drawing/2014/main" id="{2B627520-0CAC-D236-2F88-55C628BE4B80}"/>
              </a:ext>
            </a:extLst>
          </p:cNvPr>
          <p:cNvPicPr>
            <a:picLocks noChangeAspect="1"/>
          </p:cNvPicPr>
          <p:nvPr/>
        </p:nvPicPr>
        <p:blipFill>
          <a:blip r:embed="rId3"/>
          <a:stretch>
            <a:fillRect/>
          </a:stretch>
        </p:blipFill>
        <p:spPr>
          <a:xfrm>
            <a:off x="-2764363" y="5484792"/>
            <a:ext cx="2629267" cy="790685"/>
          </a:xfrm>
          <a:prstGeom prst="rect">
            <a:avLst/>
          </a:prstGeom>
        </p:spPr>
      </p:pic>
      <p:pic>
        <p:nvPicPr>
          <p:cNvPr id="13" name="Picture 12">
            <a:extLst>
              <a:ext uri="{FF2B5EF4-FFF2-40B4-BE49-F238E27FC236}">
                <a16:creationId xmlns:a16="http://schemas.microsoft.com/office/drawing/2014/main" id="{58E837DC-0FAE-8DE2-0023-F8D268153D57}"/>
              </a:ext>
            </a:extLst>
          </p:cNvPr>
          <p:cNvPicPr>
            <a:picLocks noChangeAspect="1"/>
          </p:cNvPicPr>
          <p:nvPr/>
        </p:nvPicPr>
        <p:blipFill>
          <a:blip r:embed="rId4"/>
          <a:stretch>
            <a:fillRect/>
          </a:stretch>
        </p:blipFill>
        <p:spPr>
          <a:xfrm>
            <a:off x="-2607378" y="1023263"/>
            <a:ext cx="1800476" cy="638264"/>
          </a:xfrm>
          <a:prstGeom prst="rect">
            <a:avLst/>
          </a:prstGeom>
        </p:spPr>
      </p:pic>
      <p:sp>
        <p:nvSpPr>
          <p:cNvPr id="14" name="TextBox 13">
            <a:extLst>
              <a:ext uri="{FF2B5EF4-FFF2-40B4-BE49-F238E27FC236}">
                <a16:creationId xmlns:a16="http://schemas.microsoft.com/office/drawing/2014/main" id="{CC4DCB42-D432-E5E5-844B-A96535004102}"/>
              </a:ext>
            </a:extLst>
          </p:cNvPr>
          <p:cNvSpPr txBox="1"/>
          <p:nvPr/>
        </p:nvSpPr>
        <p:spPr>
          <a:xfrm>
            <a:off x="-2762452" y="3976745"/>
            <a:ext cx="1640129" cy="646331"/>
          </a:xfrm>
          <a:prstGeom prst="rect">
            <a:avLst/>
          </a:prstGeom>
          <a:noFill/>
        </p:spPr>
        <p:txBody>
          <a:bodyPr wrap="none" rtlCol="0">
            <a:spAutoFit/>
          </a:bodyPr>
          <a:lstStyle/>
          <a:p>
            <a:r>
              <a:rPr lang="en-US" sz="1200" dirty="0"/>
              <a:t>Set Volume to High</a:t>
            </a:r>
          </a:p>
          <a:p>
            <a:r>
              <a:rPr lang="en-US" sz="1200" dirty="0"/>
              <a:t>Set Speed to Very Slow</a:t>
            </a:r>
          </a:p>
          <a:p>
            <a:r>
              <a:rPr lang="en-US" sz="1200" dirty="0"/>
              <a:t>Use ‘Friendly’ tone</a:t>
            </a:r>
          </a:p>
        </p:txBody>
      </p:sp>
      <p:sp>
        <p:nvSpPr>
          <p:cNvPr id="15" name="TextBox 14">
            <a:extLst>
              <a:ext uri="{FF2B5EF4-FFF2-40B4-BE49-F238E27FC236}">
                <a16:creationId xmlns:a16="http://schemas.microsoft.com/office/drawing/2014/main" id="{82D3E93D-27EB-F459-03B5-16B2D65A9515}"/>
              </a:ext>
            </a:extLst>
          </p:cNvPr>
          <p:cNvSpPr txBox="1"/>
          <p:nvPr/>
        </p:nvSpPr>
        <p:spPr>
          <a:xfrm>
            <a:off x="-2747008" y="1707693"/>
            <a:ext cx="2460138" cy="461665"/>
          </a:xfrm>
          <a:prstGeom prst="rect">
            <a:avLst/>
          </a:prstGeom>
          <a:noFill/>
        </p:spPr>
        <p:txBody>
          <a:bodyPr wrap="square" rtlCol="0">
            <a:spAutoFit/>
          </a:bodyPr>
          <a:lstStyle/>
          <a:p>
            <a:r>
              <a:rPr lang="en-US" sz="1200" dirty="0"/>
              <a:t>Use ‘Newscaster’ tone for most</a:t>
            </a:r>
          </a:p>
          <a:p>
            <a:r>
              <a:rPr lang="en-US" sz="1200" dirty="0"/>
              <a:t>Use ‘Unfriendly’ tone for verse intro</a:t>
            </a:r>
          </a:p>
        </p:txBody>
      </p:sp>
      <p:sp>
        <p:nvSpPr>
          <p:cNvPr id="16" name="TextBox 15">
            <a:extLst>
              <a:ext uri="{FF2B5EF4-FFF2-40B4-BE49-F238E27FC236}">
                <a16:creationId xmlns:a16="http://schemas.microsoft.com/office/drawing/2014/main" id="{7DD92B08-D82C-799E-9F38-BA0E815A71C8}"/>
              </a:ext>
            </a:extLst>
          </p:cNvPr>
          <p:cNvSpPr txBox="1"/>
          <p:nvPr/>
        </p:nvSpPr>
        <p:spPr>
          <a:xfrm>
            <a:off x="-1461326" y="77349"/>
            <a:ext cx="1308847" cy="307777"/>
          </a:xfrm>
          <a:prstGeom prst="rect">
            <a:avLst/>
          </a:prstGeom>
          <a:noFill/>
        </p:spPr>
        <p:txBody>
          <a:bodyPr wrap="square" rtlCol="0">
            <a:spAutoFit/>
          </a:bodyPr>
          <a:lstStyle/>
          <a:p>
            <a:r>
              <a:rPr lang="en-US" sz="1400" dirty="0">
                <a:solidFill>
                  <a:srgbClr val="FF0000"/>
                </a:solidFill>
                <a:latin typeface="Aptos Display" panose="020B0004020202020204" pitchFamily="34" charset="0"/>
              </a:rPr>
              <a:t>Run time =</a:t>
            </a:r>
          </a:p>
        </p:txBody>
      </p:sp>
      <p:sp>
        <p:nvSpPr>
          <p:cNvPr id="5" name="Subtitle 4">
            <a:extLst>
              <a:ext uri="{FF2B5EF4-FFF2-40B4-BE49-F238E27FC236}">
                <a16:creationId xmlns:a16="http://schemas.microsoft.com/office/drawing/2014/main" id="{9460F1A3-68FA-CEFE-950C-9FAF6610B2B8}"/>
              </a:ext>
            </a:extLst>
          </p:cNvPr>
          <p:cNvSpPr>
            <a:spLocks noGrp="1"/>
          </p:cNvSpPr>
          <p:nvPr>
            <p:ph type="subTitle" idx="1"/>
          </p:nvPr>
        </p:nvSpPr>
        <p:spPr/>
        <p:txBody>
          <a:bodyPr>
            <a:normAutofit fontScale="92500"/>
          </a:bodyPr>
          <a:lstStyle/>
          <a:p>
            <a:r>
              <a:rPr lang="en-US" dirty="0">
                <a:latin typeface="Calibri Light" panose="020F0302020204030204" pitchFamily="34" charset="0"/>
                <a:ea typeface="Calibri Light" panose="020F0302020204030204" pitchFamily="34" charset="0"/>
                <a:cs typeface="Calibri Light" panose="020F0302020204030204" pitchFamily="34" charset="0"/>
              </a:rPr>
              <a:t>(Much of the material in this presentation, but not all, is based on or quoted from, The Priesthood Manual for the Ministry, Herald Publishing House. No date provided. – Edited by Vim Horn)</a:t>
            </a:r>
          </a:p>
          <a:p>
            <a:endParaRPr lang="en-US" dirty="0"/>
          </a:p>
        </p:txBody>
      </p:sp>
    </p:spTree>
    <p:extLst>
      <p:ext uri="{BB962C8B-B14F-4D97-AF65-F5344CB8AC3E}">
        <p14:creationId xmlns:p14="http://schemas.microsoft.com/office/powerpoint/2010/main" val="102440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FD97-F29A-C426-0C89-4050D5FD44C3}"/>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Four Factors </a:t>
            </a:r>
            <a:br>
              <a:rPr lang="en-US" kern="100" dirty="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B15E9CC7-DC7B-227F-5C80-C6B7C7166867}"/>
              </a:ext>
            </a:extLst>
          </p:cNvPr>
          <p:cNvSpPr txBox="1"/>
          <p:nvPr/>
        </p:nvSpPr>
        <p:spPr>
          <a:xfrm>
            <a:off x="3578470" y="662172"/>
            <a:ext cx="7627409" cy="461665"/>
          </a:xfrm>
          <a:prstGeom prst="rect">
            <a:avLst/>
          </a:prstGeom>
          <a:noFill/>
        </p:spPr>
        <p:txBody>
          <a:bodyPr wrap="none" rtlCol="0">
            <a:spAutoFit/>
          </a:bodyPr>
          <a:lstStyle/>
          <a:p>
            <a:r>
              <a:rPr lang="en-US" sz="2400" kern="100" dirty="0">
                <a:latin typeface="Calibri Light" panose="020F0302020204030204" pitchFamily="34" charset="0"/>
                <a:ea typeface="Calibri Light" panose="020F0302020204030204" pitchFamily="34" charset="0"/>
                <a:cs typeface="Calibri Light" panose="020F0302020204030204" pitchFamily="34" charset="0"/>
              </a:rPr>
              <a:t>In effective teaching, attention will be given to the following:</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Rectangle 4">
            <a:extLst>
              <a:ext uri="{FF2B5EF4-FFF2-40B4-BE49-F238E27FC236}">
                <a16:creationId xmlns:a16="http://schemas.microsoft.com/office/drawing/2014/main" id="{6041A8A7-1F46-AE48-9ABB-56DECC8FD3D0}"/>
              </a:ext>
            </a:extLst>
          </p:cNvPr>
          <p:cNvSpPr/>
          <p:nvPr/>
        </p:nvSpPr>
        <p:spPr>
          <a:xfrm>
            <a:off x="3675185" y="1123838"/>
            <a:ext cx="8000999" cy="10200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alibri Light" panose="020F0302020204030204" pitchFamily="34" charset="0"/>
                <a:ea typeface="Calibri Light" panose="020F0302020204030204" pitchFamily="34" charset="0"/>
                <a:cs typeface="Calibri Light" panose="020F0302020204030204" pitchFamily="34" charset="0"/>
              </a:rPr>
              <a:t>Methods</a:t>
            </a:r>
          </a:p>
        </p:txBody>
      </p:sp>
      <p:sp>
        <p:nvSpPr>
          <p:cNvPr id="6" name="Rectangle 5">
            <a:extLst>
              <a:ext uri="{FF2B5EF4-FFF2-40B4-BE49-F238E27FC236}">
                <a16:creationId xmlns:a16="http://schemas.microsoft.com/office/drawing/2014/main" id="{B9FFCB7E-9E4D-6362-75F9-0EEB27A5FDA5}"/>
              </a:ext>
            </a:extLst>
          </p:cNvPr>
          <p:cNvSpPr/>
          <p:nvPr/>
        </p:nvSpPr>
        <p:spPr>
          <a:xfrm>
            <a:off x="3675185" y="2143851"/>
            <a:ext cx="8000999" cy="3843817"/>
          </a:xfrm>
          <a:prstGeom prst="rect">
            <a:avLst/>
          </a:prstGeom>
          <a:solidFill>
            <a:srgbClr val="E4D2D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The particular method used will depend upon the nature of the material chosen, the type of experience to be had, the age of the individual, and the purpose to be served. For instance, teaching to increase someone’s knowledge on a subject is different than teaching them skills on how to use what they have learned about a subject. The following are some common methods of teaching:</a:t>
            </a:r>
          </a:p>
          <a:p>
            <a:pPr marL="800100" lvl="1" indent="-342900">
              <a:buFont typeface="Arial" panose="020B0604020202020204" pitchFamily="34" charset="0"/>
              <a:buChar char="•"/>
            </a:pPr>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Lecture-based learning: sharing information verbally </a:t>
            </a:r>
          </a:p>
          <a:p>
            <a:pPr marL="800100" lvl="1" indent="-342900">
              <a:buFont typeface="Arial" panose="020B0604020202020204" pitchFamily="34" charset="0"/>
              <a:buChar char="•"/>
            </a:pPr>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Group learning: students work together on activities and discussions.</a:t>
            </a:r>
          </a:p>
          <a:p>
            <a:pPr marL="800100" lvl="1" indent="-342900">
              <a:buFont typeface="Arial" panose="020B0604020202020204" pitchFamily="34" charset="0"/>
              <a:buChar char="•"/>
            </a:pPr>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Individual learning: students work independently, at their own pace.</a:t>
            </a:r>
          </a:p>
          <a:p>
            <a:pPr marL="800100" lvl="1" indent="-342900">
              <a:buFont typeface="Arial" panose="020B0604020202020204" pitchFamily="34" charset="0"/>
              <a:buChar char="•"/>
            </a:pPr>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Inquiry-based learning: students explore questions and problems </a:t>
            </a:r>
          </a:p>
          <a:p>
            <a:pPr marL="800100" lvl="1" indent="-342900">
              <a:buFont typeface="Arial" panose="020B0604020202020204" pitchFamily="34" charset="0"/>
              <a:buChar char="•"/>
            </a:pPr>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Skills-based learning: students learn specific skills by doing</a:t>
            </a:r>
          </a:p>
          <a:p>
            <a:pPr marL="800100" lvl="1" indent="-342900">
              <a:buFont typeface="Arial" panose="020B0604020202020204" pitchFamily="34" charset="0"/>
              <a:buChar char="•"/>
            </a:pPr>
            <a:r>
              <a:rPr lang="en-US" sz="20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Simulation learning: students learn through role-playing</a:t>
            </a:r>
          </a:p>
        </p:txBody>
      </p:sp>
    </p:spTree>
    <p:extLst>
      <p:ext uri="{BB962C8B-B14F-4D97-AF65-F5344CB8AC3E}">
        <p14:creationId xmlns:p14="http://schemas.microsoft.com/office/powerpoint/2010/main" val="10706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640016" y="1687586"/>
            <a:ext cx="7719646" cy="2985433"/>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Our teaching task centers in Persons.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The gospel and the church exist as means for the salvation of men.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It is our task to so teach the gospel that men shall be brought progressively into divine relationship and helped to grow into the divine likeness, and to function constructively in a Christian society.’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727939" y="1423815"/>
            <a:ext cx="7719646" cy="3354765"/>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Lives grow through progressive changes.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This is obviously true in childhood, but it also holds in adult life so long as one is willing to experiment, to reason, to observe, to study, to plan and to achieve.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Teaching is concerned with the stimulation and direction of personal forces that these changes may ever lead to clearer vision, greater freedom, and increased power to live effectively as a contributing member of society.’</a:t>
            </a:r>
          </a:p>
        </p:txBody>
      </p:sp>
    </p:spTree>
    <p:extLst>
      <p:ext uri="{BB962C8B-B14F-4D97-AF65-F5344CB8AC3E}">
        <p14:creationId xmlns:p14="http://schemas.microsoft.com/office/powerpoint/2010/main" val="24248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727939" y="1039159"/>
            <a:ext cx="7719646" cy="4770537"/>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Our effort must grip life.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We can expect to reach and win individuals to the Christ way of living and to fellowship in the church only as the spirit and method of our appeal actually grip life at the points of its dominating interests.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No mere philosophy of ethics or theology will suffice.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Our teaching must lead to definite enrichment of experiences, to the securing of concrete values in the actual demonstration of a God-willed society.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Brotherly love, service, and sacrifice are keynotes to the gospel of Christ.</a:t>
            </a:r>
          </a:p>
        </p:txBody>
      </p:sp>
    </p:spTree>
    <p:extLst>
      <p:ext uri="{BB962C8B-B14F-4D97-AF65-F5344CB8AC3E}">
        <p14:creationId xmlns:p14="http://schemas.microsoft.com/office/powerpoint/2010/main" val="861246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736731" y="2142535"/>
            <a:ext cx="7719646" cy="2246769"/>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Interest is a primary consideration in any teaching effort.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We can not begin to teach until we have attention and interest.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Learning takes place only when one's powers are active and attention is focused on matters or activities of vital interest.</a:t>
            </a:r>
          </a:p>
        </p:txBody>
      </p:sp>
    </p:spTree>
    <p:extLst>
      <p:ext uri="{BB962C8B-B14F-4D97-AF65-F5344CB8AC3E}">
        <p14:creationId xmlns:p14="http://schemas.microsoft.com/office/powerpoint/2010/main" val="3121751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789485" y="1360019"/>
            <a:ext cx="7719646" cy="3877985"/>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Our instruction must lead from the known to the related unknown.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It is necessary to begin with people where they are and gradually lead them into fields of further understanding and achievement.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The unknown can be understood and appreciated only by means of the already known.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This is the basis of all illustration (parables), and explanation, and the usual source of interest.’</a:t>
            </a:r>
          </a:p>
        </p:txBody>
      </p:sp>
    </p:spTree>
    <p:extLst>
      <p:ext uri="{BB962C8B-B14F-4D97-AF65-F5344CB8AC3E}">
        <p14:creationId xmlns:p14="http://schemas.microsoft.com/office/powerpoint/2010/main" val="331196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833446" y="1764466"/>
            <a:ext cx="7719646" cy="2769989"/>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We must teach in terms that are easily understood.</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It must be in language that is familiar to our students.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Our words have illuminating and quickening power only as they readily suggest familiar ideas.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Too often, our teaching and preaching is ineffective because we are not understood.</a:t>
            </a:r>
          </a:p>
        </p:txBody>
      </p:sp>
    </p:spTree>
    <p:extLst>
      <p:ext uri="{BB962C8B-B14F-4D97-AF65-F5344CB8AC3E}">
        <p14:creationId xmlns:p14="http://schemas.microsoft.com/office/powerpoint/2010/main" val="348948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833446" y="1764466"/>
            <a:ext cx="7719646" cy="3200876"/>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Our instruction must lead from the known to the related unknown.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It is necessary to begin with people where they are and gradually lead them into fields of further understanding and achievement. The unknown can be understood and appreciated only by means of the already known. This is the basis of all illustration (parables), and explanation, and the usual source of interest.</a:t>
            </a:r>
          </a:p>
        </p:txBody>
      </p:sp>
    </p:spTree>
    <p:extLst>
      <p:ext uri="{BB962C8B-B14F-4D97-AF65-F5344CB8AC3E}">
        <p14:creationId xmlns:p14="http://schemas.microsoft.com/office/powerpoint/2010/main" val="1033720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833446" y="1764466"/>
            <a:ext cx="7719646" cy="3200876"/>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Our instruction must lead from the known to the related unknown.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It is necessary to begin with people where they are and gradually lead them into fields of further understanding and achievement. The unknown can be understood and appreciated only by means of the already known. This is the basis of all illustration (parables), and explanation, and the usual source of interest.</a:t>
            </a:r>
          </a:p>
        </p:txBody>
      </p:sp>
    </p:spTree>
    <p:extLst>
      <p:ext uri="{BB962C8B-B14F-4D97-AF65-F5344CB8AC3E}">
        <p14:creationId xmlns:p14="http://schemas.microsoft.com/office/powerpoint/2010/main" val="122869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833446" y="1764466"/>
            <a:ext cx="7719646" cy="2831544"/>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Learning depends upon self-activity.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It is a mistake to assume that patient listeners are necessarily learning. One learns only as he is aroused, challenged, and stimulated to active thought and feeling, and as these result in the actual carrying out of motives, plans, and projects. It is only in the active processes of the learner that our teaching effort has value.’</a:t>
            </a:r>
          </a:p>
        </p:txBody>
      </p:sp>
    </p:spTree>
    <p:extLst>
      <p:ext uri="{BB962C8B-B14F-4D97-AF65-F5344CB8AC3E}">
        <p14:creationId xmlns:p14="http://schemas.microsoft.com/office/powerpoint/2010/main" val="816383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2">
            <a:extLst>
              <a:ext uri="{FF2B5EF4-FFF2-40B4-BE49-F238E27FC236}">
                <a16:creationId xmlns:a16="http://schemas.microsoft.com/office/drawing/2014/main" id="{8285B761-1605-C7C7-4E72-89A9E97D4D4B}"/>
              </a:ext>
            </a:extLst>
          </p:cNvPr>
          <p:cNvSpPr>
            <a:spLocks noGrp="1" noChangeArrowheads="1"/>
          </p:cNvSpPr>
          <p:nvPr>
            <p:ph type="title"/>
          </p:nvPr>
        </p:nvSpPr>
        <p:spPr/>
        <p:txBody>
          <a:bodyPr/>
          <a:lstStyle/>
          <a:p>
            <a:pPr eaLnBrk="1" hangingPunct="1"/>
            <a:r>
              <a:rPr lang="en-US" altLang="en-US" dirty="0"/>
              <a:t>Ministers Are Called To Teach</a:t>
            </a:r>
          </a:p>
        </p:txBody>
      </p:sp>
      <p:sp>
        <p:nvSpPr>
          <p:cNvPr id="10" name="TextBox 9">
            <a:extLst>
              <a:ext uri="{FF2B5EF4-FFF2-40B4-BE49-F238E27FC236}">
                <a16:creationId xmlns:a16="http://schemas.microsoft.com/office/drawing/2014/main" id="{54C070C6-0F32-C20E-F3CA-5E3A5CA3BB92}"/>
              </a:ext>
            </a:extLst>
          </p:cNvPr>
          <p:cNvSpPr txBox="1"/>
          <p:nvPr/>
        </p:nvSpPr>
        <p:spPr>
          <a:xfrm>
            <a:off x="3527620" y="610514"/>
            <a:ext cx="8178899" cy="5170646"/>
          </a:xfrm>
          <a:prstGeom prst="rect">
            <a:avLst/>
          </a:prstGeom>
          <a:noFill/>
        </p:spPr>
        <p:txBody>
          <a:bodyPr wrap="square" rtlCol="0">
            <a:spAutoFit/>
          </a:bodyPr>
          <a:lstStyle/>
          <a:p>
            <a:r>
              <a:rPr lang="en-US" sz="2400" dirty="0">
                <a:latin typeface="Calibri Light" panose="020F0302020204030204" pitchFamily="34" charset="0"/>
                <a:ea typeface="Calibri Light" panose="020F0302020204030204" pitchFamily="34" charset="0"/>
                <a:cs typeface="Calibri Light" panose="020F0302020204030204" pitchFamily="34" charset="0"/>
              </a:rPr>
              <a:t>“It is a primary responsibility of the ministry to teach, and </a:t>
            </a:r>
            <a:r>
              <a:rPr lang="en-US" sz="240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one called of God desires to teach effectively</a:t>
            </a:r>
            <a:r>
              <a:rPr lang="en-US" sz="2400" dirty="0">
                <a:latin typeface="Calibri Light" panose="020F0302020204030204" pitchFamily="34" charset="0"/>
                <a:ea typeface="Calibri Light" panose="020F0302020204030204" pitchFamily="34" charset="0"/>
                <a:cs typeface="Calibri Light" panose="020F0302020204030204" pitchFamily="34" charset="0"/>
              </a:rPr>
              <a:t>.” </a:t>
            </a:r>
          </a:p>
          <a:p>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a:p>
            <a:r>
              <a:rPr lang="en-US" sz="2400" dirty="0">
                <a:latin typeface="Calibri Light" panose="020F0302020204030204" pitchFamily="34" charset="0"/>
                <a:ea typeface="Calibri Light" panose="020F0302020204030204" pitchFamily="34" charset="0"/>
                <a:cs typeface="Calibri Light" panose="020F0302020204030204" pitchFamily="34" charset="0"/>
              </a:rPr>
              <a:t>The result of our teaching is measured:</a:t>
            </a:r>
          </a:p>
          <a:p>
            <a:pPr lvl="1"/>
            <a:r>
              <a:rPr lang="en-US" sz="2400" dirty="0">
                <a:latin typeface="Calibri Light" panose="020F0302020204030204" pitchFamily="34" charset="0"/>
                <a:ea typeface="Calibri Light" panose="020F0302020204030204" pitchFamily="34" charset="0"/>
                <a:cs typeface="Calibri Light" panose="020F0302020204030204" pitchFamily="34" charset="0"/>
              </a:rPr>
              <a:t>- in the lives which take inspiration from the truth we teach, </a:t>
            </a:r>
          </a:p>
          <a:p>
            <a:pPr lvl="1"/>
            <a:r>
              <a:rPr lang="en-US" sz="2400" dirty="0">
                <a:latin typeface="Calibri Light" panose="020F0302020204030204" pitchFamily="34" charset="0"/>
                <a:ea typeface="Calibri Light" panose="020F0302020204030204" pitchFamily="34" charset="0"/>
                <a:cs typeface="Calibri Light" panose="020F0302020204030204" pitchFamily="34" charset="0"/>
              </a:rPr>
              <a:t>- minds which learn to think clearly and to act with conviction, </a:t>
            </a:r>
          </a:p>
          <a:p>
            <a:pPr lvl="1"/>
            <a:r>
              <a:rPr lang="en-US" sz="2400" dirty="0">
                <a:latin typeface="Calibri Light" panose="020F0302020204030204" pitchFamily="34" charset="0"/>
                <a:ea typeface="Calibri Light" panose="020F0302020204030204" pitchFamily="34" charset="0"/>
                <a:cs typeface="Calibri Light" panose="020F0302020204030204" pitchFamily="34" charset="0"/>
              </a:rPr>
              <a:t>- souls which learn to sense the finer values of life, and </a:t>
            </a:r>
          </a:p>
          <a:p>
            <a:pPr lvl="1"/>
            <a:r>
              <a:rPr lang="en-US" sz="2400" dirty="0">
                <a:latin typeface="Calibri Light" panose="020F0302020204030204" pitchFamily="34" charset="0"/>
                <a:ea typeface="Calibri Light" panose="020F0302020204030204" pitchFamily="34" charset="0"/>
                <a:cs typeface="Calibri Light" panose="020F0302020204030204" pitchFamily="34" charset="0"/>
              </a:rPr>
              <a:t>- to choose continually the better way. </a:t>
            </a:r>
          </a:p>
          <a:p>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a:p>
            <a:r>
              <a:rPr lang="en-US" sz="2400" dirty="0">
                <a:latin typeface="Calibri Light" panose="020F0302020204030204" pitchFamily="34" charset="0"/>
                <a:ea typeface="Calibri Light" panose="020F0302020204030204" pitchFamily="34" charset="0"/>
                <a:cs typeface="Calibri Light" panose="020F0302020204030204" pitchFamily="34" charset="0"/>
              </a:rPr>
              <a:t>It is this result in stronger, nobler, more effective living, which the Master called “abundant life," and </a:t>
            </a:r>
            <a:r>
              <a:rPr lang="en-US" sz="240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for which we strive in the teaching work of the church.</a:t>
            </a:r>
            <a:r>
              <a:rPr lang="en-US" sz="2400" dirty="0">
                <a:latin typeface="Calibri Light" panose="020F0302020204030204" pitchFamily="34" charset="0"/>
                <a:ea typeface="Calibri Light" panose="020F0302020204030204" pitchFamily="34" charset="0"/>
                <a:cs typeface="Calibri Light" panose="020F0302020204030204" pitchFamily="34" charset="0"/>
              </a:rPr>
              <a:t>” </a:t>
            </a:r>
          </a:p>
          <a:p>
            <a:endParaRPr lang="en-US" dirty="0">
              <a:latin typeface="Calibri Light" panose="020F0302020204030204" pitchFamily="34" charset="0"/>
              <a:ea typeface="Calibri Light" panose="020F0302020204030204" pitchFamily="34" charset="0"/>
              <a:cs typeface="Calibri Light" panose="020F03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721E-7A3F-D475-9BE2-BFA51C569C9F}"/>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Principles To Be Observed In All Teaching</a:t>
            </a:r>
            <a:endParaRPr lang="en-US" dirty="0"/>
          </a:p>
        </p:txBody>
      </p:sp>
      <p:sp>
        <p:nvSpPr>
          <p:cNvPr id="6" name="TextBox 5">
            <a:extLst>
              <a:ext uri="{FF2B5EF4-FFF2-40B4-BE49-F238E27FC236}">
                <a16:creationId xmlns:a16="http://schemas.microsoft.com/office/drawing/2014/main" id="{34F1F5B7-72C5-A658-53BB-A18E1088F6B3}"/>
              </a:ext>
            </a:extLst>
          </p:cNvPr>
          <p:cNvSpPr txBox="1"/>
          <p:nvPr/>
        </p:nvSpPr>
        <p:spPr>
          <a:xfrm>
            <a:off x="3833446" y="1764466"/>
            <a:ext cx="7719646" cy="2462213"/>
          </a:xfrm>
          <a:prstGeom prst="rect">
            <a:avLst/>
          </a:prstGeom>
          <a:noFill/>
        </p:spPr>
        <p:txBody>
          <a:bodyPr wrap="square" rtlCol="0">
            <a:spAutoFit/>
          </a:bodyPr>
          <a:lstStyle/>
          <a:p>
            <a:pPr>
              <a:spcAft>
                <a:spcPts val="1200"/>
              </a:spcAft>
            </a:pPr>
            <a:r>
              <a:rPr lang="en-US" sz="2400" b="1" dirty="0">
                <a:latin typeface="Calibri Light" panose="020F0302020204030204" pitchFamily="34" charset="0"/>
                <a:ea typeface="Calibri Light" panose="020F0302020204030204" pitchFamily="34" charset="0"/>
                <a:cs typeface="Calibri Light" panose="020F0302020204030204" pitchFamily="34" charset="0"/>
              </a:rPr>
              <a:t>The Personality and example of the teacher are very important factors in any teaching effort. </a:t>
            </a:r>
          </a:p>
          <a:p>
            <a:pPr>
              <a:spcAft>
                <a:spcPts val="1200"/>
              </a:spcAft>
            </a:pPr>
            <a:r>
              <a:rPr lang="en-US" sz="2400" dirty="0">
                <a:latin typeface="Calibri Light" panose="020F0302020204030204" pitchFamily="34" charset="0"/>
                <a:ea typeface="Calibri Light" panose="020F0302020204030204" pitchFamily="34" charset="0"/>
                <a:cs typeface="Calibri Light" panose="020F0302020204030204" pitchFamily="34" charset="0"/>
              </a:rPr>
              <a:t>Only a strong and pleasing personality can win and hold confidence. Our own attitudes and achievement lend emphasis to our message. Our actions often speak louder than words.</a:t>
            </a:r>
          </a:p>
        </p:txBody>
      </p:sp>
    </p:spTree>
    <p:extLst>
      <p:ext uri="{BB962C8B-B14F-4D97-AF65-F5344CB8AC3E}">
        <p14:creationId xmlns:p14="http://schemas.microsoft.com/office/powerpoint/2010/main" val="164273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2B93400-916B-8C13-B7B1-C26022C4C3D1}"/>
              </a:ext>
            </a:extLst>
          </p:cNvPr>
          <p:cNvSpPr>
            <a:spLocks noGrp="1" noChangeArrowheads="1"/>
          </p:cNvSpPr>
          <p:nvPr>
            <p:ph type="title"/>
          </p:nvPr>
        </p:nvSpPr>
        <p:spPr/>
        <p:txBody>
          <a:bodyPr/>
          <a:lstStyle/>
          <a:p>
            <a:r>
              <a:rPr lang="en-US" altLang="en-US"/>
              <a:t>One Final Reminder</a:t>
            </a:r>
          </a:p>
        </p:txBody>
      </p:sp>
      <p:sp>
        <p:nvSpPr>
          <p:cNvPr id="5" name="TextBox 4">
            <a:extLst>
              <a:ext uri="{FF2B5EF4-FFF2-40B4-BE49-F238E27FC236}">
                <a16:creationId xmlns:a16="http://schemas.microsoft.com/office/drawing/2014/main" id="{B2391AEB-6420-1386-0FA4-53B036C4F7EC}"/>
              </a:ext>
            </a:extLst>
          </p:cNvPr>
          <p:cNvSpPr txBox="1"/>
          <p:nvPr/>
        </p:nvSpPr>
        <p:spPr>
          <a:xfrm>
            <a:off x="3745340" y="1683202"/>
            <a:ext cx="7756378" cy="3785652"/>
          </a:xfrm>
          <a:prstGeom prst="rect">
            <a:avLst/>
          </a:prstGeom>
          <a:noFill/>
        </p:spPr>
        <p:txBody>
          <a:bodyPr wrap="square" rtlCol="0">
            <a:spAutoFit/>
          </a:bodyPr>
          <a:lstStyle/>
          <a:p>
            <a:r>
              <a:rPr lang="en-US" sz="2400" b="1" dirty="0">
                <a:latin typeface="Calibri Light" panose="020F0302020204030204" pitchFamily="34" charset="0"/>
                <a:ea typeface="Calibri Light" panose="020F0302020204030204" pitchFamily="34" charset="0"/>
                <a:cs typeface="Calibri Light" panose="020F0302020204030204" pitchFamily="34" charset="0"/>
              </a:rPr>
              <a:t>All ministry to be effective , especially teaching, is dependent on the Holy Spirit.</a:t>
            </a:r>
          </a:p>
          <a:p>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US" sz="2400" dirty="0">
                <a:latin typeface="Calibri Light" panose="020F0302020204030204" pitchFamily="34" charset="0"/>
                <a:ea typeface="Calibri Light" panose="020F0302020204030204" pitchFamily="34" charset="0"/>
                <a:cs typeface="Calibri Light" panose="020F0302020204030204" pitchFamily="34" charset="0"/>
              </a:rPr>
              <a:t>In deciding what to teach, when, where, and how, PRAY.</a:t>
            </a:r>
          </a:p>
          <a:p>
            <a:pPr marL="342900" indent="-342900">
              <a:buFont typeface="Arial" panose="020B0604020202020204" pitchFamily="34" charset="0"/>
              <a:buChar char="•"/>
            </a:pPr>
            <a:r>
              <a:rPr lang="en-US" sz="2400" dirty="0">
                <a:latin typeface="Calibri Light" panose="020F0302020204030204" pitchFamily="34" charset="0"/>
                <a:ea typeface="Calibri Light" panose="020F0302020204030204" pitchFamily="34" charset="0"/>
                <a:cs typeface="Calibri Light" panose="020F0302020204030204" pitchFamily="34" charset="0"/>
              </a:rPr>
              <a:t>In your preparation to teach, PRAY.</a:t>
            </a:r>
          </a:p>
          <a:p>
            <a:pPr marL="342900" indent="-342900">
              <a:buFont typeface="Arial" panose="020B0604020202020204" pitchFamily="34" charset="0"/>
              <a:buChar char="•"/>
            </a:pPr>
            <a:r>
              <a:rPr lang="en-US" sz="2400" dirty="0">
                <a:latin typeface="Calibri Light" panose="020F0302020204030204" pitchFamily="34" charset="0"/>
                <a:ea typeface="Calibri Light" panose="020F0302020204030204" pitchFamily="34" charset="0"/>
                <a:cs typeface="Calibri Light" panose="020F0302020204030204" pitchFamily="34" charset="0"/>
              </a:rPr>
              <a:t>In your teaching, PRAY</a:t>
            </a:r>
          </a:p>
          <a:p>
            <a:pPr marL="342900" indent="-342900">
              <a:buFont typeface="Arial" panose="020B0604020202020204" pitchFamily="34" charset="0"/>
              <a:buChar char="•"/>
            </a:pPr>
            <a:r>
              <a:rPr lang="en-US" sz="2400" dirty="0">
                <a:latin typeface="Calibri Light" panose="020F0302020204030204" pitchFamily="34" charset="0"/>
                <a:ea typeface="Calibri Light" panose="020F0302020204030204" pitchFamily="34" charset="0"/>
                <a:cs typeface="Calibri Light" panose="020F0302020204030204" pitchFamily="34" charset="0"/>
              </a:rPr>
              <a:t>In understanding how to follow up on your teaching, PRAY.</a:t>
            </a:r>
          </a:p>
          <a:p>
            <a:pPr marL="342900" indent="-342900">
              <a:buFont typeface="Arial" panose="020B0604020202020204" pitchFamily="34" charset="0"/>
              <a:buChar char="•"/>
            </a:pPr>
            <a:r>
              <a:rPr lang="en-US" sz="2400" dirty="0">
                <a:latin typeface="Calibri Light" panose="020F0302020204030204" pitchFamily="34" charset="0"/>
                <a:ea typeface="Calibri Light" panose="020F0302020204030204" pitchFamily="34" charset="0"/>
                <a:cs typeface="Calibri Light" panose="020F0302020204030204" pitchFamily="34" charset="0"/>
              </a:rPr>
              <a:t>In ALL THINGS PRAY for the presence and direction of the Holy Spirit</a:t>
            </a:r>
          </a:p>
          <a:p>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A90E51-13C8-E614-8250-D6BEADFC085F}"/>
              </a:ext>
            </a:extLst>
          </p:cNvPr>
          <p:cNvSpPr>
            <a:spLocks noGrp="1"/>
          </p:cNvSpPr>
          <p:nvPr>
            <p:ph type="title"/>
          </p:nvPr>
        </p:nvSpPr>
        <p:spPr/>
        <p:txBody>
          <a:bodyPr rtlCol="0">
            <a:normAutofit/>
          </a:bodyPr>
          <a:lstStyle/>
          <a:p>
            <a:pPr eaLnBrk="1" fontAlgn="auto" hangingPunct="1">
              <a:spcAft>
                <a:spcPts val="0"/>
              </a:spcAft>
              <a:defRPr/>
            </a:pPr>
            <a:r>
              <a:rPr lang="en-US" altLang="en-US" dirty="0"/>
              <a:t>Ministers Are Called To Teach</a:t>
            </a:r>
            <a:endParaRPr lang="en-US" dirty="0"/>
          </a:p>
        </p:txBody>
      </p:sp>
      <p:sp>
        <p:nvSpPr>
          <p:cNvPr id="7" name="TextBox 6">
            <a:extLst>
              <a:ext uri="{FF2B5EF4-FFF2-40B4-BE49-F238E27FC236}">
                <a16:creationId xmlns:a16="http://schemas.microsoft.com/office/drawing/2014/main" id="{584C9B67-0D05-036F-4CED-607B15204A21}"/>
              </a:ext>
            </a:extLst>
          </p:cNvPr>
          <p:cNvSpPr txBox="1"/>
          <p:nvPr/>
        </p:nvSpPr>
        <p:spPr>
          <a:xfrm>
            <a:off x="3838446" y="1267068"/>
            <a:ext cx="7811361" cy="4457952"/>
          </a:xfrm>
          <a:prstGeom prst="rect">
            <a:avLst/>
          </a:prstGeom>
          <a:noFill/>
        </p:spPr>
        <p:txBody>
          <a:bodyPr wrap="square" rtlCol="0">
            <a:spAutoFit/>
          </a:bodyPr>
          <a:lstStyle/>
          <a:p>
            <a:pPr marL="0" indent="0" eaLnBrk="1" fontAlgn="auto" hangingPunct="1">
              <a:lnSpc>
                <a:spcPct val="108000"/>
              </a:lnSpc>
              <a:spcAft>
                <a:spcPts val="0"/>
              </a:spcAft>
              <a:buFont typeface="Wingdings" panose="05000000000000000000" pitchFamily="2" charset="2"/>
              <a:buNone/>
              <a:defRPr/>
            </a:pPr>
            <a:r>
              <a:rPr lang="en-US" sz="2400" b="1" kern="100" dirty="0">
                <a:latin typeface="Calibri Light" panose="020F0302020204030204" pitchFamily="34" charset="0"/>
                <a:ea typeface="Calibri Light" panose="020F0302020204030204" pitchFamily="34" charset="0"/>
                <a:cs typeface="Calibri Light" panose="020F0302020204030204" pitchFamily="34" charset="0"/>
              </a:rPr>
              <a:t>DC 17</a:t>
            </a:r>
            <a:br>
              <a:rPr lang="en-US" sz="2400" kern="100" dirty="0">
                <a:latin typeface="Calibri Light" panose="020F0302020204030204" pitchFamily="34" charset="0"/>
                <a:ea typeface="Calibri Light" panose="020F0302020204030204" pitchFamily="34" charset="0"/>
                <a:cs typeface="Calibri Light" panose="020F0302020204030204" pitchFamily="34" charset="0"/>
              </a:rPr>
            </a:br>
            <a:r>
              <a:rPr lang="en-US" sz="2400" kern="100" dirty="0">
                <a:latin typeface="Calibri Light" panose="020F0302020204030204" pitchFamily="34" charset="0"/>
                <a:ea typeface="Calibri Light" panose="020F0302020204030204" pitchFamily="34" charset="0"/>
                <a:cs typeface="Calibri Light" panose="020F0302020204030204" pitchFamily="34" charset="0"/>
              </a:rPr>
              <a:t>8b &amp; d </a:t>
            </a:r>
            <a:r>
              <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rPr>
              <a:t>An apostle is an elder and it is his calling…</a:t>
            </a:r>
            <a:r>
              <a:rPr lang="en-US" sz="2400" dirty="0">
                <a:solidFill>
                  <a:srgbClr val="0000CC"/>
                </a:solidFill>
                <a:latin typeface="Calibri Light" panose="020F0302020204030204" pitchFamily="34" charset="0"/>
                <a:ea typeface="Calibri Light" panose="020F0302020204030204" pitchFamily="34" charset="0"/>
                <a:cs typeface="Calibri Light" panose="020F0302020204030204" pitchFamily="34" charset="0"/>
              </a:rPr>
              <a:t>to teach, expound, exhort</a:t>
            </a:r>
            <a:r>
              <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rPr>
              <a:t>,</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fontAlgn="auto" hangingPunct="1">
              <a:lnSpc>
                <a:spcPct val="108000"/>
              </a:lnSpc>
              <a:spcAft>
                <a:spcPts val="0"/>
              </a:spcAft>
              <a:buFont typeface="Wingdings" panose="05000000000000000000" pitchFamily="2" charset="2"/>
              <a:buNone/>
              <a:defRPr/>
            </a:pPr>
            <a:r>
              <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rPr>
              <a:t>10a The priest's duty is to </a:t>
            </a:r>
            <a:r>
              <a:rPr lang="en-US" sz="2400" dirty="0">
                <a:solidFill>
                  <a:srgbClr val="0000CC"/>
                </a:solidFill>
                <a:latin typeface="Calibri Light" panose="020F0302020204030204" pitchFamily="34" charset="0"/>
                <a:ea typeface="Calibri Light" panose="020F0302020204030204" pitchFamily="34" charset="0"/>
                <a:cs typeface="Calibri Light" panose="020F0302020204030204" pitchFamily="34" charset="0"/>
              </a:rPr>
              <a:t>preach, teach, expound, exhort</a:t>
            </a:r>
            <a:r>
              <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rPr>
              <a:t>,</a:t>
            </a:r>
          </a:p>
          <a:p>
            <a:pPr marL="0" indent="0" algn="just" eaLnBrk="1" fontAlgn="auto" hangingPunct="1">
              <a:lnSpc>
                <a:spcPct val="108000"/>
              </a:lnSpc>
              <a:spcAft>
                <a:spcPts val="0"/>
              </a:spcAft>
              <a:buFont typeface="Wingdings" panose="05000000000000000000" pitchFamily="2" charset="2"/>
              <a:buNone/>
              <a:defRPr/>
            </a:pPr>
            <a:r>
              <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rPr>
              <a:t>11f …they, [teachers and deacons are]…to warn, </a:t>
            </a:r>
            <a:r>
              <a:rPr lang="en-US" sz="2400" dirty="0">
                <a:solidFill>
                  <a:srgbClr val="0000CC"/>
                </a:solidFill>
                <a:latin typeface="Calibri Light" panose="020F0302020204030204" pitchFamily="34" charset="0"/>
                <a:ea typeface="Calibri Light" panose="020F0302020204030204" pitchFamily="34" charset="0"/>
                <a:cs typeface="Calibri Light" panose="020F0302020204030204" pitchFamily="34" charset="0"/>
              </a:rPr>
              <a:t>expound, exhort, and teach</a:t>
            </a:r>
            <a:r>
              <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rPr>
              <a:t>, and invite all to come unto Christ.</a:t>
            </a:r>
          </a:p>
          <a:p>
            <a:pPr marL="0" indent="0" algn="just" eaLnBrk="1" fontAlgn="auto" hangingPunct="1">
              <a:lnSpc>
                <a:spcPct val="108000"/>
              </a:lnSpc>
              <a:spcAft>
                <a:spcPts val="0"/>
              </a:spcAft>
              <a:buFont typeface="Wingdings" panose="05000000000000000000" pitchFamily="2" charset="2"/>
              <a:buNone/>
              <a:defRPr/>
            </a:pPr>
            <a:endParaRPr lang="en-US" sz="2400" dirty="0">
              <a:solidFill>
                <a:srgbClr val="212529"/>
              </a:solidFill>
              <a:latin typeface="Calibri Light" panose="020F0302020204030204" pitchFamily="34" charset="0"/>
              <a:ea typeface="Calibri Light" panose="020F0302020204030204" pitchFamily="34" charset="0"/>
              <a:cs typeface="Calibri Light" panose="020F0302020204030204" pitchFamily="34" charset="0"/>
            </a:endParaRPr>
          </a:p>
          <a:p>
            <a:pPr marL="0" indent="0" eaLnBrk="1" fontAlgn="auto" hangingPunct="1">
              <a:lnSpc>
                <a:spcPct val="110000"/>
              </a:lnSpc>
              <a:spcAft>
                <a:spcPts val="0"/>
              </a:spcAft>
              <a:buFont typeface="Wingdings" panose="05000000000000000000" pitchFamily="2" charset="2"/>
              <a:buNone/>
              <a:defRPr/>
            </a:pPr>
            <a:r>
              <a:rPr lang="en-US" sz="2400" b="1" dirty="0">
                <a:latin typeface="Calibri Light" panose="020F0302020204030204" pitchFamily="34" charset="0"/>
                <a:ea typeface="Calibri Light" panose="020F0302020204030204" pitchFamily="34" charset="0"/>
                <a:cs typeface="Calibri Light" panose="020F0302020204030204" pitchFamily="34" charset="0"/>
              </a:rPr>
              <a:t>DC 125 </a:t>
            </a:r>
          </a:p>
          <a:p>
            <a:pPr marL="0" indent="0" eaLnBrk="1" fontAlgn="auto" hangingPunct="1">
              <a:lnSpc>
                <a:spcPct val="108000"/>
              </a:lnSpc>
              <a:spcAft>
                <a:spcPts val="0"/>
              </a:spcAft>
              <a:buFont typeface="Wingdings" panose="05000000000000000000" pitchFamily="2" charset="2"/>
              <a:buNone/>
              <a:defRPr/>
            </a:pPr>
            <a:r>
              <a:rPr lang="en-US" sz="2400" dirty="0">
                <a:latin typeface="Calibri Light" panose="020F0302020204030204" pitchFamily="34" charset="0"/>
                <a:ea typeface="Calibri Light" panose="020F0302020204030204" pitchFamily="34" charset="0"/>
                <a:cs typeface="Calibri Light" panose="020F0302020204030204" pitchFamily="34" charset="0"/>
              </a:rPr>
              <a:t>3a</a:t>
            </a:r>
            <a:r>
              <a:rPr lang="en-US" sz="2400" b="1" dirty="0">
                <a:latin typeface="Calibri Light" panose="020F0302020204030204" pitchFamily="34" charset="0"/>
                <a:ea typeface="Calibri Light" panose="020F0302020204030204" pitchFamily="34" charset="0"/>
                <a:cs typeface="Calibri Light" panose="020F0302020204030204" pitchFamily="34" charset="0"/>
              </a:rPr>
              <a:t> </a:t>
            </a:r>
            <a:r>
              <a:rPr lang="en-US" sz="2400" dirty="0">
                <a:latin typeface="Calibri Light" panose="020F0302020204030204" pitchFamily="34" charset="0"/>
                <a:ea typeface="Calibri Light" panose="020F0302020204030204" pitchFamily="34" charset="0"/>
                <a:cs typeface="Calibri Light" panose="020F0302020204030204" pitchFamily="34" charset="0"/>
              </a:rPr>
              <a:t>The patriarch…the duties of his office are…</a:t>
            </a:r>
            <a:r>
              <a:rPr lang="en-US" sz="2400" dirty="0">
                <a:solidFill>
                  <a:srgbClr val="0033CC"/>
                </a:solidFill>
                <a:latin typeface="Calibri Light" panose="020F0302020204030204" pitchFamily="34" charset="0"/>
                <a:ea typeface="Calibri Light" panose="020F0302020204030204" pitchFamily="34" charset="0"/>
                <a:cs typeface="Calibri Light" panose="020F0302020204030204" pitchFamily="34" charset="0"/>
              </a:rPr>
              <a:t>to preach, teach, expound, exhort, </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a:p>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D0499FB7-E889-004C-0AC9-78DB1CEDC148}"/>
              </a:ext>
            </a:extLst>
          </p:cNvPr>
          <p:cNvGraphicFramePr/>
          <p:nvPr>
            <p:extLst>
              <p:ext uri="{D42A27DB-BD31-4B8C-83A1-F6EECF244321}">
                <p14:modId xmlns:p14="http://schemas.microsoft.com/office/powerpoint/2010/main" val="1709494005"/>
              </p:ext>
            </p:extLst>
          </p:nvPr>
        </p:nvGraphicFramePr>
        <p:xfrm>
          <a:off x="3562667" y="67440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B953090-68A6-4B7D-D00A-401BFEBD0A94}"/>
              </a:ext>
            </a:extLst>
          </p:cNvPr>
          <p:cNvSpPr txBox="1"/>
          <p:nvPr/>
        </p:nvSpPr>
        <p:spPr>
          <a:xfrm>
            <a:off x="3662888" y="674401"/>
            <a:ext cx="7927558" cy="5678478"/>
          </a:xfrm>
          <a:prstGeom prst="rect">
            <a:avLst/>
          </a:prstGeom>
          <a:noFill/>
        </p:spPr>
        <p:txBody>
          <a:bodyPr wrap="square" rtlCol="0">
            <a:spAutoFit/>
          </a:bodyPr>
          <a:lstStyle/>
          <a:p>
            <a:pPr marL="0" indent="0" eaLnBrk="1" hangingPunct="1">
              <a:lnSpc>
                <a:spcPct val="100000"/>
              </a:lnSpc>
              <a:spcBef>
                <a:spcPct val="0"/>
              </a:spcBef>
              <a:spcAft>
                <a:spcPts val="1800"/>
              </a:spcAft>
              <a:buFont typeface="Wingdings" panose="05000000000000000000" pitchFamily="2" charset="2"/>
              <a:buNone/>
            </a:pPr>
            <a:r>
              <a:rPr lang="en-US" altLang="en-US" sz="2400" dirty="0">
                <a:latin typeface="Calibri Light" panose="020F0302020204030204" pitchFamily="34" charset="0"/>
                <a:ea typeface="Calibri Light" panose="020F0302020204030204" pitchFamily="34" charset="0"/>
                <a:cs typeface="Calibri Light" panose="020F0302020204030204" pitchFamily="34" charset="0"/>
              </a:rPr>
              <a:t>To </a:t>
            </a:r>
            <a:r>
              <a:rPr lang="en-US" altLang="en-US" sz="2400" i="1" dirty="0">
                <a:latin typeface="Calibri Light" panose="020F0302020204030204" pitchFamily="34" charset="0"/>
                <a:ea typeface="Calibri Light" panose="020F0302020204030204" pitchFamily="34" charset="0"/>
                <a:cs typeface="Calibri Light" panose="020F0302020204030204" pitchFamily="34" charset="0"/>
              </a:rPr>
              <a:t>preach, teach, expound, and exhort</a:t>
            </a:r>
            <a:r>
              <a:rPr lang="en-US" altLang="en-US" sz="2400" dirty="0">
                <a:latin typeface="Calibri Light" panose="020F0302020204030204" pitchFamily="34" charset="0"/>
                <a:ea typeface="Calibri Light" panose="020F0302020204030204" pitchFamily="34" charset="0"/>
                <a:cs typeface="Calibri Light" panose="020F0302020204030204" pitchFamily="34" charset="0"/>
              </a:rPr>
              <a:t>, all four are ways of sharing, promoting and teaching the gospel of Jesus Christ and His Kingdom. </a:t>
            </a: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endParaRPr lang="en-US" altLang="en-US" sz="1200" dirty="0">
              <a:latin typeface="Calibri Light" panose="020F0302020204030204" pitchFamily="34" charset="0"/>
              <a:ea typeface="Calibri Light" panose="020F0302020204030204" pitchFamily="34" charset="0"/>
              <a:cs typeface="Calibri Light" panose="020F0302020204030204" pitchFamily="34" charset="0"/>
            </a:endParaRPr>
          </a:p>
          <a:p>
            <a:pPr marL="0" indent="0" eaLnBrk="1" hangingPunct="1">
              <a:lnSpc>
                <a:spcPct val="100000"/>
              </a:lnSpc>
              <a:spcBef>
                <a:spcPct val="0"/>
              </a:spcBef>
              <a:spcAft>
                <a:spcPts val="1800"/>
              </a:spcAft>
              <a:buFont typeface="Wingdings" panose="05000000000000000000" pitchFamily="2" charset="2"/>
              <a:buNone/>
            </a:pPr>
            <a:r>
              <a:rPr lang="en-US" altLang="en-US" sz="2400" dirty="0">
                <a:latin typeface="Calibri Light" panose="020F0302020204030204" pitchFamily="34" charset="0"/>
                <a:ea typeface="Calibri Light" panose="020F0302020204030204" pitchFamily="34" charset="0"/>
                <a:cs typeface="Calibri Light" panose="020F0302020204030204" pitchFamily="34" charset="0"/>
              </a:rPr>
              <a:t>Each form of sharing has its place and time, and sometimes, they overlap.</a:t>
            </a:r>
          </a:p>
          <a:p>
            <a:pPr marL="0" indent="0" algn="ctr" eaLnBrk="1" hangingPunct="1">
              <a:lnSpc>
                <a:spcPct val="100000"/>
              </a:lnSpc>
              <a:spcBef>
                <a:spcPct val="0"/>
              </a:spcBef>
              <a:spcAft>
                <a:spcPts val="1800"/>
              </a:spcAft>
              <a:buFont typeface="Wingdings" panose="05000000000000000000" pitchFamily="2" charset="2"/>
              <a:buNone/>
            </a:pPr>
            <a:r>
              <a:rPr lang="en-US" altLang="en-US" sz="2400" b="1" dirty="0">
                <a:latin typeface="Calibri Light" panose="020F0302020204030204" pitchFamily="34" charset="0"/>
                <a:ea typeface="Calibri Light" panose="020F0302020204030204" pitchFamily="34" charset="0"/>
                <a:cs typeface="Calibri Light" panose="020F0302020204030204" pitchFamily="34" charset="0"/>
              </a:rPr>
              <a:t>Our focus here is on </a:t>
            </a:r>
            <a:r>
              <a:rPr lang="en-US" altLang="en-US" sz="2400" b="1" i="1" dirty="0">
                <a:latin typeface="Calibri Light" panose="020F0302020204030204" pitchFamily="34" charset="0"/>
                <a:ea typeface="Calibri Light" panose="020F0302020204030204" pitchFamily="34" charset="0"/>
                <a:cs typeface="Calibri Light" panose="020F0302020204030204" pitchFamily="34" charset="0"/>
              </a:rPr>
              <a:t>Teaching </a:t>
            </a:r>
            <a:r>
              <a:rPr lang="en-US" altLang="en-US" sz="2400" b="1" dirty="0">
                <a:latin typeface="Calibri Light" panose="020F0302020204030204" pitchFamily="34" charset="0"/>
                <a:ea typeface="Calibri Light" panose="020F0302020204030204" pitchFamily="34" charset="0"/>
                <a:cs typeface="Calibri Light" panose="020F0302020204030204" pitchFamily="34" charset="0"/>
              </a:rPr>
              <a:t>and how to do it effectively</a:t>
            </a:r>
            <a:r>
              <a:rPr lang="en-US" altLang="en-US" sz="2400" b="1" i="1" dirty="0">
                <a:latin typeface="Calibri Light" panose="020F0302020204030204" pitchFamily="34" charset="0"/>
                <a:ea typeface="Calibri Light" panose="020F0302020204030204" pitchFamily="34" charset="0"/>
                <a:cs typeface="Calibri Light" panose="020F0302020204030204" pitchFamily="34" charset="0"/>
              </a:rPr>
              <a:t>.</a:t>
            </a:r>
            <a:endParaRPr lang="en-US" sz="2400" b="1"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250653EC-B8FD-0492-7720-E6E92F23DB1A}"/>
              </a:ext>
            </a:extLst>
          </p:cNvPr>
          <p:cNvSpPr>
            <a:spLocks noGrp="1"/>
          </p:cNvSpPr>
          <p:nvPr>
            <p:ph type="title"/>
          </p:nvPr>
        </p:nvSpPr>
        <p:spPr/>
        <p:txBody>
          <a:bodyPr/>
          <a:lstStyle/>
          <a:p>
            <a:r>
              <a:rPr lang="en-US" altLang="en-US" dirty="0"/>
              <a:t>Ministers Are Called To Teach</a:t>
            </a:r>
            <a:endParaRPr lang="en-US" dirty="0"/>
          </a:p>
        </p:txBody>
      </p:sp>
    </p:spTree>
    <p:extLst>
      <p:ext uri="{BB962C8B-B14F-4D97-AF65-F5344CB8AC3E}">
        <p14:creationId xmlns:p14="http://schemas.microsoft.com/office/powerpoint/2010/main" val="16466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BBCCC-FB2B-9889-583C-88842E3EECF0}"/>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Preparing to teach</a:t>
            </a:r>
            <a:endParaRPr lang="en-US" dirty="0"/>
          </a:p>
        </p:txBody>
      </p:sp>
      <p:sp>
        <p:nvSpPr>
          <p:cNvPr id="4" name="TextBox 3">
            <a:extLst>
              <a:ext uri="{FF2B5EF4-FFF2-40B4-BE49-F238E27FC236}">
                <a16:creationId xmlns:a16="http://schemas.microsoft.com/office/drawing/2014/main" id="{0A6B71DC-E812-B015-CE07-B600EF3BEDD4}"/>
              </a:ext>
            </a:extLst>
          </p:cNvPr>
          <p:cNvSpPr txBox="1"/>
          <p:nvPr/>
        </p:nvSpPr>
        <p:spPr>
          <a:xfrm>
            <a:off x="3701562" y="662172"/>
            <a:ext cx="4038285" cy="461665"/>
          </a:xfrm>
          <a:prstGeom prst="rect">
            <a:avLst/>
          </a:prstGeom>
          <a:noFill/>
        </p:spPr>
        <p:txBody>
          <a:bodyPr wrap="none" rtlCol="0">
            <a:spAutoFit/>
          </a:bodyPr>
          <a:lstStyle/>
          <a:p>
            <a:r>
              <a:rPr lang="en-US" sz="2400" kern="100" dirty="0">
                <a:latin typeface="Calibri Light" panose="020F0302020204030204" pitchFamily="34" charset="0"/>
                <a:ea typeface="Calibri Light" panose="020F0302020204030204" pitchFamily="34" charset="0"/>
                <a:cs typeface="Calibri Light" panose="020F0302020204030204" pitchFamily="34" charset="0"/>
              </a:rPr>
              <a:t>Ministers called to teach must:</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7" name="TextBox 6">
            <a:extLst>
              <a:ext uri="{FF2B5EF4-FFF2-40B4-BE49-F238E27FC236}">
                <a16:creationId xmlns:a16="http://schemas.microsoft.com/office/drawing/2014/main" id="{D705EA72-BB03-69C2-247F-1ACB3D7ACF11}"/>
              </a:ext>
            </a:extLst>
          </p:cNvPr>
          <p:cNvSpPr txBox="1"/>
          <p:nvPr/>
        </p:nvSpPr>
        <p:spPr>
          <a:xfrm>
            <a:off x="3833446" y="1266092"/>
            <a:ext cx="7689649" cy="4949881"/>
          </a:xfrm>
          <a:prstGeom prst="rect">
            <a:avLst/>
          </a:prstGeom>
          <a:noFill/>
        </p:spPr>
        <p:txBody>
          <a:bodyPr wrap="square" rtlCol="0">
            <a:spAutoFit/>
          </a:bodyPr>
          <a:lstStyle/>
          <a:p>
            <a:pPr marL="284163" indent="-284163"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Know Christ personally – through regular prayer, fasting and study</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Demonstrate consecration to Christ’s teachings in their lives </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Have firm convictions concerning the Gospel</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Love people, and know and care for the body of Christ</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Be alive in the Gospel – personal testimonies and experiences with the Spirit</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Study to be approved: Both in content, and how to teach</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a:p>
            <a:pPr marL="342900" indent="-342900" eaLnBrk="1" fontAlgn="auto" hangingPunct="1">
              <a:lnSpc>
                <a:spcPct val="107000"/>
              </a:lnSpc>
              <a:spcBef>
                <a:spcPts val="0"/>
              </a:spcBef>
              <a:spcAft>
                <a:spcPts val="1200"/>
              </a:spcAft>
              <a:buFont typeface="+mj-lt"/>
              <a:buAutoNum type="arabicPeriod"/>
              <a:defRPr/>
            </a:pPr>
            <a:r>
              <a:rPr lang="en-US" sz="2400" kern="100"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Have a desire to serve, to teach </a:t>
            </a:r>
            <a:endParaRPr lang="en-US" sz="2400" kern="100" dirty="0">
              <a:latin typeface="Calibri Light" panose="020F0302020204030204" pitchFamily="34" charset="0"/>
              <a:ea typeface="Calibri Light" panose="020F0302020204030204" pitchFamily="34" charset="0"/>
              <a:cs typeface="Calibri Light" panose="020F03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FD97-F29A-C426-0C89-4050D5FD44C3}"/>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Four Factors </a:t>
            </a:r>
            <a:br>
              <a:rPr lang="en-US" kern="100" dirty="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B15E9CC7-DC7B-227F-5C80-C6B7C7166867}"/>
              </a:ext>
            </a:extLst>
          </p:cNvPr>
          <p:cNvSpPr txBox="1"/>
          <p:nvPr/>
        </p:nvSpPr>
        <p:spPr>
          <a:xfrm>
            <a:off x="3578470" y="662172"/>
            <a:ext cx="7627409" cy="461665"/>
          </a:xfrm>
          <a:prstGeom prst="rect">
            <a:avLst/>
          </a:prstGeom>
          <a:noFill/>
        </p:spPr>
        <p:txBody>
          <a:bodyPr wrap="none" rtlCol="0">
            <a:spAutoFit/>
          </a:bodyPr>
          <a:lstStyle/>
          <a:p>
            <a:r>
              <a:rPr lang="en-US" sz="2400" kern="100" dirty="0">
                <a:latin typeface="Calibri Light" panose="020F0302020204030204" pitchFamily="34" charset="0"/>
                <a:ea typeface="Calibri Light" panose="020F0302020204030204" pitchFamily="34" charset="0"/>
                <a:cs typeface="Calibri Light" panose="020F0302020204030204" pitchFamily="34" charset="0"/>
              </a:rPr>
              <a:t>In effective teaching, attention will be given to the following:</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graphicFrame>
        <p:nvGraphicFramePr>
          <p:cNvPr id="3" name="Diagram 2">
            <a:extLst>
              <a:ext uri="{FF2B5EF4-FFF2-40B4-BE49-F238E27FC236}">
                <a16:creationId xmlns:a16="http://schemas.microsoft.com/office/drawing/2014/main" id="{AFCABE94-B6B0-4803-C5F4-D36F79B76770}"/>
              </a:ext>
            </a:extLst>
          </p:cNvPr>
          <p:cNvGraphicFramePr/>
          <p:nvPr>
            <p:extLst>
              <p:ext uri="{D42A27DB-BD31-4B8C-83A1-F6EECF244321}">
                <p14:modId xmlns:p14="http://schemas.microsoft.com/office/powerpoint/2010/main" val="282242109"/>
              </p:ext>
            </p:extLst>
          </p:nvPr>
        </p:nvGraphicFramePr>
        <p:xfrm>
          <a:off x="3958942" y="1481008"/>
          <a:ext cx="3301394" cy="2127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CEF9A51E-DEFF-C9A1-A1BE-9E90E6C98651}"/>
              </a:ext>
            </a:extLst>
          </p:cNvPr>
          <p:cNvGraphicFramePr/>
          <p:nvPr>
            <p:extLst>
              <p:ext uri="{D42A27DB-BD31-4B8C-83A1-F6EECF244321}">
                <p14:modId xmlns:p14="http://schemas.microsoft.com/office/powerpoint/2010/main" val="1769975439"/>
              </p:ext>
            </p:extLst>
          </p:nvPr>
        </p:nvGraphicFramePr>
        <p:xfrm>
          <a:off x="3958942" y="3897920"/>
          <a:ext cx="3301394" cy="212773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 5">
            <a:extLst>
              <a:ext uri="{FF2B5EF4-FFF2-40B4-BE49-F238E27FC236}">
                <a16:creationId xmlns:a16="http://schemas.microsoft.com/office/drawing/2014/main" id="{59D26BE7-28BD-5B9B-516B-3DDD8C8A4005}"/>
              </a:ext>
            </a:extLst>
          </p:cNvPr>
          <p:cNvGraphicFramePr/>
          <p:nvPr>
            <p:extLst>
              <p:ext uri="{D42A27DB-BD31-4B8C-83A1-F6EECF244321}">
                <p14:modId xmlns:p14="http://schemas.microsoft.com/office/powerpoint/2010/main" val="517117322"/>
              </p:ext>
            </p:extLst>
          </p:nvPr>
        </p:nvGraphicFramePr>
        <p:xfrm>
          <a:off x="7720994" y="1481008"/>
          <a:ext cx="3301394" cy="212773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Diagram 9">
            <a:extLst>
              <a:ext uri="{FF2B5EF4-FFF2-40B4-BE49-F238E27FC236}">
                <a16:creationId xmlns:a16="http://schemas.microsoft.com/office/drawing/2014/main" id="{582E8836-95D4-D8F9-B191-B2C568D34DBA}"/>
              </a:ext>
            </a:extLst>
          </p:cNvPr>
          <p:cNvGraphicFramePr/>
          <p:nvPr>
            <p:extLst>
              <p:ext uri="{D42A27DB-BD31-4B8C-83A1-F6EECF244321}">
                <p14:modId xmlns:p14="http://schemas.microsoft.com/office/powerpoint/2010/main" val="3919501246"/>
              </p:ext>
            </p:extLst>
          </p:nvPr>
        </p:nvGraphicFramePr>
        <p:xfrm>
          <a:off x="7720994" y="3897921"/>
          <a:ext cx="3301394" cy="2127739"/>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4174853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3" grpId="0" uiExpand="1">
        <p:bldAsOne/>
      </p:bldGraphic>
      <p:bldGraphic spid="5" grpId="0">
        <p:bldAsOne/>
      </p:bldGraphic>
      <p:bldGraphic spid="6" grpId="0" uiExpand="1">
        <p:bldAsOne/>
      </p:bldGraphic>
      <p:bldGraphic spid="1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FD97-F29A-C426-0C89-4050D5FD44C3}"/>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Four Factors </a:t>
            </a:r>
            <a:br>
              <a:rPr lang="en-US" kern="100" dirty="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B15E9CC7-DC7B-227F-5C80-C6B7C7166867}"/>
              </a:ext>
            </a:extLst>
          </p:cNvPr>
          <p:cNvSpPr txBox="1"/>
          <p:nvPr/>
        </p:nvSpPr>
        <p:spPr>
          <a:xfrm>
            <a:off x="3578470" y="662172"/>
            <a:ext cx="7627409" cy="461665"/>
          </a:xfrm>
          <a:prstGeom prst="rect">
            <a:avLst/>
          </a:prstGeom>
          <a:noFill/>
        </p:spPr>
        <p:txBody>
          <a:bodyPr wrap="none" rtlCol="0">
            <a:spAutoFit/>
          </a:bodyPr>
          <a:lstStyle/>
          <a:p>
            <a:r>
              <a:rPr lang="en-US" sz="2400" kern="100" dirty="0">
                <a:latin typeface="Calibri Light" panose="020F0302020204030204" pitchFamily="34" charset="0"/>
                <a:ea typeface="Calibri Light" panose="020F0302020204030204" pitchFamily="34" charset="0"/>
                <a:cs typeface="Calibri Light" panose="020F0302020204030204" pitchFamily="34" charset="0"/>
              </a:rPr>
              <a:t>In effective teaching, attention will be given to the following:</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Rectangle 4">
            <a:extLst>
              <a:ext uri="{FF2B5EF4-FFF2-40B4-BE49-F238E27FC236}">
                <a16:creationId xmlns:a16="http://schemas.microsoft.com/office/drawing/2014/main" id="{6041A8A7-1F46-AE48-9ABB-56DECC8FD3D0}"/>
              </a:ext>
            </a:extLst>
          </p:cNvPr>
          <p:cNvSpPr/>
          <p:nvPr/>
        </p:nvSpPr>
        <p:spPr>
          <a:xfrm>
            <a:off x="3675185" y="1123838"/>
            <a:ext cx="8000999" cy="10200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alibri Light" panose="020F0302020204030204" pitchFamily="34" charset="0"/>
                <a:ea typeface="Calibri Light" panose="020F0302020204030204" pitchFamily="34" charset="0"/>
                <a:cs typeface="Calibri Light" panose="020F0302020204030204" pitchFamily="34" charset="0"/>
              </a:rPr>
              <a:t>Outcome</a:t>
            </a:r>
          </a:p>
        </p:txBody>
      </p:sp>
      <p:sp>
        <p:nvSpPr>
          <p:cNvPr id="6" name="Rectangle 5">
            <a:extLst>
              <a:ext uri="{FF2B5EF4-FFF2-40B4-BE49-F238E27FC236}">
                <a16:creationId xmlns:a16="http://schemas.microsoft.com/office/drawing/2014/main" id="{B9FFCB7E-9E4D-6362-75F9-0EEB27A5FDA5}"/>
              </a:ext>
            </a:extLst>
          </p:cNvPr>
          <p:cNvSpPr/>
          <p:nvPr/>
        </p:nvSpPr>
        <p:spPr>
          <a:xfrm>
            <a:off x="3675185" y="2143851"/>
            <a:ext cx="8000999" cy="3843817"/>
          </a:xfrm>
          <a:prstGeom prst="rect">
            <a:avLst/>
          </a:prstGeom>
          <a:solidFill>
            <a:srgbClr val="E4D2D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Have a learning purpose which is clear, definite, and attainable. </a:t>
            </a:r>
          </a:p>
          <a:p>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Since our focus is mostly on “developing, enriching and fashioning” people to be effective and active citizens in God’s Kingdom, the outcome of our teaching must focus on, “personal needs, growth, and achievement.” </a:t>
            </a:r>
          </a:p>
        </p:txBody>
      </p:sp>
    </p:spTree>
    <p:extLst>
      <p:ext uri="{BB962C8B-B14F-4D97-AF65-F5344CB8AC3E}">
        <p14:creationId xmlns:p14="http://schemas.microsoft.com/office/powerpoint/2010/main" val="46140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FD97-F29A-C426-0C89-4050D5FD44C3}"/>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Four Factors </a:t>
            </a:r>
            <a:br>
              <a:rPr lang="en-US" kern="100" dirty="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B15E9CC7-DC7B-227F-5C80-C6B7C7166867}"/>
              </a:ext>
            </a:extLst>
          </p:cNvPr>
          <p:cNvSpPr txBox="1"/>
          <p:nvPr/>
        </p:nvSpPr>
        <p:spPr>
          <a:xfrm>
            <a:off x="3578470" y="662172"/>
            <a:ext cx="7627409" cy="461665"/>
          </a:xfrm>
          <a:prstGeom prst="rect">
            <a:avLst/>
          </a:prstGeom>
          <a:noFill/>
        </p:spPr>
        <p:txBody>
          <a:bodyPr wrap="none" rtlCol="0">
            <a:spAutoFit/>
          </a:bodyPr>
          <a:lstStyle/>
          <a:p>
            <a:r>
              <a:rPr lang="en-US" sz="2400" kern="100" dirty="0">
                <a:latin typeface="Calibri Light" panose="020F0302020204030204" pitchFamily="34" charset="0"/>
                <a:ea typeface="Calibri Light" panose="020F0302020204030204" pitchFamily="34" charset="0"/>
                <a:cs typeface="Calibri Light" panose="020F0302020204030204" pitchFamily="34" charset="0"/>
              </a:rPr>
              <a:t>In effective teaching, attention will be given to the following:</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Rectangle 4">
            <a:extLst>
              <a:ext uri="{FF2B5EF4-FFF2-40B4-BE49-F238E27FC236}">
                <a16:creationId xmlns:a16="http://schemas.microsoft.com/office/drawing/2014/main" id="{5A5E72CD-8B47-223D-18B3-F133846830DA}"/>
              </a:ext>
            </a:extLst>
          </p:cNvPr>
          <p:cNvSpPr/>
          <p:nvPr/>
        </p:nvSpPr>
        <p:spPr>
          <a:xfrm>
            <a:off x="3675185" y="1123838"/>
            <a:ext cx="8000999" cy="10200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alibri Light" panose="020F0302020204030204" pitchFamily="34" charset="0"/>
                <a:ea typeface="Calibri Light" panose="020F0302020204030204" pitchFamily="34" charset="0"/>
                <a:cs typeface="Calibri Light" panose="020F0302020204030204" pitchFamily="34" charset="0"/>
              </a:rPr>
              <a:t>Material</a:t>
            </a:r>
          </a:p>
        </p:txBody>
      </p:sp>
      <p:sp>
        <p:nvSpPr>
          <p:cNvPr id="6" name="Rectangle 5">
            <a:extLst>
              <a:ext uri="{FF2B5EF4-FFF2-40B4-BE49-F238E27FC236}">
                <a16:creationId xmlns:a16="http://schemas.microsoft.com/office/drawing/2014/main" id="{ABB824A4-8673-AF41-2A3B-0F78219037B0}"/>
              </a:ext>
            </a:extLst>
          </p:cNvPr>
          <p:cNvSpPr/>
          <p:nvPr/>
        </p:nvSpPr>
        <p:spPr>
          <a:xfrm>
            <a:off x="3675185" y="2143851"/>
            <a:ext cx="8000999" cy="3843817"/>
          </a:xfrm>
          <a:prstGeom prst="rect">
            <a:avLst/>
          </a:prstGeom>
          <a:solidFill>
            <a:srgbClr val="E4D2D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The Choice of Subject Matter</a:t>
            </a:r>
          </a:p>
          <a:p>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Every lesson or teaching effort should be chosen based on the interests, needs, and capacities of the student, keeping in mind the purpose, the outcome of the effort. </a:t>
            </a:r>
          </a:p>
        </p:txBody>
      </p:sp>
    </p:spTree>
    <p:extLst>
      <p:ext uri="{BB962C8B-B14F-4D97-AF65-F5344CB8AC3E}">
        <p14:creationId xmlns:p14="http://schemas.microsoft.com/office/powerpoint/2010/main" val="2908667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FD97-F29A-C426-0C89-4050D5FD44C3}"/>
              </a:ext>
            </a:extLst>
          </p:cNvPr>
          <p:cNvSpPr>
            <a:spLocks noGrp="1"/>
          </p:cNvSpPr>
          <p:nvPr>
            <p:ph type="title"/>
          </p:nvPr>
        </p:nvSpPr>
        <p:spPr/>
        <p:txBody>
          <a:bodyPr rtlCol="0">
            <a:normAutofit/>
          </a:bodyPr>
          <a:lstStyle/>
          <a:p>
            <a:pPr eaLnBrk="1" fontAlgn="auto" hangingPunct="1">
              <a:spcAft>
                <a:spcPts val="0"/>
              </a:spcAft>
              <a:defRPr/>
            </a:pPr>
            <a:r>
              <a:rPr lang="en-US" kern="100" dirty="0">
                <a:ea typeface="Calibri" panose="020F0502020204030204" pitchFamily="34" charset="0"/>
                <a:cs typeface="Times New Roman" panose="02020603050405020304" pitchFamily="18" charset="0"/>
              </a:rPr>
              <a:t>Four Factors </a:t>
            </a:r>
            <a:br>
              <a:rPr lang="en-US" kern="100" dirty="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B15E9CC7-DC7B-227F-5C80-C6B7C7166867}"/>
              </a:ext>
            </a:extLst>
          </p:cNvPr>
          <p:cNvSpPr txBox="1"/>
          <p:nvPr/>
        </p:nvSpPr>
        <p:spPr>
          <a:xfrm>
            <a:off x="3578470" y="662172"/>
            <a:ext cx="7627409" cy="461665"/>
          </a:xfrm>
          <a:prstGeom prst="rect">
            <a:avLst/>
          </a:prstGeom>
          <a:noFill/>
        </p:spPr>
        <p:txBody>
          <a:bodyPr wrap="none" rtlCol="0">
            <a:spAutoFit/>
          </a:bodyPr>
          <a:lstStyle/>
          <a:p>
            <a:r>
              <a:rPr lang="en-US" sz="2400" kern="100" dirty="0">
                <a:latin typeface="Calibri Light" panose="020F0302020204030204" pitchFamily="34" charset="0"/>
                <a:ea typeface="Calibri Light" panose="020F0302020204030204" pitchFamily="34" charset="0"/>
                <a:cs typeface="Calibri Light" panose="020F0302020204030204" pitchFamily="34" charset="0"/>
              </a:rPr>
              <a:t>In effective teaching, attention will be given to the following:</a:t>
            </a:r>
            <a:endParaRPr lang="en-US" sz="24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Rectangle 4">
            <a:extLst>
              <a:ext uri="{FF2B5EF4-FFF2-40B4-BE49-F238E27FC236}">
                <a16:creationId xmlns:a16="http://schemas.microsoft.com/office/drawing/2014/main" id="{6041A8A7-1F46-AE48-9ABB-56DECC8FD3D0}"/>
              </a:ext>
            </a:extLst>
          </p:cNvPr>
          <p:cNvSpPr/>
          <p:nvPr/>
        </p:nvSpPr>
        <p:spPr>
          <a:xfrm>
            <a:off x="3675185" y="1123838"/>
            <a:ext cx="8000999" cy="10200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alibri Light" panose="020F0302020204030204" pitchFamily="34" charset="0"/>
                <a:ea typeface="Calibri Light" panose="020F0302020204030204" pitchFamily="34" charset="0"/>
                <a:cs typeface="Calibri Light" panose="020F0302020204030204" pitchFamily="34" charset="0"/>
              </a:rPr>
              <a:t>Organization</a:t>
            </a:r>
          </a:p>
        </p:txBody>
      </p:sp>
      <p:sp>
        <p:nvSpPr>
          <p:cNvPr id="6" name="Rectangle 5">
            <a:extLst>
              <a:ext uri="{FF2B5EF4-FFF2-40B4-BE49-F238E27FC236}">
                <a16:creationId xmlns:a16="http://schemas.microsoft.com/office/drawing/2014/main" id="{B9FFCB7E-9E4D-6362-75F9-0EEB27A5FDA5}"/>
              </a:ext>
            </a:extLst>
          </p:cNvPr>
          <p:cNvSpPr/>
          <p:nvPr/>
        </p:nvSpPr>
        <p:spPr>
          <a:xfrm>
            <a:off x="3675185" y="2143851"/>
            <a:ext cx="8000999" cy="3843817"/>
          </a:xfrm>
          <a:prstGeom prst="rect">
            <a:avLst/>
          </a:prstGeom>
          <a:solidFill>
            <a:srgbClr val="E4D2D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Organization of subject matter </a:t>
            </a:r>
          </a:p>
          <a:p>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Subject matter being taught should be organized in such a way that it:</a:t>
            </a:r>
          </a:p>
          <a:p>
            <a:pPr marL="914400" lvl="1" indent="-457200">
              <a:buFont typeface="Arial" panose="020B0604020202020204" pitchFamily="34" charset="0"/>
              <a:buChar char="•"/>
            </a:pPr>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Considers the interest, needs and capacities of the student</a:t>
            </a:r>
          </a:p>
          <a:p>
            <a:pPr marL="914400" lvl="1" indent="-457200">
              <a:buFont typeface="Arial" panose="020B0604020202020204" pitchFamily="34" charset="0"/>
              <a:buChar char="•"/>
            </a:pPr>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Flows in a way that makes sense to the learner</a:t>
            </a:r>
          </a:p>
          <a:p>
            <a:pPr marL="914400" lvl="1" indent="-457200">
              <a:buFont typeface="Arial" panose="020B0604020202020204" pitchFamily="34" charset="0"/>
              <a:buChar char="•"/>
            </a:pPr>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Builds upon what students are learning as they go</a:t>
            </a:r>
          </a:p>
          <a:p>
            <a:pPr marL="914400" lvl="1" indent="-457200">
              <a:buFont typeface="Arial" panose="020B0604020202020204" pitchFamily="34" charset="0"/>
              <a:buChar char="•"/>
            </a:pPr>
            <a:r>
              <a:rPr lang="en-US" sz="280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Leads to the desired learning outcome</a:t>
            </a:r>
          </a:p>
        </p:txBody>
      </p:sp>
    </p:spTree>
    <p:extLst>
      <p:ext uri="{BB962C8B-B14F-4D97-AF65-F5344CB8AC3E}">
        <p14:creationId xmlns:p14="http://schemas.microsoft.com/office/powerpoint/2010/main" val="652384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ra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5777</TotalTime>
  <Words>1666</Words>
  <Application>Microsoft Office PowerPoint</Application>
  <PresentationFormat>Widescreen</PresentationFormat>
  <Paragraphs>145</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Aptos Display</vt:lpstr>
      <vt:lpstr>Arial</vt:lpstr>
      <vt:lpstr>Calibri</vt:lpstr>
      <vt:lpstr>Calibri Light</vt:lpstr>
      <vt:lpstr>Century Gothic</vt:lpstr>
      <vt:lpstr>Corbel</vt:lpstr>
      <vt:lpstr>Wingdings</vt:lpstr>
      <vt:lpstr>Wingdings 2</vt:lpstr>
      <vt:lpstr>Frame</vt:lpstr>
      <vt:lpstr>Ministers are Called to Teach</vt:lpstr>
      <vt:lpstr>Ministers Are Called To Teach</vt:lpstr>
      <vt:lpstr>Ministers Are Called To Teach</vt:lpstr>
      <vt:lpstr>Ministers Are Called To Teach</vt:lpstr>
      <vt:lpstr>Preparing to teach</vt:lpstr>
      <vt:lpstr>Four Factors  </vt:lpstr>
      <vt:lpstr>Four Factors  </vt:lpstr>
      <vt:lpstr>Four Factors  </vt:lpstr>
      <vt:lpstr>Four Factors  </vt:lpstr>
      <vt:lpstr>Four Factors  </vt:lpstr>
      <vt:lpstr>Principles To Be Observed In All Teaching</vt:lpstr>
      <vt:lpstr>Principles To Be Observed In All Teaching</vt:lpstr>
      <vt:lpstr>Principles To Be Observed In All Teaching</vt:lpstr>
      <vt:lpstr>Principles To Be Observed In All Teaching</vt:lpstr>
      <vt:lpstr>Principles To Be Observed In All Teaching</vt:lpstr>
      <vt:lpstr>Principles To Be Observed In All Teaching</vt:lpstr>
      <vt:lpstr>Principles To Be Observed In All Teaching</vt:lpstr>
      <vt:lpstr>Principles To Be Observed In All Teaching</vt:lpstr>
      <vt:lpstr>Principles To Be Observed In All Teaching</vt:lpstr>
      <vt:lpstr>Principles To Be Observed In All Teaching</vt:lpstr>
      <vt:lpstr>One Final Reminder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Education</dc:title>
  <dc:creator>Todd Yaney</dc:creator>
  <cp:lastModifiedBy>William Horn</cp:lastModifiedBy>
  <cp:revision>207</cp:revision>
  <dcterms:created xsi:type="dcterms:W3CDTF">2023-01-16T18:46:13Z</dcterms:created>
  <dcterms:modified xsi:type="dcterms:W3CDTF">2024-04-02T15:15:44Z</dcterms:modified>
</cp:coreProperties>
</file>