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32"/>
  </p:notesMasterIdLst>
  <p:sldIdLst>
    <p:sldId id="309" r:id="rId2"/>
    <p:sldId id="257" r:id="rId3"/>
    <p:sldId id="258" r:id="rId4"/>
    <p:sldId id="259" r:id="rId5"/>
    <p:sldId id="260" r:id="rId6"/>
    <p:sldId id="263" r:id="rId7"/>
    <p:sldId id="261" r:id="rId8"/>
    <p:sldId id="262" r:id="rId9"/>
    <p:sldId id="265" r:id="rId10"/>
    <p:sldId id="264" r:id="rId11"/>
    <p:sldId id="269" r:id="rId12"/>
    <p:sldId id="268" r:id="rId13"/>
    <p:sldId id="266" r:id="rId14"/>
    <p:sldId id="267" r:id="rId15"/>
    <p:sldId id="272" r:id="rId16"/>
    <p:sldId id="270" r:id="rId17"/>
    <p:sldId id="271" r:id="rId18"/>
    <p:sldId id="273" r:id="rId19"/>
    <p:sldId id="274" r:id="rId20"/>
    <p:sldId id="276" r:id="rId21"/>
    <p:sldId id="275" r:id="rId22"/>
    <p:sldId id="277" r:id="rId23"/>
    <p:sldId id="279" r:id="rId24"/>
    <p:sldId id="278"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8C8E"/>
    <a:srgbClr val="CC6600"/>
    <a:srgbClr val="CC0000"/>
    <a:srgbClr val="BFE7F0"/>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1" autoAdjust="0"/>
    <p:restoredTop sz="96449" autoAdjust="0"/>
  </p:normalViewPr>
  <p:slideViewPr>
    <p:cSldViewPr snapToGrid="0">
      <p:cViewPr varScale="1">
        <p:scale>
          <a:sx n="61" d="100"/>
          <a:sy n="61" d="100"/>
        </p:scale>
        <p:origin x="778" y="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C4289-433F-43BF-B0B9-6DE7BFF5FF57}" type="datetimeFigureOut">
              <a:rPr lang="en-US" smtClean="0"/>
              <a:t>4/3/2024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A29DF-3107-406D-8147-1891E21E0803}" type="slidenum">
              <a:rPr lang="en-US" smtClean="0"/>
              <a:t>‹#›</a:t>
            </a:fld>
            <a:endParaRPr lang="en-US"/>
          </a:p>
        </p:txBody>
      </p:sp>
    </p:spTree>
    <p:extLst>
      <p:ext uri="{BB962C8B-B14F-4D97-AF65-F5344CB8AC3E}">
        <p14:creationId xmlns:p14="http://schemas.microsoft.com/office/powerpoint/2010/main" val="122448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888CE-90FD-561F-AA6B-4867EA3D4B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C2D962-6FC7-53A8-4B5E-E382FE9663A2}"/>
              </a:ext>
            </a:extLst>
          </p:cNvPr>
          <p:cNvSpPr>
            <a:spLocks noGrp="1"/>
          </p:cNvSpPr>
          <p:nvPr>
            <p:ph type="dt" sz="half" idx="10"/>
          </p:nvPr>
        </p:nvSpPr>
        <p:spPr/>
        <p:txBody>
          <a:bodyPr/>
          <a:lstStyle/>
          <a:p>
            <a:fld id="{FA39CA44-ABCA-4984-9A85-0AA9C1DEB742}" type="datetimeFigureOut">
              <a:rPr lang="en-US" smtClean="0"/>
              <a:t>4/3/2024</a:t>
            </a:fld>
            <a:endParaRPr lang="en-US"/>
          </a:p>
        </p:txBody>
      </p:sp>
      <p:sp>
        <p:nvSpPr>
          <p:cNvPr id="4" name="Footer Placeholder 3">
            <a:extLst>
              <a:ext uri="{FF2B5EF4-FFF2-40B4-BE49-F238E27FC236}">
                <a16:creationId xmlns:a16="http://schemas.microsoft.com/office/drawing/2014/main" id="{CAAB5688-87CB-DC95-A265-DF0B2D375C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4D133-726A-7AB7-2FC5-EEDBA2BC29BF}"/>
              </a:ext>
            </a:extLst>
          </p:cNvPr>
          <p:cNvSpPr>
            <a:spLocks noGrp="1"/>
          </p:cNvSpPr>
          <p:nvPr>
            <p:ph type="sldNum" sz="quarter" idx="12"/>
          </p:nvPr>
        </p:nvSpPr>
        <p:spPr/>
        <p:txBody>
          <a:bodyPr/>
          <a:lstStyle/>
          <a:p>
            <a:fld id="{D3146B2C-BB82-4820-8825-86C6D7641D38}" type="slidenum">
              <a:rPr lang="en-US" smtClean="0"/>
              <a:t>‹#›</a:t>
            </a:fld>
            <a:endParaRPr lang="en-US"/>
          </a:p>
        </p:txBody>
      </p:sp>
    </p:spTree>
    <p:extLst>
      <p:ext uri="{BB962C8B-B14F-4D97-AF65-F5344CB8AC3E}">
        <p14:creationId xmlns:p14="http://schemas.microsoft.com/office/powerpoint/2010/main" val="44425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8" name="Slide Number Placeholder 7"/>
          <p:cNvSpPr>
            <a:spLocks noGrp="1"/>
          </p:cNvSpPr>
          <p:nvPr>
            <p:ph type="sldNum" sz="quarter" idx="12"/>
          </p:nvPr>
        </p:nvSpPr>
        <p:spPr>
          <a:xfrm>
            <a:off x="368264" y="6513694"/>
            <a:ext cx="590911" cy="321062"/>
          </a:xfrm>
        </p:spPr>
        <p:txBody>
          <a:bodyPr/>
          <a:lstStyle>
            <a:lvl1pPr algn="l">
              <a:defRPr b="0">
                <a:latin typeface="Century Gothic" panose="020B0502020202020204" pitchFamily="34" charset="0"/>
              </a:defRPr>
            </a:lvl1pPr>
          </a:lstStyle>
          <a:p>
            <a:fld id="{4FAB73BC-B049-4115-A692-8D63A059BFB8}" type="slidenum">
              <a:rPr lang="en-US" smtClean="0"/>
              <a:pPr/>
              <a:t>‹#›</a:t>
            </a:fld>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6031685" y="6211669"/>
            <a:ext cx="6160316" cy="646331"/>
          </a:xfrm>
          <a:prstGeom prst="rect">
            <a:avLst/>
          </a:prstGeom>
          <a:noFill/>
        </p:spPr>
        <p:txBody>
          <a:bodyPr wrap="square" rtlCol="0">
            <a:spAutoFit/>
          </a:bodyPr>
          <a:lstStyle/>
          <a:p>
            <a:pPr algn="r"/>
            <a:r>
              <a:rPr lang="en-US" sz="3600" dirty="0">
                <a:solidFill>
                  <a:schemeClr val="bg2">
                    <a:lumMod val="50000"/>
                  </a:schemeClr>
                </a:solidFill>
                <a:latin typeface="+mj-lt"/>
              </a:rPr>
              <a:t>The Aaronic Priesthood</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FFA6-0C4F-C94B-4409-D528366C0F4E}"/>
              </a:ext>
            </a:extLst>
          </p:cNvPr>
          <p:cNvSpPr>
            <a:spLocks noGrp="1"/>
          </p:cNvSpPr>
          <p:nvPr>
            <p:ph type="ctrTitle"/>
          </p:nvPr>
        </p:nvSpPr>
        <p:spPr>
          <a:xfrm>
            <a:off x="0" y="1023263"/>
            <a:ext cx="9144000" cy="3739237"/>
          </a:xfrm>
        </p:spPr>
        <p:txBody>
          <a:bodyPr>
            <a:normAutofit fontScale="90000"/>
          </a:bodyPr>
          <a:lstStyle/>
          <a:p>
            <a:pPr algn="r"/>
            <a:r>
              <a:rPr lang="en-US" dirty="0"/>
              <a:t>The Aaronic Priesthood </a:t>
            </a:r>
            <a:br>
              <a:rPr lang="en-US" dirty="0"/>
            </a:br>
            <a:r>
              <a:rPr lang="en-US" sz="4000" spc="0" dirty="0">
                <a:solidFill>
                  <a:schemeClr val="accent1">
                    <a:lumMod val="20000"/>
                    <a:lumOff val="80000"/>
                  </a:schemeClr>
                </a:solidFill>
                <a:latin typeface="+mn-lt"/>
                <a:ea typeface="+mn-ea"/>
                <a:cs typeface="+mn-cs"/>
              </a:rPr>
              <a:t>Harmony of Priesthoods Working Together</a:t>
            </a:r>
            <a:br>
              <a:rPr lang="en-US" sz="4000" spc="0" dirty="0">
                <a:solidFill>
                  <a:schemeClr val="accent1">
                    <a:lumMod val="20000"/>
                    <a:lumOff val="80000"/>
                  </a:schemeClr>
                </a:solidFill>
                <a:latin typeface="+mn-lt"/>
                <a:ea typeface="+mn-ea"/>
                <a:cs typeface="+mn-cs"/>
              </a:rPr>
            </a:br>
            <a:r>
              <a:rPr lang="en-US" sz="4000" spc="0" dirty="0">
                <a:solidFill>
                  <a:schemeClr val="accent1">
                    <a:lumMod val="20000"/>
                    <a:lumOff val="80000"/>
                  </a:schemeClr>
                </a:solidFill>
                <a:latin typeface="+mn-lt"/>
                <a:ea typeface="+mn-ea"/>
                <a:cs typeface="+mn-cs"/>
              </a:rPr>
              <a:t>and</a:t>
            </a:r>
            <a:br>
              <a:rPr lang="en-US" sz="4000" spc="0" dirty="0">
                <a:solidFill>
                  <a:schemeClr val="accent1">
                    <a:lumMod val="20000"/>
                    <a:lumOff val="80000"/>
                  </a:schemeClr>
                </a:solidFill>
                <a:latin typeface="+mn-lt"/>
                <a:ea typeface="+mn-ea"/>
                <a:cs typeface="+mn-cs"/>
              </a:rPr>
            </a:br>
            <a:r>
              <a:rPr lang="en-US" sz="4000" spc="0" dirty="0">
                <a:solidFill>
                  <a:schemeClr val="accent1">
                    <a:lumMod val="20000"/>
                    <a:lumOff val="80000"/>
                  </a:schemeClr>
                </a:solidFill>
                <a:latin typeface="+mn-lt"/>
                <a:ea typeface="+mn-ea"/>
                <a:cs typeface="+mn-cs"/>
              </a:rPr>
              <a:t>Offices of the Aaronic Priesthood</a:t>
            </a:r>
            <a:br>
              <a:rPr lang="en-US" dirty="0"/>
            </a:br>
            <a:endParaRPr lang="en-US" sz="2200" dirty="0"/>
          </a:p>
        </p:txBody>
      </p:sp>
      <p:sp>
        <p:nvSpPr>
          <p:cNvPr id="3" name="TextBox 2">
            <a:extLst>
              <a:ext uri="{FF2B5EF4-FFF2-40B4-BE49-F238E27FC236}">
                <a16:creationId xmlns:a16="http://schemas.microsoft.com/office/drawing/2014/main" id="{711582FE-EE93-E03D-2F55-B9749A128855}"/>
              </a:ext>
            </a:extLst>
          </p:cNvPr>
          <p:cNvSpPr txBox="1"/>
          <p:nvPr/>
        </p:nvSpPr>
        <p:spPr>
          <a:xfrm>
            <a:off x="-2666857" y="431592"/>
            <a:ext cx="1450269" cy="646331"/>
          </a:xfrm>
          <a:prstGeom prst="rect">
            <a:avLst/>
          </a:prstGeom>
          <a:noFill/>
        </p:spPr>
        <p:txBody>
          <a:bodyPr wrap="none" rtlCol="0">
            <a:spAutoFit/>
          </a:bodyPr>
          <a:lstStyle/>
          <a:p>
            <a:r>
              <a:rPr lang="en-US" dirty="0" err="1"/>
              <a:t>Revoicer</a:t>
            </a:r>
            <a:r>
              <a:rPr lang="en-US" dirty="0"/>
              <a:t> </a:t>
            </a:r>
          </a:p>
          <a:p>
            <a:r>
              <a:rPr lang="en-US" dirty="0"/>
              <a:t>Default Voice</a:t>
            </a:r>
          </a:p>
        </p:txBody>
      </p:sp>
      <p:sp>
        <p:nvSpPr>
          <p:cNvPr id="5" name="TextBox 4">
            <a:extLst>
              <a:ext uri="{FF2B5EF4-FFF2-40B4-BE49-F238E27FC236}">
                <a16:creationId xmlns:a16="http://schemas.microsoft.com/office/drawing/2014/main" id="{BCBA8F8F-80D9-8E53-85CA-7A2C89C3C7A0}"/>
              </a:ext>
            </a:extLst>
          </p:cNvPr>
          <p:cNvSpPr txBox="1"/>
          <p:nvPr/>
        </p:nvSpPr>
        <p:spPr>
          <a:xfrm>
            <a:off x="-2671546" y="3023809"/>
            <a:ext cx="1610569" cy="369332"/>
          </a:xfrm>
          <a:prstGeom prst="rect">
            <a:avLst/>
          </a:prstGeom>
          <a:noFill/>
        </p:spPr>
        <p:txBody>
          <a:bodyPr wrap="none" rtlCol="0">
            <a:spAutoFit/>
          </a:bodyPr>
          <a:lstStyle/>
          <a:p>
            <a:r>
              <a:rPr lang="en-US" dirty="0"/>
              <a:t>Scripture Voice</a:t>
            </a:r>
          </a:p>
        </p:txBody>
      </p:sp>
      <p:pic>
        <p:nvPicPr>
          <p:cNvPr id="6" name="Picture 5">
            <a:extLst>
              <a:ext uri="{FF2B5EF4-FFF2-40B4-BE49-F238E27FC236}">
                <a16:creationId xmlns:a16="http://schemas.microsoft.com/office/drawing/2014/main" id="{71150E38-94A8-A8BC-4C63-E33B1E459A0D}"/>
              </a:ext>
            </a:extLst>
          </p:cNvPr>
          <p:cNvPicPr>
            <a:picLocks noChangeAspect="1"/>
          </p:cNvPicPr>
          <p:nvPr/>
        </p:nvPicPr>
        <p:blipFill>
          <a:blip r:embed="rId2"/>
          <a:stretch>
            <a:fillRect/>
          </a:stretch>
        </p:blipFill>
        <p:spPr>
          <a:xfrm>
            <a:off x="-2671546" y="3393141"/>
            <a:ext cx="1752845" cy="552527"/>
          </a:xfrm>
          <a:prstGeom prst="rect">
            <a:avLst/>
          </a:prstGeom>
        </p:spPr>
      </p:pic>
      <p:sp>
        <p:nvSpPr>
          <p:cNvPr id="7" name="TextBox 6">
            <a:extLst>
              <a:ext uri="{FF2B5EF4-FFF2-40B4-BE49-F238E27FC236}">
                <a16:creationId xmlns:a16="http://schemas.microsoft.com/office/drawing/2014/main" id="{B5E87EF8-3AE7-C73F-EED4-D0ED9EC13D0D}"/>
              </a:ext>
            </a:extLst>
          </p:cNvPr>
          <p:cNvSpPr txBox="1"/>
          <p:nvPr/>
        </p:nvSpPr>
        <p:spPr>
          <a:xfrm>
            <a:off x="-2764363" y="5020773"/>
            <a:ext cx="1446422" cy="461665"/>
          </a:xfrm>
          <a:prstGeom prst="rect">
            <a:avLst/>
          </a:prstGeom>
          <a:noFill/>
        </p:spPr>
        <p:txBody>
          <a:bodyPr wrap="none" rtlCol="0">
            <a:spAutoFit/>
          </a:bodyPr>
          <a:lstStyle/>
          <a:p>
            <a:r>
              <a:rPr lang="en-US" sz="1200" dirty="0"/>
              <a:t>Female Voice </a:t>
            </a:r>
          </a:p>
          <a:p>
            <a:r>
              <a:rPr lang="en-US" sz="1200" dirty="0"/>
              <a:t>(Use ‘Hopeful’ tone)</a:t>
            </a:r>
          </a:p>
        </p:txBody>
      </p:sp>
      <p:pic>
        <p:nvPicPr>
          <p:cNvPr id="8" name="Picture 7">
            <a:extLst>
              <a:ext uri="{FF2B5EF4-FFF2-40B4-BE49-F238E27FC236}">
                <a16:creationId xmlns:a16="http://schemas.microsoft.com/office/drawing/2014/main" id="{44CA1C18-0C67-AB6C-CA27-8492A44EF0AF}"/>
              </a:ext>
            </a:extLst>
          </p:cNvPr>
          <p:cNvPicPr>
            <a:picLocks noChangeAspect="1"/>
          </p:cNvPicPr>
          <p:nvPr/>
        </p:nvPicPr>
        <p:blipFill>
          <a:blip r:embed="rId3"/>
          <a:stretch>
            <a:fillRect/>
          </a:stretch>
        </p:blipFill>
        <p:spPr>
          <a:xfrm>
            <a:off x="-2764363" y="5484792"/>
            <a:ext cx="2629267" cy="790685"/>
          </a:xfrm>
          <a:prstGeom prst="rect">
            <a:avLst/>
          </a:prstGeom>
        </p:spPr>
      </p:pic>
      <p:pic>
        <p:nvPicPr>
          <p:cNvPr id="9" name="Picture 8">
            <a:extLst>
              <a:ext uri="{FF2B5EF4-FFF2-40B4-BE49-F238E27FC236}">
                <a16:creationId xmlns:a16="http://schemas.microsoft.com/office/drawing/2014/main" id="{840FF038-1ECB-0F7B-991A-F8F11909B439}"/>
              </a:ext>
            </a:extLst>
          </p:cNvPr>
          <p:cNvPicPr>
            <a:picLocks noChangeAspect="1"/>
          </p:cNvPicPr>
          <p:nvPr/>
        </p:nvPicPr>
        <p:blipFill>
          <a:blip r:embed="rId4"/>
          <a:stretch>
            <a:fillRect/>
          </a:stretch>
        </p:blipFill>
        <p:spPr>
          <a:xfrm>
            <a:off x="-2607378" y="1023263"/>
            <a:ext cx="1800476" cy="638264"/>
          </a:xfrm>
          <a:prstGeom prst="rect">
            <a:avLst/>
          </a:prstGeom>
        </p:spPr>
      </p:pic>
      <p:sp>
        <p:nvSpPr>
          <p:cNvPr id="10" name="TextBox 9">
            <a:extLst>
              <a:ext uri="{FF2B5EF4-FFF2-40B4-BE49-F238E27FC236}">
                <a16:creationId xmlns:a16="http://schemas.microsoft.com/office/drawing/2014/main" id="{27D41B86-8878-D737-AF9E-CEF035909F5A}"/>
              </a:ext>
            </a:extLst>
          </p:cNvPr>
          <p:cNvSpPr txBox="1"/>
          <p:nvPr/>
        </p:nvSpPr>
        <p:spPr>
          <a:xfrm>
            <a:off x="-2762452" y="3976745"/>
            <a:ext cx="1640129" cy="646331"/>
          </a:xfrm>
          <a:prstGeom prst="rect">
            <a:avLst/>
          </a:prstGeom>
          <a:noFill/>
        </p:spPr>
        <p:txBody>
          <a:bodyPr wrap="none" rtlCol="0">
            <a:spAutoFit/>
          </a:bodyPr>
          <a:lstStyle/>
          <a:p>
            <a:r>
              <a:rPr lang="en-US" sz="1200" dirty="0"/>
              <a:t>Set Volume to High</a:t>
            </a:r>
          </a:p>
          <a:p>
            <a:r>
              <a:rPr lang="en-US" sz="1200" dirty="0"/>
              <a:t>Set Speed to Very Slow</a:t>
            </a:r>
          </a:p>
          <a:p>
            <a:r>
              <a:rPr lang="en-US" sz="1200" dirty="0"/>
              <a:t>Use ‘Friendly’ tone</a:t>
            </a:r>
          </a:p>
        </p:txBody>
      </p:sp>
      <p:sp>
        <p:nvSpPr>
          <p:cNvPr id="11" name="TextBox 10">
            <a:extLst>
              <a:ext uri="{FF2B5EF4-FFF2-40B4-BE49-F238E27FC236}">
                <a16:creationId xmlns:a16="http://schemas.microsoft.com/office/drawing/2014/main" id="{5CE5E73E-8E7F-0591-322B-74439529DB6E}"/>
              </a:ext>
            </a:extLst>
          </p:cNvPr>
          <p:cNvSpPr txBox="1"/>
          <p:nvPr/>
        </p:nvSpPr>
        <p:spPr>
          <a:xfrm>
            <a:off x="-2747008" y="1707693"/>
            <a:ext cx="2460138" cy="461665"/>
          </a:xfrm>
          <a:prstGeom prst="rect">
            <a:avLst/>
          </a:prstGeom>
          <a:noFill/>
        </p:spPr>
        <p:txBody>
          <a:bodyPr wrap="square" rtlCol="0">
            <a:spAutoFit/>
          </a:bodyPr>
          <a:lstStyle/>
          <a:p>
            <a:r>
              <a:rPr lang="en-US" sz="1200" dirty="0"/>
              <a:t>Use ‘Newscaster’ tone for most</a:t>
            </a:r>
          </a:p>
          <a:p>
            <a:r>
              <a:rPr lang="en-US" sz="1200" dirty="0"/>
              <a:t>Use ‘Unfriendly’ tone for verse intro</a:t>
            </a:r>
          </a:p>
        </p:txBody>
      </p:sp>
      <p:sp>
        <p:nvSpPr>
          <p:cNvPr id="12" name="TextBox 11">
            <a:extLst>
              <a:ext uri="{FF2B5EF4-FFF2-40B4-BE49-F238E27FC236}">
                <a16:creationId xmlns:a16="http://schemas.microsoft.com/office/drawing/2014/main" id="{9647F807-1BB0-35C7-A5AE-F94190A5058D}"/>
              </a:ext>
            </a:extLst>
          </p:cNvPr>
          <p:cNvSpPr txBox="1"/>
          <p:nvPr/>
        </p:nvSpPr>
        <p:spPr>
          <a:xfrm>
            <a:off x="-1461326" y="77349"/>
            <a:ext cx="1308847" cy="307777"/>
          </a:xfrm>
          <a:prstGeom prst="rect">
            <a:avLst/>
          </a:prstGeom>
          <a:noFill/>
        </p:spPr>
        <p:txBody>
          <a:bodyPr wrap="square" rtlCol="0">
            <a:spAutoFit/>
          </a:bodyPr>
          <a:lstStyle/>
          <a:p>
            <a:r>
              <a:rPr lang="en-US" sz="1400" dirty="0">
                <a:solidFill>
                  <a:srgbClr val="FF0000"/>
                </a:solidFill>
                <a:latin typeface="Aptos Display" panose="020B0004020202020204" pitchFamily="34" charset="0"/>
              </a:rPr>
              <a:t>Run time =</a:t>
            </a:r>
          </a:p>
        </p:txBody>
      </p:sp>
      <p:sp>
        <p:nvSpPr>
          <p:cNvPr id="4" name="TextBox 3">
            <a:extLst>
              <a:ext uri="{FF2B5EF4-FFF2-40B4-BE49-F238E27FC236}">
                <a16:creationId xmlns:a16="http://schemas.microsoft.com/office/drawing/2014/main" id="{4EA92AC0-D680-8A44-A508-F184A3CB97BA}"/>
              </a:ext>
            </a:extLst>
          </p:cNvPr>
          <p:cNvSpPr txBox="1"/>
          <p:nvPr/>
        </p:nvSpPr>
        <p:spPr>
          <a:xfrm>
            <a:off x="0" y="5649301"/>
            <a:ext cx="2106706" cy="461665"/>
          </a:xfrm>
          <a:prstGeom prst="rect">
            <a:avLst/>
          </a:prstGeom>
          <a:noFill/>
        </p:spPr>
        <p:txBody>
          <a:bodyPr wrap="square" rtlCol="0">
            <a:spAutoFit/>
          </a:bodyPr>
          <a:lstStyle/>
          <a:p>
            <a:r>
              <a:rPr lang="en-US" sz="1200" dirty="0">
                <a:solidFill>
                  <a:schemeClr val="bg1"/>
                </a:solidFill>
                <a:latin typeface="Calibri Light" panose="020F0302020204030204" pitchFamily="34" charset="0"/>
                <a:ea typeface="Calibri Light" panose="020F0302020204030204" pitchFamily="34" charset="0"/>
                <a:cs typeface="Calibri Light" panose="020F0302020204030204" pitchFamily="34" charset="0"/>
              </a:rPr>
              <a:t>By Priest Aaron Presler - October 2014 (revised 2024)</a:t>
            </a:r>
          </a:p>
        </p:txBody>
      </p:sp>
    </p:spTree>
    <p:extLst>
      <p:ext uri="{BB962C8B-B14F-4D97-AF65-F5344CB8AC3E}">
        <p14:creationId xmlns:p14="http://schemas.microsoft.com/office/powerpoint/2010/main" val="358600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8EEE3-4004-A24B-3B26-EC7EF178E039}"/>
              </a:ext>
            </a:extLst>
          </p:cNvPr>
          <p:cNvSpPr>
            <a:spLocks noGrp="1"/>
          </p:cNvSpPr>
          <p:nvPr>
            <p:ph type="title"/>
          </p:nvPr>
        </p:nvSpPr>
        <p:spPr/>
        <p:txBody>
          <a:bodyPr/>
          <a:lstStyle/>
          <a:p>
            <a:r>
              <a:rPr lang="en-US" b="1" dirty="0">
                <a:ea typeface="Calibri Light" panose="020F0302020204030204" pitchFamily="34" charset="0"/>
                <a:cs typeface="Calibri Light" panose="020F0302020204030204" pitchFamily="34" charset="0"/>
              </a:rPr>
              <a:t>Unit Two:</a:t>
            </a:r>
            <a:r>
              <a:rPr lang="en-US" dirty="0">
                <a:ea typeface="Calibri Light" panose="020F0302020204030204" pitchFamily="34" charset="0"/>
                <a:cs typeface="Calibri Light" panose="020F0302020204030204" pitchFamily="34" charset="0"/>
              </a:rPr>
              <a:t> Aaronic Focuses On The Temporal Church</a:t>
            </a:r>
          </a:p>
        </p:txBody>
      </p:sp>
      <p:sp>
        <p:nvSpPr>
          <p:cNvPr id="3" name="Content Placeholder 2">
            <a:extLst>
              <a:ext uri="{FF2B5EF4-FFF2-40B4-BE49-F238E27FC236}">
                <a16:creationId xmlns:a16="http://schemas.microsoft.com/office/drawing/2014/main" id="{2A6800DA-2128-4229-252F-3A749FB5C385}"/>
              </a:ext>
            </a:extLst>
          </p:cNvPr>
          <p:cNvSpPr>
            <a:spLocks noGrp="1"/>
          </p:cNvSpPr>
          <p:nvPr>
            <p:ph idx="4294967295"/>
          </p:nvPr>
        </p:nvSpPr>
        <p:spPr>
          <a:xfrm>
            <a:off x="3496756" y="963979"/>
            <a:ext cx="8188221" cy="4351338"/>
          </a:xfrm>
        </p:spPr>
        <p:txBody>
          <a:bodyPr/>
          <a:lstStyle/>
          <a:p>
            <a:pPr marL="0" indent="0">
              <a:lnSpc>
                <a:spcPct val="107000"/>
              </a:lnSpc>
              <a:buNone/>
            </a:pPr>
            <a:r>
              <a:rPr lang="en-US" i="1" dirty="0">
                <a:latin typeface="Calibri Light" panose="020F0302020204030204" pitchFamily="34" charset="0"/>
                <a:ea typeface="Calibri Light" panose="020F0302020204030204" pitchFamily="34" charset="0"/>
                <a:cs typeface="Calibri Light" panose="020F0302020204030204" pitchFamily="34" charset="0"/>
              </a:rPr>
              <a:t>Therefore, he took Moses out of their midst and the holy priesthood also; and the lesser priesthood continued, which priesthood </a:t>
            </a:r>
            <a:r>
              <a:rPr lang="en-US" i="1" dirty="0" err="1">
                <a:latin typeface="Calibri Light" panose="020F0302020204030204" pitchFamily="34" charset="0"/>
                <a:ea typeface="Calibri Light" panose="020F0302020204030204" pitchFamily="34" charset="0"/>
                <a:cs typeface="Calibri Light" panose="020F0302020204030204" pitchFamily="34" charset="0"/>
              </a:rPr>
              <a:t>holdeth</a:t>
            </a:r>
            <a:r>
              <a:rPr lang="en-US" i="1" dirty="0">
                <a:latin typeface="Calibri Light" panose="020F0302020204030204" pitchFamily="34" charset="0"/>
                <a:ea typeface="Calibri Light" panose="020F0302020204030204" pitchFamily="34" charset="0"/>
                <a:cs typeface="Calibri Light" panose="020F0302020204030204" pitchFamily="34" charset="0"/>
              </a:rPr>
              <a:t> the key of the MINISTERING OF ANGELS and the PREPARATORY GOSPEL, which gospel is the gospel of repentance and of baptism, and the remission of sins, and the LAW OF CARNAL COMMANDMENTS. - </a:t>
            </a:r>
            <a:r>
              <a:rPr lang="en-US" dirty="0">
                <a:latin typeface="Calibri Light" panose="020F0302020204030204" pitchFamily="34" charset="0"/>
                <a:ea typeface="Calibri Light" panose="020F0302020204030204" pitchFamily="34" charset="0"/>
                <a:cs typeface="Calibri Light" panose="020F0302020204030204" pitchFamily="34" charset="0"/>
              </a:rPr>
              <a:t>D&amp;C 83:4c</a:t>
            </a:r>
          </a:p>
        </p:txBody>
      </p:sp>
    </p:spTree>
    <p:extLst>
      <p:ext uri="{BB962C8B-B14F-4D97-AF65-F5344CB8AC3E}">
        <p14:creationId xmlns:p14="http://schemas.microsoft.com/office/powerpoint/2010/main" val="1412640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922E-6B12-26AB-4F1B-8E1CF9739784}"/>
              </a:ext>
            </a:extLst>
          </p:cNvPr>
          <p:cNvSpPr>
            <a:spLocks noGrp="1"/>
          </p:cNvSpPr>
          <p:nvPr>
            <p:ph type="title"/>
          </p:nvPr>
        </p:nvSpPr>
        <p:spPr/>
        <p:txBody>
          <a:bodyPr>
            <a:normAutofit/>
          </a:bodyPr>
          <a:lstStyle/>
          <a:p>
            <a:r>
              <a:rPr lang="en-US" dirty="0">
                <a:ea typeface="Calibri Light" panose="020F0302020204030204" pitchFamily="34" charset="0"/>
                <a:cs typeface="Calibri Light" panose="020F0302020204030204" pitchFamily="34" charset="0"/>
              </a:rPr>
              <a:t>Ministering of Angels</a:t>
            </a:r>
            <a:endParaRPr lang="en-US" sz="2400" dirty="0">
              <a:ea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DE4BCB4F-CD64-7BBE-1F25-976EC73D93D3}"/>
              </a:ext>
            </a:extLst>
          </p:cNvPr>
          <p:cNvSpPr>
            <a:spLocks noGrp="1"/>
          </p:cNvSpPr>
          <p:nvPr>
            <p:ph idx="4294967295"/>
          </p:nvPr>
        </p:nvSpPr>
        <p:spPr>
          <a:xfrm>
            <a:off x="3530197" y="1960684"/>
            <a:ext cx="7266755" cy="2580110"/>
          </a:xfrm>
        </p:spPr>
        <p:txBody>
          <a:bodyPr>
            <a:normAutofit/>
          </a:bodyPr>
          <a:lstStyle/>
          <a:p>
            <a:pPr marL="411480" indent="-457200">
              <a:lnSpc>
                <a:spcPct val="107000"/>
              </a:lnSpc>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Infers the one holding the key is steward over that which is unlocked: </a:t>
            </a:r>
          </a:p>
          <a:p>
            <a:pPr marL="914400" lvl="1" indent="-457200">
              <a:lnSpc>
                <a:spcPct val="107000"/>
              </a:lnSpc>
              <a:buClrTx/>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steward opens the door for others to enter </a:t>
            </a:r>
          </a:p>
          <a:p>
            <a:pPr marL="914400" lvl="1" indent="-457200">
              <a:lnSpc>
                <a:spcPct val="107000"/>
              </a:lnSpc>
              <a:buClrTx/>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steward enters the door first that others may follow </a:t>
            </a:r>
          </a:p>
          <a:p>
            <a:pPr marL="914400" lvl="1" indent="-457200">
              <a:lnSpc>
                <a:spcPct val="107000"/>
              </a:lnSpc>
              <a:buClrTx/>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the Aaronic priesthood has been given to be these stewards</a:t>
            </a:r>
          </a:p>
        </p:txBody>
      </p:sp>
      <p:sp>
        <p:nvSpPr>
          <p:cNvPr id="5" name="TextBox 4">
            <a:extLst>
              <a:ext uri="{FF2B5EF4-FFF2-40B4-BE49-F238E27FC236}">
                <a16:creationId xmlns:a16="http://schemas.microsoft.com/office/drawing/2014/main" id="{3D719BFD-0248-2A7F-4F16-BAE2C54ED932}"/>
              </a:ext>
            </a:extLst>
          </p:cNvPr>
          <p:cNvSpPr txBox="1"/>
          <p:nvPr/>
        </p:nvSpPr>
        <p:spPr>
          <a:xfrm>
            <a:off x="3823531" y="1123837"/>
            <a:ext cx="7119701" cy="707886"/>
          </a:xfrm>
          <a:prstGeom prst="rect">
            <a:avLst/>
          </a:prstGeom>
          <a:noFill/>
        </p:spPr>
        <p:txBody>
          <a:bodyPr wrap="square" rtlCol="0">
            <a:spAutoFit/>
          </a:bodyPr>
          <a:lstStyle/>
          <a:p>
            <a:r>
              <a:rPr lang="en-US" sz="2000" i="1" dirty="0">
                <a:latin typeface="Calibri Light" panose="020F0302020204030204" pitchFamily="34" charset="0"/>
                <a:ea typeface="Calibri Light" panose="020F0302020204030204" pitchFamily="34" charset="0"/>
                <a:cs typeface="Calibri Light" panose="020F0302020204030204" pitchFamily="34" charset="0"/>
              </a:rPr>
              <a:t>The power and authority of the lesser, or Aaronic, priesthood is, to hold the keys of the Ministering of Angels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104:10]</a:t>
            </a:r>
          </a:p>
        </p:txBody>
      </p:sp>
    </p:spTree>
    <p:extLst>
      <p:ext uri="{BB962C8B-B14F-4D97-AF65-F5344CB8AC3E}">
        <p14:creationId xmlns:p14="http://schemas.microsoft.com/office/powerpoint/2010/main" val="3269073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A598F-7EB3-B689-4E57-60EE24D3F127}"/>
              </a:ext>
            </a:extLst>
          </p:cNvPr>
          <p:cNvSpPr>
            <a:spLocks noGrp="1"/>
          </p:cNvSpPr>
          <p:nvPr>
            <p:ph idx="4294967295"/>
          </p:nvPr>
        </p:nvSpPr>
        <p:spPr>
          <a:xfrm>
            <a:off x="3813534" y="987793"/>
            <a:ext cx="8020912" cy="2221399"/>
          </a:xfrm>
        </p:spPr>
        <p:txBody>
          <a:bodyPr>
            <a:noAutofit/>
          </a:bodyPr>
          <a:lstStyle/>
          <a:p>
            <a:pPr marL="457200" indent="-457200">
              <a:buClrTx/>
              <a:buAutoNum type="alphaLcPeriod"/>
            </a:pPr>
            <a:r>
              <a:rPr lang="en-US" sz="1800" i="1" dirty="0">
                <a:latin typeface="Calibri Light" panose="020F0302020204030204" pitchFamily="34" charset="0"/>
                <a:ea typeface="Calibri Light" panose="020F0302020204030204" pitchFamily="34" charset="0"/>
                <a:cs typeface="Calibri Light" panose="020F0302020204030204" pitchFamily="34" charset="0"/>
              </a:rPr>
              <a:t>Are compassed about with so great a cloud of witnesses, ... </a:t>
            </a:r>
            <a:r>
              <a:rPr lang="en-US" sz="1800" dirty="0">
                <a:latin typeface="Calibri Light" panose="020F0302020204030204" pitchFamily="34" charset="0"/>
                <a:ea typeface="Calibri Light" panose="020F0302020204030204" pitchFamily="34" charset="0"/>
                <a:cs typeface="Calibri Light" panose="020F0302020204030204" pitchFamily="34" charset="0"/>
              </a:rPr>
              <a:t>[Heb. 12:1-2] </a:t>
            </a:r>
          </a:p>
          <a:p>
            <a:pPr marL="457200" indent="-457200">
              <a:lnSpc>
                <a:spcPct val="100000"/>
              </a:lnSpc>
              <a:spcAft>
                <a:spcPts val="1200"/>
              </a:spcAft>
              <a:buClrTx/>
              <a:buAutoNum type="alphaLcPeriod"/>
            </a:pPr>
            <a:r>
              <a:rPr lang="en-US" sz="1800" i="1" dirty="0">
                <a:latin typeface="Calibri Light" panose="020F0302020204030204" pitchFamily="34" charset="0"/>
                <a:ea typeface="Calibri Light" panose="020F0302020204030204" pitchFamily="34" charset="0"/>
                <a:cs typeface="Calibri Light" panose="020F0302020204030204" pitchFamily="34" charset="0"/>
              </a:rPr>
              <a:t>But ye are come unto mount Sion, and unto the city of the living God, the heavenly Jerusalem, and to an innumerable company of angels, To the general assembly and church of the firstborn, which are written in heaven, and to God the Judge of all, and to the spirits of just men made perfect, ... </a:t>
            </a:r>
            <a:r>
              <a:rPr lang="en-US" sz="1800" dirty="0">
                <a:latin typeface="Calibri Light" panose="020F0302020204030204" pitchFamily="34" charset="0"/>
                <a:ea typeface="Calibri Light" panose="020F0302020204030204" pitchFamily="34" charset="0"/>
                <a:cs typeface="Calibri Light" panose="020F0302020204030204" pitchFamily="34" charset="0"/>
              </a:rPr>
              <a:t>[Heb. 12:22, 23]</a:t>
            </a:r>
          </a:p>
        </p:txBody>
      </p:sp>
      <p:sp>
        <p:nvSpPr>
          <p:cNvPr id="6" name="TextBox 5">
            <a:extLst>
              <a:ext uri="{FF2B5EF4-FFF2-40B4-BE49-F238E27FC236}">
                <a16:creationId xmlns:a16="http://schemas.microsoft.com/office/drawing/2014/main" id="{E65BB51C-0D71-1CBD-FB89-A576AA2CE0FE}"/>
              </a:ext>
            </a:extLst>
          </p:cNvPr>
          <p:cNvSpPr txBox="1"/>
          <p:nvPr/>
        </p:nvSpPr>
        <p:spPr>
          <a:xfrm>
            <a:off x="3813534" y="662172"/>
            <a:ext cx="7119701" cy="461665"/>
          </a:xfrm>
          <a:prstGeom prst="rect">
            <a:avLst/>
          </a:prstGeom>
          <a:noFill/>
        </p:spPr>
        <p:txBody>
          <a:bodyPr wrap="square" rtlCol="0">
            <a:spAutoFit/>
          </a:bodyPr>
          <a:lstStyle/>
          <a:p>
            <a:r>
              <a:rPr lang="en-US" sz="2400" i="1" dirty="0">
                <a:latin typeface="Calibri Light" panose="020F0302020204030204" pitchFamily="34" charset="0"/>
                <a:ea typeface="Calibri Light" panose="020F0302020204030204" pitchFamily="34" charset="0"/>
                <a:cs typeface="Calibri Light" panose="020F0302020204030204" pitchFamily="34" charset="0"/>
              </a:rPr>
              <a:t>2. Who are these Angels?</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8" name="Title 7">
            <a:extLst>
              <a:ext uri="{FF2B5EF4-FFF2-40B4-BE49-F238E27FC236}">
                <a16:creationId xmlns:a16="http://schemas.microsoft.com/office/drawing/2014/main" id="{13067189-DF1F-D6C2-7E72-5D024951C2F8}"/>
              </a:ext>
            </a:extLst>
          </p:cNvPr>
          <p:cNvSpPr>
            <a:spLocks noGrp="1"/>
          </p:cNvSpPr>
          <p:nvPr>
            <p:ph type="title"/>
          </p:nvPr>
        </p:nvSpPr>
        <p:spPr/>
        <p:txBody>
          <a:bodyPr/>
          <a:lstStyle/>
          <a:p>
            <a:r>
              <a:rPr lang="en-US" dirty="0"/>
              <a:t>Ministering of Angels</a:t>
            </a:r>
          </a:p>
        </p:txBody>
      </p:sp>
      <p:sp>
        <p:nvSpPr>
          <p:cNvPr id="10" name="Rectangle 9">
            <a:extLst>
              <a:ext uri="{FF2B5EF4-FFF2-40B4-BE49-F238E27FC236}">
                <a16:creationId xmlns:a16="http://schemas.microsoft.com/office/drawing/2014/main" id="{62622DF7-D483-DF34-6E4F-50299CEB4860}"/>
              </a:ext>
            </a:extLst>
          </p:cNvPr>
          <p:cNvSpPr/>
          <p:nvPr/>
        </p:nvSpPr>
        <p:spPr>
          <a:xfrm>
            <a:off x="4050123" y="3081528"/>
            <a:ext cx="3476092"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Church of the Firstborn</a:t>
            </a:r>
          </a:p>
        </p:txBody>
      </p:sp>
      <p:sp>
        <p:nvSpPr>
          <p:cNvPr id="11" name="Rectangle 10">
            <a:extLst>
              <a:ext uri="{FF2B5EF4-FFF2-40B4-BE49-F238E27FC236}">
                <a16:creationId xmlns:a16="http://schemas.microsoft.com/office/drawing/2014/main" id="{D03FA687-6065-E913-2B71-941CCB821400}"/>
              </a:ext>
            </a:extLst>
          </p:cNvPr>
          <p:cNvSpPr/>
          <p:nvPr/>
        </p:nvSpPr>
        <p:spPr>
          <a:xfrm>
            <a:off x="7822221" y="3081528"/>
            <a:ext cx="347609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Spirits of Men Made Perfect</a:t>
            </a:r>
          </a:p>
        </p:txBody>
      </p:sp>
      <p:sp>
        <p:nvSpPr>
          <p:cNvPr id="13" name="TextBox 12">
            <a:extLst>
              <a:ext uri="{FF2B5EF4-FFF2-40B4-BE49-F238E27FC236}">
                <a16:creationId xmlns:a16="http://schemas.microsoft.com/office/drawing/2014/main" id="{5F1FC8E0-E58F-F6D3-640C-81C0DBB8E31E}"/>
              </a:ext>
            </a:extLst>
          </p:cNvPr>
          <p:cNvSpPr txBox="1"/>
          <p:nvPr/>
        </p:nvSpPr>
        <p:spPr>
          <a:xfrm>
            <a:off x="4050123" y="3838882"/>
            <a:ext cx="3476092" cy="2462213"/>
          </a:xfrm>
          <a:prstGeom prst="rect">
            <a:avLst/>
          </a:prstGeom>
          <a:solidFill>
            <a:schemeClr val="bg1">
              <a:lumMod val="75000"/>
            </a:schemeClr>
          </a:solidFill>
        </p:spPr>
        <p:txBody>
          <a:bodyPr wrap="square" rtlCol="0">
            <a:spAutoFit/>
          </a:bodyPr>
          <a:lstStyle/>
          <a:p>
            <a:pPr marL="285750" indent="-285750">
              <a:buFont typeface="Arial" panose="020B0604020202020204" pitchFamily="34" charset="0"/>
              <a:buChar char="•"/>
            </a:pPr>
            <a:r>
              <a:rPr lang="en-US" sz="1400" i="1" dirty="0">
                <a:latin typeface="Calibri Light" panose="020F0302020204030204" pitchFamily="34" charset="0"/>
                <a:ea typeface="Calibri Light" panose="020F0302020204030204" pitchFamily="34" charset="0"/>
                <a:cs typeface="Calibri Light" panose="020F0302020204030204" pitchFamily="34" charset="0"/>
              </a:rPr>
              <a:t>And the </a:t>
            </a:r>
            <a:r>
              <a:rPr lang="en-US" sz="1400" b="1" i="1" dirty="0">
                <a:latin typeface="Calibri Light" panose="020F0302020204030204" pitchFamily="34" charset="0"/>
                <a:ea typeface="Calibri Light" panose="020F0302020204030204" pitchFamily="34" charset="0"/>
                <a:cs typeface="Calibri Light" panose="020F0302020204030204" pitchFamily="34" charset="0"/>
              </a:rPr>
              <a:t>general assembly of the church of the firstborn </a:t>
            </a:r>
            <a:r>
              <a:rPr lang="en-US" sz="1400" i="1" dirty="0">
                <a:latin typeface="Calibri Light" panose="020F0302020204030204" pitchFamily="34" charset="0"/>
                <a:ea typeface="Calibri Light" panose="020F0302020204030204" pitchFamily="34" charset="0"/>
                <a:cs typeface="Calibri Light" panose="020F0302020204030204" pitchFamily="34" charset="0"/>
              </a:rPr>
              <a:t>shall come down out of heaven, and possess the earth, and shall have place until the end come. </a:t>
            </a:r>
            <a:r>
              <a:rPr lang="en-US" sz="1400" dirty="0">
                <a:latin typeface="Calibri Light" panose="020F0302020204030204" pitchFamily="34" charset="0"/>
                <a:ea typeface="Calibri Light" panose="020F0302020204030204" pitchFamily="34" charset="0"/>
                <a:cs typeface="Calibri Light" panose="020F0302020204030204" pitchFamily="34" charset="0"/>
              </a:rPr>
              <a:t>[Genesis 9:23-24] </a:t>
            </a:r>
          </a:p>
          <a:p>
            <a:pPr marL="285750" indent="-285750">
              <a:buFont typeface="Arial" panose="020B0604020202020204" pitchFamily="34" charset="0"/>
              <a:buChar char="•"/>
            </a:pPr>
            <a:r>
              <a:rPr lang="en-US" sz="1400" i="1" dirty="0">
                <a:latin typeface="Calibri Light" panose="020F0302020204030204" pitchFamily="34" charset="0"/>
                <a:ea typeface="Calibri Light" panose="020F0302020204030204" pitchFamily="34" charset="0"/>
                <a:cs typeface="Calibri Light" panose="020F0302020204030204" pitchFamily="34" charset="0"/>
              </a:rPr>
              <a:t>And now, verily I say unto you, I was in the beginning with the Father, and am the Firstborn; and all those who are begotten through me, are partakers of the glory of the same, and are the </a:t>
            </a:r>
            <a:r>
              <a:rPr lang="en-US" sz="1400" b="1" i="1" dirty="0">
                <a:latin typeface="Calibri Light" panose="020F0302020204030204" pitchFamily="34" charset="0"/>
                <a:ea typeface="Calibri Light" panose="020F0302020204030204" pitchFamily="34" charset="0"/>
                <a:cs typeface="Calibri Light" panose="020F0302020204030204" pitchFamily="34" charset="0"/>
              </a:rPr>
              <a:t>church of the Firstborn</a:t>
            </a:r>
            <a:r>
              <a:rPr lang="en-US" sz="1400" i="1" dirty="0">
                <a:latin typeface="Calibri Light" panose="020F0302020204030204" pitchFamily="34" charset="0"/>
                <a:ea typeface="Calibri Light" panose="020F0302020204030204" pitchFamily="34" charset="0"/>
                <a:cs typeface="Calibri Light" panose="020F0302020204030204" pitchFamily="34" charset="0"/>
              </a:rPr>
              <a:t>. </a:t>
            </a:r>
            <a:r>
              <a:rPr lang="en-US" sz="1400" dirty="0">
                <a:latin typeface="Calibri Light" panose="020F0302020204030204" pitchFamily="34" charset="0"/>
                <a:ea typeface="Calibri Light" panose="020F0302020204030204" pitchFamily="34" charset="0"/>
                <a:cs typeface="Calibri Light" panose="020F0302020204030204" pitchFamily="34" charset="0"/>
              </a:rPr>
              <a:t>[D&amp;C 90:4a] </a:t>
            </a:r>
          </a:p>
        </p:txBody>
      </p:sp>
      <p:sp>
        <p:nvSpPr>
          <p:cNvPr id="15" name="Rectangle 14">
            <a:extLst>
              <a:ext uri="{FF2B5EF4-FFF2-40B4-BE49-F238E27FC236}">
                <a16:creationId xmlns:a16="http://schemas.microsoft.com/office/drawing/2014/main" id="{180517AB-444B-5711-C51A-F23A644892D5}"/>
              </a:ext>
            </a:extLst>
          </p:cNvPr>
          <p:cNvSpPr/>
          <p:nvPr/>
        </p:nvSpPr>
        <p:spPr>
          <a:xfrm>
            <a:off x="7822221" y="3822241"/>
            <a:ext cx="3476090" cy="2462213"/>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0B44916-ABA1-9495-FAE9-FC235D96B48D}"/>
              </a:ext>
            </a:extLst>
          </p:cNvPr>
          <p:cNvSpPr txBox="1"/>
          <p:nvPr/>
        </p:nvSpPr>
        <p:spPr>
          <a:xfrm>
            <a:off x="7822221" y="3838882"/>
            <a:ext cx="3476091" cy="1815882"/>
          </a:xfrm>
          <a:prstGeom prst="rect">
            <a:avLst/>
          </a:prstGeom>
          <a:noFill/>
        </p:spPr>
        <p:txBody>
          <a:bodyPr wrap="square" rtlCol="0">
            <a:spAutoFit/>
          </a:bodyPr>
          <a:lstStyle/>
          <a:p>
            <a:r>
              <a:rPr lang="en-US" sz="1400" dirty="0">
                <a:latin typeface="Calibri Light" panose="020F0302020204030204" pitchFamily="34" charset="0"/>
                <a:ea typeface="Calibri Light" panose="020F0302020204030204" pitchFamily="34" charset="0"/>
                <a:cs typeface="Calibri Light" panose="020F0302020204030204" pitchFamily="34" charset="0"/>
              </a:rPr>
              <a:t>- Those who have gone before us who have been faithful in their calling </a:t>
            </a:r>
          </a:p>
          <a:p>
            <a:pPr marL="285750" indent="-285750">
              <a:buFont typeface="Arial" panose="020B0604020202020204" pitchFamily="34" charset="0"/>
              <a:buChar char="•"/>
            </a:pPr>
            <a:r>
              <a:rPr lang="en-US" sz="1400" b="1" dirty="0">
                <a:latin typeface="Calibri Light" panose="020F0302020204030204" pitchFamily="34" charset="0"/>
                <a:ea typeface="Calibri Light" panose="020F0302020204030204" pitchFamily="34" charset="0"/>
                <a:cs typeface="Calibri Light" panose="020F0302020204030204" pitchFamily="34" charset="0"/>
              </a:rPr>
              <a:t>Giants in faith </a:t>
            </a:r>
            <a:r>
              <a:rPr lang="en-US" sz="1400" dirty="0">
                <a:latin typeface="Calibri Light" panose="020F0302020204030204" pitchFamily="34" charset="0"/>
                <a:ea typeface="Calibri Light" panose="020F0302020204030204" pitchFamily="34" charset="0"/>
                <a:cs typeface="Calibri Light" panose="020F0302020204030204" pitchFamily="34" charset="0"/>
              </a:rPr>
              <a:t>- Moroni, John the Baptist, Peter, James and John </a:t>
            </a:r>
          </a:p>
          <a:p>
            <a:pPr marL="285750" indent="-285750">
              <a:buFont typeface="Arial" panose="020B0604020202020204" pitchFamily="34" charset="0"/>
              <a:buChar char="•"/>
            </a:pPr>
            <a:r>
              <a:rPr lang="en-US" sz="1400" b="1" dirty="0">
                <a:latin typeface="Calibri Light" panose="020F0302020204030204" pitchFamily="34" charset="0"/>
                <a:ea typeface="Calibri Light" panose="020F0302020204030204" pitchFamily="34" charset="0"/>
                <a:cs typeface="Calibri Light" panose="020F0302020204030204" pitchFamily="34" charset="0"/>
              </a:rPr>
              <a:t>Personal spiritual mentors </a:t>
            </a:r>
            <a:r>
              <a:rPr lang="en-US" sz="1400" dirty="0">
                <a:latin typeface="Calibri Light" panose="020F0302020204030204" pitchFamily="34" charset="0"/>
                <a:ea typeface="Calibri Light" panose="020F0302020204030204" pitchFamily="34" charset="0"/>
                <a:cs typeface="Calibri Light" panose="020F0302020204030204" pitchFamily="34" charset="0"/>
              </a:rPr>
              <a:t>who have passed on </a:t>
            </a:r>
          </a:p>
          <a:p>
            <a:pPr marL="285750" indent="-285750">
              <a:buFont typeface="Arial" panose="020B0604020202020204" pitchFamily="34" charset="0"/>
              <a:buChar char="•"/>
            </a:pPr>
            <a:r>
              <a:rPr lang="en-US" sz="1400" b="1" dirty="0">
                <a:latin typeface="Calibri Light" panose="020F0302020204030204" pitchFamily="34" charset="0"/>
                <a:ea typeface="Calibri Light" panose="020F0302020204030204" pitchFamily="34" charset="0"/>
                <a:cs typeface="Calibri Light" panose="020F0302020204030204" pitchFamily="34" charset="0"/>
              </a:rPr>
              <a:t>Mentors in our own congregations </a:t>
            </a:r>
            <a:r>
              <a:rPr lang="en-US" sz="1400" dirty="0">
                <a:latin typeface="Calibri Light" panose="020F0302020204030204" pitchFamily="34" charset="0"/>
                <a:ea typeface="Calibri Light" panose="020F0302020204030204" pitchFamily="34" charset="0"/>
                <a:cs typeface="Calibri Light" panose="020F0302020204030204" pitchFamily="34" charset="0"/>
              </a:rPr>
              <a:t>now gone from us</a:t>
            </a:r>
          </a:p>
        </p:txBody>
      </p:sp>
    </p:spTree>
    <p:extLst>
      <p:ext uri="{BB962C8B-B14F-4D97-AF65-F5344CB8AC3E}">
        <p14:creationId xmlns:p14="http://schemas.microsoft.com/office/powerpoint/2010/main" val="3444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9B7BA4-3D50-B372-00E1-C89B81FB12DD}"/>
              </a:ext>
            </a:extLst>
          </p:cNvPr>
          <p:cNvSpPr>
            <a:spLocks noGrp="1"/>
          </p:cNvSpPr>
          <p:nvPr>
            <p:ph idx="4294967295"/>
          </p:nvPr>
        </p:nvSpPr>
        <p:spPr>
          <a:xfrm>
            <a:off x="3859822" y="1232850"/>
            <a:ext cx="7658101" cy="4783138"/>
          </a:xfrm>
        </p:spPr>
        <p:txBody>
          <a:bodyPr>
            <a:normAutofit lnSpcReduction="10000"/>
          </a:bodyPr>
          <a:lstStyle/>
          <a:p>
            <a:pPr marL="457200" indent="-457200">
              <a:lnSpc>
                <a:spcPct val="100000"/>
              </a:lnSpc>
              <a:spcAft>
                <a:spcPts val="1200"/>
              </a:spcAft>
              <a:buClrTx/>
              <a:buAutoNum type="alphaLcPeriod"/>
            </a:pPr>
            <a:r>
              <a:rPr lang="en-US" b="1" dirty="0">
                <a:latin typeface="Calibri Light" panose="020F0302020204030204" pitchFamily="34" charset="0"/>
                <a:ea typeface="Calibri Light" panose="020F0302020204030204" pitchFamily="34" charset="0"/>
                <a:cs typeface="Calibri Light" panose="020F0302020204030204" pitchFamily="34" charset="0"/>
              </a:rPr>
              <a:t>ENCOURAGEMENT</a:t>
            </a:r>
            <a:r>
              <a:rPr lang="en-US" dirty="0">
                <a:latin typeface="Calibri Light" panose="020F0302020204030204" pitchFamily="34" charset="0"/>
                <a:ea typeface="Calibri Light" panose="020F0302020204030204" pitchFamily="34" charset="0"/>
                <a:cs typeface="Calibri Light" panose="020F0302020204030204" pitchFamily="34" charset="0"/>
              </a:rPr>
              <a:t> – </a:t>
            </a:r>
            <a:r>
              <a:rPr lang="en-US" i="1" dirty="0">
                <a:latin typeface="Calibri Light" panose="020F0302020204030204" pitchFamily="34" charset="0"/>
                <a:ea typeface="Calibri Light" panose="020F0302020204030204" pitchFamily="34" charset="0"/>
                <a:cs typeface="Calibri Light" panose="020F0302020204030204" pitchFamily="34" charset="0"/>
              </a:rPr>
              <a:t>Likewise I say unto you, there is joy in the presence of the angels of God over one sinner who repenteth. </a:t>
            </a:r>
            <a:r>
              <a:rPr lang="en-US" dirty="0">
                <a:latin typeface="Calibri Light" panose="020F0302020204030204" pitchFamily="34" charset="0"/>
                <a:ea typeface="Calibri Light" panose="020F0302020204030204" pitchFamily="34" charset="0"/>
                <a:cs typeface="Calibri Light" panose="020F0302020204030204" pitchFamily="34" charset="0"/>
              </a:rPr>
              <a:t>[Luke 15:10] </a:t>
            </a:r>
          </a:p>
          <a:p>
            <a:pPr marL="457200" indent="-457200">
              <a:lnSpc>
                <a:spcPct val="100000"/>
              </a:lnSpc>
              <a:spcAft>
                <a:spcPts val="1200"/>
              </a:spcAft>
              <a:buClrTx/>
              <a:buAutoNum type="alphaLcPeriod"/>
            </a:pPr>
            <a:r>
              <a:rPr lang="en-US" b="1" dirty="0">
                <a:latin typeface="Calibri Light" panose="020F0302020204030204" pitchFamily="34" charset="0"/>
                <a:ea typeface="Calibri Light" panose="020F0302020204030204" pitchFamily="34" charset="0"/>
                <a:cs typeface="Calibri Light" panose="020F0302020204030204" pitchFamily="34" charset="0"/>
              </a:rPr>
              <a:t>COMMUNICATION</a:t>
            </a:r>
            <a:r>
              <a:rPr lang="en-US" dirty="0">
                <a:latin typeface="Calibri Light" panose="020F0302020204030204" pitchFamily="34" charset="0"/>
                <a:ea typeface="Calibri Light" panose="020F0302020204030204" pitchFamily="34" charset="0"/>
                <a:cs typeface="Calibri Light" panose="020F0302020204030204" pitchFamily="34" charset="0"/>
              </a:rPr>
              <a:t> and </a:t>
            </a:r>
            <a:r>
              <a:rPr lang="en-US" b="1" dirty="0">
                <a:latin typeface="Calibri Light" panose="020F0302020204030204" pitchFamily="34" charset="0"/>
                <a:ea typeface="Calibri Light" panose="020F0302020204030204" pitchFamily="34" charset="0"/>
                <a:cs typeface="Calibri Light" panose="020F0302020204030204" pitchFamily="34" charset="0"/>
              </a:rPr>
              <a:t>TEACHING FROM ON HIGH </a:t>
            </a:r>
            <a:r>
              <a:rPr lang="en-US" dirty="0">
                <a:latin typeface="Calibri Light" panose="020F0302020204030204" pitchFamily="34" charset="0"/>
                <a:ea typeface="Calibri Light" panose="020F0302020204030204" pitchFamily="34" charset="0"/>
                <a:cs typeface="Calibri Light" panose="020F0302020204030204" pitchFamily="34" charset="0"/>
              </a:rPr>
              <a:t>– </a:t>
            </a:r>
            <a:r>
              <a:rPr lang="en-US" i="1" dirty="0">
                <a:latin typeface="Calibri Light" panose="020F0302020204030204" pitchFamily="34" charset="0"/>
                <a:ea typeface="Calibri Light" panose="020F0302020204030204" pitchFamily="34" charset="0"/>
                <a:cs typeface="Calibri Light" panose="020F0302020204030204" pitchFamily="34" charset="0"/>
              </a:rPr>
              <a:t>... behold, the angel of the Lord appeared unto him in a vision, saying, Joseph, thou son of David, fear not to take unto thee Mary thy wife; ... </a:t>
            </a:r>
            <a:r>
              <a:rPr lang="en-US" dirty="0">
                <a:latin typeface="Calibri Light" panose="020F0302020204030204" pitchFamily="34" charset="0"/>
                <a:ea typeface="Calibri Light" panose="020F0302020204030204" pitchFamily="34" charset="0"/>
                <a:cs typeface="Calibri Light" panose="020F0302020204030204" pitchFamily="34" charset="0"/>
              </a:rPr>
              <a:t>[Matt. 2:3] </a:t>
            </a:r>
          </a:p>
          <a:p>
            <a:pPr marL="457200" indent="-457200">
              <a:lnSpc>
                <a:spcPct val="100000"/>
              </a:lnSpc>
              <a:spcAft>
                <a:spcPts val="1200"/>
              </a:spcAft>
              <a:buClrTx/>
              <a:buAutoNum type="alphaLcPeriod"/>
            </a:pPr>
            <a:r>
              <a:rPr lang="en-US" b="1" dirty="0">
                <a:latin typeface="Calibri Light" panose="020F0302020204030204" pitchFamily="34" charset="0"/>
                <a:ea typeface="Calibri Light" panose="020F0302020204030204" pitchFamily="34" charset="0"/>
                <a:cs typeface="Calibri Light" panose="020F0302020204030204" pitchFamily="34" charset="0"/>
              </a:rPr>
              <a:t>PRESENCE</a:t>
            </a:r>
            <a:r>
              <a:rPr lang="en-US" dirty="0">
                <a:latin typeface="Calibri Light" panose="020F0302020204030204" pitchFamily="34" charset="0"/>
                <a:ea typeface="Calibri Light" panose="020F0302020204030204" pitchFamily="34" charset="0"/>
                <a:cs typeface="Calibri Light" panose="020F0302020204030204" pitchFamily="34" charset="0"/>
              </a:rPr>
              <a:t> at blessings, worship, etc. </a:t>
            </a:r>
          </a:p>
          <a:p>
            <a:pPr marL="457200" indent="-457200">
              <a:lnSpc>
                <a:spcPct val="100000"/>
              </a:lnSpc>
              <a:spcAft>
                <a:spcPts val="1200"/>
              </a:spcAft>
              <a:buClrTx/>
              <a:buAutoNum type="alphaLcPeriod"/>
            </a:pPr>
            <a:r>
              <a:rPr lang="en-US" b="1" dirty="0">
                <a:latin typeface="Calibri Light" panose="020F0302020204030204" pitchFamily="34" charset="0"/>
                <a:ea typeface="Calibri Light" panose="020F0302020204030204" pitchFamily="34" charset="0"/>
                <a:cs typeface="Calibri Light" panose="020F0302020204030204" pitchFamily="34" charset="0"/>
              </a:rPr>
              <a:t>PROTECTION FROM DANGER </a:t>
            </a:r>
            <a:r>
              <a:rPr lang="en-US" dirty="0">
                <a:latin typeface="Calibri Light" panose="020F0302020204030204" pitchFamily="34" charset="0"/>
                <a:ea typeface="Calibri Light" panose="020F0302020204030204" pitchFamily="34" charset="0"/>
                <a:cs typeface="Calibri Light" panose="020F0302020204030204" pitchFamily="34" charset="0"/>
              </a:rPr>
              <a:t>– </a:t>
            </a:r>
            <a:r>
              <a:rPr lang="en-US" i="1" dirty="0">
                <a:latin typeface="Calibri Light" panose="020F0302020204030204" pitchFamily="34" charset="0"/>
                <a:ea typeface="Calibri Light" panose="020F0302020204030204" pitchFamily="34" charset="0"/>
                <a:cs typeface="Calibri Light" panose="020F0302020204030204" pitchFamily="34" charset="0"/>
              </a:rPr>
              <a:t>My God hath sent his angel, and hath shut the lions’ mouths, that they have not hurt me; ... </a:t>
            </a:r>
            <a:r>
              <a:rPr lang="en-US" dirty="0">
                <a:latin typeface="Calibri Light" panose="020F0302020204030204" pitchFamily="34" charset="0"/>
                <a:ea typeface="Calibri Light" panose="020F0302020204030204" pitchFamily="34" charset="0"/>
                <a:cs typeface="Calibri Light" panose="020F0302020204030204" pitchFamily="34" charset="0"/>
              </a:rPr>
              <a:t>[Daniel 6:22] – </a:t>
            </a:r>
            <a:r>
              <a:rPr lang="en-US" i="1" dirty="0">
                <a:latin typeface="Calibri Light" panose="020F0302020204030204" pitchFamily="34" charset="0"/>
                <a:ea typeface="Calibri Light" panose="020F0302020204030204" pitchFamily="34" charset="0"/>
                <a:cs typeface="Calibri Light" panose="020F0302020204030204" pitchFamily="34" charset="0"/>
              </a:rPr>
              <a:t>And it came to pass as they smote us with a rod, behold, an angel of the Lord came and stood before them and he </a:t>
            </a:r>
            <a:r>
              <a:rPr lang="en-US" i="1" dirty="0" err="1">
                <a:latin typeface="Calibri Light" panose="020F0302020204030204" pitchFamily="34" charset="0"/>
                <a:ea typeface="Calibri Light" panose="020F0302020204030204" pitchFamily="34" charset="0"/>
                <a:cs typeface="Calibri Light" panose="020F0302020204030204" pitchFamily="34" charset="0"/>
              </a:rPr>
              <a:t>spake</a:t>
            </a:r>
            <a:r>
              <a:rPr lang="en-US" i="1" dirty="0">
                <a:latin typeface="Calibri Light" panose="020F0302020204030204" pitchFamily="34" charset="0"/>
                <a:ea typeface="Calibri Light" panose="020F0302020204030204" pitchFamily="34" charset="0"/>
                <a:cs typeface="Calibri Light" panose="020F0302020204030204" pitchFamily="34" charset="0"/>
              </a:rPr>
              <a:t> unto them, saying: “Why do ye smite your younger brother (Nephi) with a rod? </a:t>
            </a:r>
            <a:r>
              <a:rPr lang="en-US" dirty="0">
                <a:latin typeface="Calibri Light" panose="020F0302020204030204" pitchFamily="34" charset="0"/>
                <a:ea typeface="Calibri Light" panose="020F0302020204030204" pitchFamily="34" charset="0"/>
                <a:cs typeface="Calibri Light" panose="020F0302020204030204" pitchFamily="34" charset="0"/>
              </a:rPr>
              <a:t>[1 Nephi 1:93]</a:t>
            </a:r>
          </a:p>
        </p:txBody>
      </p:sp>
      <p:sp>
        <p:nvSpPr>
          <p:cNvPr id="5" name="TextBox 4">
            <a:extLst>
              <a:ext uri="{FF2B5EF4-FFF2-40B4-BE49-F238E27FC236}">
                <a16:creationId xmlns:a16="http://schemas.microsoft.com/office/drawing/2014/main" id="{42D37709-7EF9-E3E5-AD89-7B16BF280687}"/>
              </a:ext>
            </a:extLst>
          </p:cNvPr>
          <p:cNvSpPr txBox="1"/>
          <p:nvPr/>
        </p:nvSpPr>
        <p:spPr>
          <a:xfrm>
            <a:off x="3844680" y="601004"/>
            <a:ext cx="5714385" cy="461665"/>
          </a:xfrm>
          <a:prstGeom prst="rect">
            <a:avLst/>
          </a:prstGeom>
          <a:noFill/>
        </p:spPr>
        <p:txBody>
          <a:bodyPr wrap="none" rtlCol="0">
            <a:spAutoFit/>
          </a:bodyPr>
          <a:lstStyle/>
          <a:p>
            <a:r>
              <a:rPr lang="en-US" sz="2400" i="1" dirty="0">
                <a:latin typeface="Calibri Light" panose="020F0302020204030204" pitchFamily="34" charset="0"/>
                <a:ea typeface="Calibri Light" panose="020F0302020204030204" pitchFamily="34" charset="0"/>
                <a:cs typeface="Calibri Light" panose="020F0302020204030204" pitchFamily="34" charset="0"/>
              </a:rPr>
              <a:t>3. What is the ministry these angels provide?</a:t>
            </a:r>
          </a:p>
        </p:txBody>
      </p:sp>
      <p:sp>
        <p:nvSpPr>
          <p:cNvPr id="8" name="Title 7">
            <a:extLst>
              <a:ext uri="{FF2B5EF4-FFF2-40B4-BE49-F238E27FC236}">
                <a16:creationId xmlns:a16="http://schemas.microsoft.com/office/drawing/2014/main" id="{E93C7E0E-E749-69F7-7612-832BA81DBB1F}"/>
              </a:ext>
            </a:extLst>
          </p:cNvPr>
          <p:cNvSpPr>
            <a:spLocks noGrp="1"/>
          </p:cNvSpPr>
          <p:nvPr>
            <p:ph type="title"/>
          </p:nvPr>
        </p:nvSpPr>
        <p:spPr>
          <a:xfrm>
            <a:off x="252919" y="1123837"/>
            <a:ext cx="2947482" cy="4601183"/>
          </a:xfrm>
        </p:spPr>
        <p:txBody>
          <a:bodyPr/>
          <a:lstStyle/>
          <a:p>
            <a:r>
              <a:rPr lang="en-US" dirty="0"/>
              <a:t>Ministering of Angels</a:t>
            </a:r>
          </a:p>
        </p:txBody>
      </p:sp>
    </p:spTree>
    <p:extLst>
      <p:ext uri="{BB962C8B-B14F-4D97-AF65-F5344CB8AC3E}">
        <p14:creationId xmlns:p14="http://schemas.microsoft.com/office/powerpoint/2010/main" val="425881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38C08C-3235-E62C-F11A-FE08A78D064F}"/>
              </a:ext>
            </a:extLst>
          </p:cNvPr>
          <p:cNvSpPr>
            <a:spLocks noGrp="1"/>
          </p:cNvSpPr>
          <p:nvPr>
            <p:ph idx="4294967295"/>
          </p:nvPr>
        </p:nvSpPr>
        <p:spPr>
          <a:xfrm>
            <a:off x="3921369" y="828708"/>
            <a:ext cx="7798777" cy="5622436"/>
          </a:xfrm>
        </p:spPr>
        <p:txBody>
          <a:bodyPr>
            <a:noAutofit/>
          </a:bodyPr>
          <a:lstStyle/>
          <a:p>
            <a:pPr marL="457200" indent="-457200">
              <a:lnSpc>
                <a:spcPct val="110000"/>
              </a:lnSpc>
              <a:buClrTx/>
              <a:buAutoNum type="alphaLcPeriod"/>
            </a:pPr>
            <a:r>
              <a:rPr lang="en-US" sz="1800" i="1" dirty="0">
                <a:latin typeface="Calibri Light" panose="020F0302020204030204" pitchFamily="34" charset="0"/>
                <a:ea typeface="Calibri Light" panose="020F0302020204030204" pitchFamily="34" charset="0"/>
                <a:cs typeface="Calibri Light" panose="020F0302020204030204" pitchFamily="34" charset="0"/>
              </a:rPr>
              <a:t>Hath miracles ceased? Behold, I say unto you, Nay; </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neither have angels ceased to minister </a:t>
            </a:r>
            <a:r>
              <a:rPr lang="en-US" sz="1800" i="1" dirty="0">
                <a:latin typeface="Calibri Light" panose="020F0302020204030204" pitchFamily="34" charset="0"/>
                <a:ea typeface="Calibri Light" panose="020F0302020204030204" pitchFamily="34" charset="0"/>
                <a:cs typeface="Calibri Light" panose="020F0302020204030204" pitchFamily="34" charset="0"/>
              </a:rPr>
              <a:t>unto the children of men. For behold, they (angels) are subject unto him, to minister according to the word of his command, </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shewing themselves unto them of strong faith and a firm mind </a:t>
            </a:r>
            <a:r>
              <a:rPr lang="en-US" sz="1800" i="1" dirty="0">
                <a:latin typeface="Calibri Light" panose="020F0302020204030204" pitchFamily="34" charset="0"/>
                <a:ea typeface="Calibri Light" panose="020F0302020204030204" pitchFamily="34" charset="0"/>
                <a:cs typeface="Calibri Light" panose="020F0302020204030204" pitchFamily="34" charset="0"/>
              </a:rPr>
              <a:t>(His priesthood?), in every form of godliness. And the office of their (angels) ministry is, to call men unto repentance, and to </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fulfill and to do the work of the covenants </a:t>
            </a:r>
            <a:r>
              <a:rPr lang="en-US" sz="1800" i="1" dirty="0">
                <a:latin typeface="Calibri Light" panose="020F0302020204030204" pitchFamily="34" charset="0"/>
                <a:ea typeface="Calibri Light" panose="020F0302020204030204" pitchFamily="34" charset="0"/>
                <a:cs typeface="Calibri Light" panose="020F0302020204030204" pitchFamily="34" charset="0"/>
              </a:rPr>
              <a:t>of the Father which he hath made unto the children of men, </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to prepare the way </a:t>
            </a:r>
            <a:r>
              <a:rPr lang="en-US" sz="1800" i="1" dirty="0">
                <a:latin typeface="Calibri Light" panose="020F0302020204030204" pitchFamily="34" charset="0"/>
                <a:ea typeface="Calibri Light" panose="020F0302020204030204" pitchFamily="34" charset="0"/>
                <a:cs typeface="Calibri Light" panose="020F0302020204030204" pitchFamily="34" charset="0"/>
              </a:rPr>
              <a:t>among the children of men (preparatory gospel is call of Aaronic priesthood ... angels are to assist in that work) by declaring the word of Christ unto the chosen vessels of the Lord, that they may bear testimony of him; And by so doing, the </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Lord God </a:t>
            </a:r>
            <a:r>
              <a:rPr lang="en-US" sz="1800" b="1" i="1" dirty="0" err="1">
                <a:latin typeface="Calibri Light" panose="020F0302020204030204" pitchFamily="34" charset="0"/>
                <a:ea typeface="Calibri Light" panose="020F0302020204030204" pitchFamily="34" charset="0"/>
                <a:cs typeface="Calibri Light" panose="020F0302020204030204" pitchFamily="34" charset="0"/>
              </a:rPr>
              <a:t>prepareth</a:t>
            </a:r>
            <a:r>
              <a:rPr lang="en-US" sz="1800" b="1" i="1" dirty="0">
                <a:latin typeface="Calibri Light" panose="020F0302020204030204" pitchFamily="34" charset="0"/>
                <a:ea typeface="Calibri Light" panose="020F0302020204030204" pitchFamily="34" charset="0"/>
                <a:cs typeface="Calibri Light" panose="020F0302020204030204" pitchFamily="34" charset="0"/>
              </a:rPr>
              <a:t> the way </a:t>
            </a:r>
            <a:r>
              <a:rPr lang="en-US" sz="1800" i="1" dirty="0">
                <a:latin typeface="Calibri Light" panose="020F0302020204030204" pitchFamily="34" charset="0"/>
                <a:ea typeface="Calibri Light" panose="020F0302020204030204" pitchFamily="34" charset="0"/>
                <a:cs typeface="Calibri Light" panose="020F0302020204030204" pitchFamily="34" charset="0"/>
              </a:rPr>
              <a:t>that the residue of men may have faith in Christ, that the Holy Ghost may have place in their hearts, according to the power thereof; ... [Moroni 7:29-34] </a:t>
            </a:r>
          </a:p>
          <a:p>
            <a:pPr marL="457200" indent="-457200">
              <a:lnSpc>
                <a:spcPct val="110000"/>
              </a:lnSpc>
              <a:buClrTx/>
              <a:buAutoNum type="alphaLcPeriod"/>
            </a:pPr>
            <a:r>
              <a:rPr lang="en-US" dirty="0">
                <a:latin typeface="Calibri Light" panose="020F0302020204030204" pitchFamily="34" charset="0"/>
                <a:ea typeface="Calibri Light" panose="020F0302020204030204" pitchFamily="34" charset="0"/>
                <a:cs typeface="Calibri Light" panose="020F0302020204030204" pitchFamily="34" charset="0"/>
              </a:rPr>
              <a:t>Why wouldn’t we want the help of heavenly persons to assist us? </a:t>
            </a:r>
          </a:p>
          <a:p>
            <a:pPr marL="457200" indent="-457200">
              <a:lnSpc>
                <a:spcPct val="110000"/>
              </a:lnSpc>
              <a:buClrTx/>
              <a:buAutoNum type="alphaLcPeriod"/>
            </a:pPr>
            <a:r>
              <a:rPr lang="en-US" dirty="0">
                <a:latin typeface="Calibri Light" panose="020F0302020204030204" pitchFamily="34" charset="0"/>
                <a:ea typeface="Calibri Light" panose="020F0302020204030204" pitchFamily="34" charset="0"/>
                <a:cs typeface="Calibri Light" panose="020F0302020204030204" pitchFamily="34" charset="0"/>
              </a:rPr>
              <a:t>It makes sense that the Aaronic priesthood holds the keys to ministering of angels since our call to ministry is also preparatory.</a:t>
            </a:r>
          </a:p>
        </p:txBody>
      </p:sp>
      <p:sp>
        <p:nvSpPr>
          <p:cNvPr id="5" name="TextBox 4">
            <a:extLst>
              <a:ext uri="{FF2B5EF4-FFF2-40B4-BE49-F238E27FC236}">
                <a16:creationId xmlns:a16="http://schemas.microsoft.com/office/drawing/2014/main" id="{68585F62-6DD2-E2A0-D539-7E05FC35BF5A}"/>
              </a:ext>
            </a:extLst>
          </p:cNvPr>
          <p:cNvSpPr txBox="1"/>
          <p:nvPr/>
        </p:nvSpPr>
        <p:spPr>
          <a:xfrm>
            <a:off x="3921369" y="597876"/>
            <a:ext cx="6826356" cy="461665"/>
          </a:xfrm>
          <a:prstGeom prst="rect">
            <a:avLst/>
          </a:prstGeom>
          <a:noFill/>
        </p:spPr>
        <p:txBody>
          <a:bodyPr wrap="none" rtlCol="0">
            <a:spAutoFit/>
          </a:bodyPr>
          <a:lstStyle/>
          <a:p>
            <a:r>
              <a:rPr lang="en-US" sz="2400" i="1" dirty="0">
                <a:latin typeface="Calibri Light" panose="020F0302020204030204" pitchFamily="34" charset="0"/>
                <a:ea typeface="Calibri Light" panose="020F0302020204030204" pitchFamily="34" charset="0"/>
                <a:cs typeface="Calibri Light" panose="020F0302020204030204" pitchFamily="34" charset="0"/>
              </a:rPr>
              <a:t>4. Why do we seek/want/need the ministry of angels?</a:t>
            </a:r>
          </a:p>
        </p:txBody>
      </p:sp>
      <p:sp>
        <p:nvSpPr>
          <p:cNvPr id="7" name="Title 6">
            <a:extLst>
              <a:ext uri="{FF2B5EF4-FFF2-40B4-BE49-F238E27FC236}">
                <a16:creationId xmlns:a16="http://schemas.microsoft.com/office/drawing/2014/main" id="{35E35FA7-30D8-B095-FAEF-B1F189F87927}"/>
              </a:ext>
            </a:extLst>
          </p:cNvPr>
          <p:cNvSpPr>
            <a:spLocks noGrp="1"/>
          </p:cNvSpPr>
          <p:nvPr>
            <p:ph type="title"/>
          </p:nvPr>
        </p:nvSpPr>
        <p:spPr/>
        <p:txBody>
          <a:bodyPr/>
          <a:lstStyle/>
          <a:p>
            <a:r>
              <a:rPr lang="en-US" dirty="0"/>
              <a:t>Ministering of Angels</a:t>
            </a:r>
          </a:p>
        </p:txBody>
      </p:sp>
    </p:spTree>
    <p:extLst>
      <p:ext uri="{BB962C8B-B14F-4D97-AF65-F5344CB8AC3E}">
        <p14:creationId xmlns:p14="http://schemas.microsoft.com/office/powerpoint/2010/main" val="317602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BBE56-E6C5-0E59-2CEF-EC36CFFD4ED9}"/>
              </a:ext>
            </a:extLst>
          </p:cNvPr>
          <p:cNvSpPr>
            <a:spLocks noGrp="1"/>
          </p:cNvSpPr>
          <p:nvPr>
            <p:ph type="title"/>
          </p:nvPr>
        </p:nvSpPr>
        <p:spPr/>
        <p:txBody>
          <a:bodyPr/>
          <a:lstStyle/>
          <a:p>
            <a:r>
              <a:rPr lang="en-US" dirty="0"/>
              <a:t>Preparatory Gospel</a:t>
            </a:r>
          </a:p>
        </p:txBody>
      </p:sp>
      <p:sp>
        <p:nvSpPr>
          <p:cNvPr id="3" name="Content Placeholder 2">
            <a:extLst>
              <a:ext uri="{FF2B5EF4-FFF2-40B4-BE49-F238E27FC236}">
                <a16:creationId xmlns:a16="http://schemas.microsoft.com/office/drawing/2014/main" id="{6A0EA02C-761C-5995-0E35-8855EAC1552A}"/>
              </a:ext>
            </a:extLst>
          </p:cNvPr>
          <p:cNvSpPr>
            <a:spLocks noGrp="1"/>
          </p:cNvSpPr>
          <p:nvPr>
            <p:ph idx="4294967295"/>
          </p:nvPr>
        </p:nvSpPr>
        <p:spPr>
          <a:xfrm>
            <a:off x="3613639" y="1025648"/>
            <a:ext cx="6963508" cy="4597400"/>
          </a:xfrm>
        </p:spPr>
        <p:txBody>
          <a:bodyPr/>
          <a:lstStyle/>
          <a:p>
            <a:pPr marL="0" indent="0">
              <a:buNone/>
            </a:pPr>
            <a:r>
              <a:rPr lang="en-US" i="1" dirty="0">
                <a:latin typeface="Calibri Light" panose="020F0302020204030204" pitchFamily="34" charset="0"/>
                <a:ea typeface="Calibri Light" panose="020F0302020204030204" pitchFamily="34" charset="0"/>
                <a:cs typeface="Calibri Light" panose="020F0302020204030204" pitchFamily="34" charset="0"/>
              </a:rPr>
              <a:t>For the gate by which ye should enter is REPENTANCE and BAPTISM by water, And then cometh a REMISSION OF YOUR SINS by fire and by the Holy Ghost, ... </a:t>
            </a:r>
            <a:r>
              <a:rPr lang="en-US" dirty="0">
                <a:latin typeface="Calibri Light" panose="020F0302020204030204" pitchFamily="34" charset="0"/>
                <a:ea typeface="Calibri Light" panose="020F0302020204030204" pitchFamily="34" charset="0"/>
                <a:cs typeface="Calibri Light" panose="020F0302020204030204" pitchFamily="34" charset="0"/>
              </a:rPr>
              <a:t>[2 Nephi 13:24] </a:t>
            </a:r>
          </a:p>
          <a:p>
            <a:pPr marL="457200" indent="-457200">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REPENTANCE </a:t>
            </a:r>
            <a:r>
              <a:rPr lang="en-US" dirty="0">
                <a:latin typeface="Calibri Light" panose="020F0302020204030204" pitchFamily="34" charset="0"/>
                <a:ea typeface="Calibri Light" panose="020F0302020204030204" pitchFamily="34" charset="0"/>
                <a:cs typeface="Calibri Light" panose="020F0302020204030204" pitchFamily="34" charset="0"/>
              </a:rPr>
              <a:t>– </a:t>
            </a:r>
            <a:r>
              <a:rPr lang="en-US" i="1" dirty="0">
                <a:latin typeface="Calibri Light" panose="020F0302020204030204" pitchFamily="34" charset="0"/>
                <a:ea typeface="Calibri Light" panose="020F0302020204030204" pitchFamily="34" charset="0"/>
                <a:cs typeface="Calibri Light" panose="020F0302020204030204" pitchFamily="34" charset="0"/>
              </a:rPr>
              <a:t>I came not to call the righteous, but sinners to repentance. </a:t>
            </a:r>
            <a:r>
              <a:rPr lang="en-US" dirty="0">
                <a:latin typeface="Calibri Light" panose="020F0302020204030204" pitchFamily="34" charset="0"/>
                <a:ea typeface="Calibri Light" panose="020F0302020204030204" pitchFamily="34" charset="0"/>
                <a:cs typeface="Calibri Light" panose="020F0302020204030204" pitchFamily="34" charset="0"/>
              </a:rPr>
              <a:t>[Luke 5:32] </a:t>
            </a:r>
          </a:p>
          <a:p>
            <a:pPr marL="457200" indent="-457200">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BAPTISM</a:t>
            </a:r>
            <a:r>
              <a:rPr lang="en-US" dirty="0">
                <a:latin typeface="Calibri Light" panose="020F0302020204030204" pitchFamily="34" charset="0"/>
                <a:ea typeface="Calibri Light" panose="020F0302020204030204" pitchFamily="34" charset="0"/>
                <a:cs typeface="Calibri Light" panose="020F0302020204030204" pitchFamily="34" charset="0"/>
              </a:rPr>
              <a:t> – </a:t>
            </a:r>
            <a:r>
              <a:rPr lang="en-US" i="1" dirty="0">
                <a:latin typeface="Calibri Light" panose="020F0302020204030204" pitchFamily="34" charset="0"/>
                <a:ea typeface="Calibri Light" panose="020F0302020204030204" pitchFamily="34" charset="0"/>
                <a:cs typeface="Calibri Light" panose="020F0302020204030204" pitchFamily="34" charset="0"/>
              </a:rPr>
              <a:t>Therefore we are buried with him by baptism into death; that like as Christ was raised up from the dead by the glory of the Father, even so we also should walk in newness of life.</a:t>
            </a:r>
            <a:r>
              <a:rPr lang="en-US" dirty="0">
                <a:latin typeface="Calibri Light" panose="020F0302020204030204" pitchFamily="34" charset="0"/>
                <a:ea typeface="Calibri Light" panose="020F0302020204030204" pitchFamily="34" charset="0"/>
                <a:cs typeface="Calibri Light" panose="020F0302020204030204" pitchFamily="34" charset="0"/>
              </a:rPr>
              <a:t> [Romans 6:4] </a:t>
            </a:r>
          </a:p>
          <a:p>
            <a:pPr marL="457200" indent="-457200">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REMISSION OF SINS </a:t>
            </a:r>
            <a:r>
              <a:rPr lang="en-US" dirty="0">
                <a:latin typeface="Calibri Light" panose="020F0302020204030204" pitchFamily="34" charset="0"/>
                <a:ea typeface="Calibri Light" panose="020F0302020204030204" pitchFamily="34" charset="0"/>
                <a:cs typeface="Calibri Light" panose="020F0302020204030204" pitchFamily="34" charset="0"/>
              </a:rPr>
              <a:t>– </a:t>
            </a:r>
            <a:r>
              <a:rPr lang="en-US" i="1" dirty="0">
                <a:latin typeface="Calibri Light" panose="020F0302020204030204" pitchFamily="34" charset="0"/>
                <a:ea typeface="Calibri Light" panose="020F0302020204030204" pitchFamily="34" charset="0"/>
                <a:cs typeface="Calibri Light" panose="020F0302020204030204" pitchFamily="34" charset="0"/>
              </a:rPr>
              <a:t>through his name whosoever believeth in him </a:t>
            </a:r>
            <a:r>
              <a:rPr lang="en-US" dirty="0">
                <a:latin typeface="Calibri Light" panose="020F0302020204030204" pitchFamily="34" charset="0"/>
                <a:ea typeface="Calibri Light" panose="020F0302020204030204" pitchFamily="34" charset="0"/>
                <a:cs typeface="Calibri Light" panose="020F0302020204030204" pitchFamily="34" charset="0"/>
              </a:rPr>
              <a:t>(Jesus) </a:t>
            </a:r>
            <a:r>
              <a:rPr lang="en-US" i="1" dirty="0">
                <a:latin typeface="Calibri Light" panose="020F0302020204030204" pitchFamily="34" charset="0"/>
                <a:ea typeface="Calibri Light" panose="020F0302020204030204" pitchFamily="34" charset="0"/>
                <a:cs typeface="Calibri Light" panose="020F0302020204030204" pitchFamily="34" charset="0"/>
              </a:rPr>
              <a:t>shall receive remission of sins. </a:t>
            </a:r>
            <a:r>
              <a:rPr lang="en-US" dirty="0">
                <a:latin typeface="Calibri Light" panose="020F0302020204030204" pitchFamily="34" charset="0"/>
                <a:ea typeface="Calibri Light" panose="020F0302020204030204" pitchFamily="34" charset="0"/>
                <a:cs typeface="Calibri Light" panose="020F0302020204030204" pitchFamily="34" charset="0"/>
              </a:rPr>
              <a:t>[Acts 10:43]</a:t>
            </a:r>
          </a:p>
        </p:txBody>
      </p:sp>
    </p:spTree>
    <p:extLst>
      <p:ext uri="{BB962C8B-B14F-4D97-AF65-F5344CB8AC3E}">
        <p14:creationId xmlns:p14="http://schemas.microsoft.com/office/powerpoint/2010/main" val="301321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093D4-C4CC-7935-DF2F-8AAF99215291}"/>
              </a:ext>
            </a:extLst>
          </p:cNvPr>
          <p:cNvSpPr>
            <a:spLocks noGrp="1"/>
          </p:cNvSpPr>
          <p:nvPr>
            <p:ph type="title"/>
          </p:nvPr>
        </p:nvSpPr>
        <p:spPr>
          <a:xfrm>
            <a:off x="105508" y="1123837"/>
            <a:ext cx="3305907" cy="4601183"/>
          </a:xfrm>
        </p:spPr>
        <p:txBody>
          <a:bodyPr/>
          <a:lstStyle/>
          <a:p>
            <a:r>
              <a:rPr lang="en-US" dirty="0"/>
              <a:t>Law of Carnal Commandments</a:t>
            </a:r>
          </a:p>
        </p:txBody>
      </p:sp>
      <p:sp>
        <p:nvSpPr>
          <p:cNvPr id="3" name="Content Placeholder 2">
            <a:extLst>
              <a:ext uri="{FF2B5EF4-FFF2-40B4-BE49-F238E27FC236}">
                <a16:creationId xmlns:a16="http://schemas.microsoft.com/office/drawing/2014/main" id="{CD50FB3E-053B-69B9-4A34-D9D7EADE165A}"/>
              </a:ext>
            </a:extLst>
          </p:cNvPr>
          <p:cNvSpPr>
            <a:spLocks noGrp="1"/>
          </p:cNvSpPr>
          <p:nvPr>
            <p:ph idx="4294967295"/>
          </p:nvPr>
        </p:nvSpPr>
        <p:spPr>
          <a:xfrm>
            <a:off x="3481754" y="811403"/>
            <a:ext cx="8185638" cy="5226050"/>
          </a:xfrm>
        </p:spPr>
        <p:txBody>
          <a:bodyPr>
            <a:noAutofit/>
          </a:bodyPr>
          <a:lstStyle/>
          <a:p>
            <a:pPr marL="411480" indent="-457200">
              <a:lnSpc>
                <a:spcPct val="100000"/>
              </a:lnSpc>
              <a:spcAft>
                <a:spcPts val="12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OVERCOMING THE WORLD </a:t>
            </a:r>
          </a:p>
          <a:p>
            <a:pPr marL="914400" lvl="1" indent="-457200">
              <a:lnSpc>
                <a:spcPct val="100000"/>
              </a:lnSpc>
              <a:spcAft>
                <a:spcPts val="1200"/>
              </a:spcAft>
              <a:buClrTx/>
              <a:buAutoNum type="arabicPeriod"/>
            </a:pPr>
            <a:r>
              <a:rPr lang="en-US" sz="2000" b="1" dirty="0">
                <a:latin typeface="Calibri Light" panose="020F0302020204030204" pitchFamily="34" charset="0"/>
                <a:ea typeface="Calibri Light" panose="020F0302020204030204" pitchFamily="34" charset="0"/>
                <a:cs typeface="Calibri Light" panose="020F0302020204030204" pitchFamily="34" charset="0"/>
              </a:rPr>
              <a:t>REJECTING SIN</a:t>
            </a:r>
            <a:r>
              <a:rPr lang="en-US" sz="2000" dirty="0">
                <a:latin typeface="Calibri Light" panose="020F0302020204030204" pitchFamily="34" charset="0"/>
                <a:ea typeface="Calibri Light" panose="020F0302020204030204" pitchFamily="34" charset="0"/>
                <a:cs typeface="Calibri Light" panose="020F0302020204030204" pitchFamily="34" charset="0"/>
              </a:rPr>
              <a:t>, but how in our human condition? </a:t>
            </a:r>
            <a:br>
              <a:rPr lang="en-US" sz="2000" dirty="0">
                <a:latin typeface="Calibri Light" panose="020F0302020204030204" pitchFamily="34" charset="0"/>
                <a:ea typeface="Calibri Light" panose="020F0302020204030204" pitchFamily="34" charset="0"/>
                <a:cs typeface="Calibri Light" panose="020F0302020204030204" pitchFamily="34" charset="0"/>
              </a:rPr>
            </a:br>
            <a:r>
              <a:rPr lang="en-US" sz="2000" i="1" dirty="0">
                <a:latin typeface="Calibri Light" panose="020F0302020204030204" pitchFamily="34" charset="0"/>
                <a:ea typeface="Calibri Light" panose="020F0302020204030204" pitchFamily="34" charset="0"/>
                <a:cs typeface="Calibri Light" panose="020F0302020204030204" pitchFamily="34" charset="0"/>
              </a:rPr>
              <a:t>For to be carnally minded is death; but to be spiritually minded is life and peace. Because the carnal mind is enmity against God; ... </a:t>
            </a:r>
            <a:r>
              <a:rPr lang="en-US" sz="2000" dirty="0">
                <a:latin typeface="Calibri Light" panose="020F0302020204030204" pitchFamily="34" charset="0"/>
                <a:ea typeface="Calibri Light" panose="020F0302020204030204" pitchFamily="34" charset="0"/>
                <a:cs typeface="Calibri Light" panose="020F0302020204030204" pitchFamily="34" charset="0"/>
              </a:rPr>
              <a:t>[Romans 8:6,7] </a:t>
            </a:r>
          </a:p>
          <a:p>
            <a:pPr marL="914400" lvl="1" indent="-457200">
              <a:lnSpc>
                <a:spcPct val="100000"/>
              </a:lnSpc>
              <a:spcAft>
                <a:spcPts val="1200"/>
              </a:spcAft>
              <a:buClrTx/>
              <a:buAutoNum type="arabicPeriod"/>
            </a:pPr>
            <a:r>
              <a:rPr lang="en-US" sz="2000" b="1" dirty="0">
                <a:latin typeface="Calibri Light" panose="020F0302020204030204" pitchFamily="34" charset="0"/>
                <a:ea typeface="Calibri Light" panose="020F0302020204030204" pitchFamily="34" charset="0"/>
                <a:cs typeface="Calibri Light" panose="020F0302020204030204" pitchFamily="34" charset="0"/>
              </a:rPr>
              <a:t>SEEKING THE SAVIOR </a:t>
            </a:r>
            <a:r>
              <a:rPr lang="en-US" sz="2000" dirty="0">
                <a:latin typeface="Calibri Light" panose="020F0302020204030204" pitchFamily="34" charset="0"/>
                <a:ea typeface="Calibri Light" panose="020F0302020204030204" pitchFamily="34" charset="0"/>
                <a:cs typeface="Calibri Light" panose="020F0302020204030204" pitchFamily="34" charset="0"/>
              </a:rPr>
              <a:t>to overcome sin </a:t>
            </a:r>
            <a:br>
              <a:rPr lang="en-US" sz="2000" dirty="0">
                <a:latin typeface="Calibri Light" panose="020F0302020204030204" pitchFamily="34" charset="0"/>
                <a:ea typeface="Calibri Light" panose="020F0302020204030204" pitchFamily="34" charset="0"/>
                <a:cs typeface="Calibri Light" panose="020F0302020204030204" pitchFamily="34" charset="0"/>
              </a:rPr>
            </a:br>
            <a:r>
              <a:rPr lang="en-US" sz="2000" i="1" dirty="0">
                <a:latin typeface="Calibri Light" panose="020F0302020204030204" pitchFamily="34" charset="0"/>
                <a:ea typeface="Calibri Light" panose="020F0302020204030204" pitchFamily="34" charset="0"/>
                <a:cs typeface="Calibri Light" panose="020F0302020204030204" pitchFamily="34" charset="0"/>
              </a:rPr>
              <a:t>For whatsoever is born of God </a:t>
            </a:r>
            <a:r>
              <a:rPr lang="en-US" sz="2000" i="1" dirty="0" err="1">
                <a:latin typeface="Calibri Light" panose="020F0302020204030204" pitchFamily="34" charset="0"/>
                <a:ea typeface="Calibri Light" panose="020F0302020204030204" pitchFamily="34" charset="0"/>
                <a:cs typeface="Calibri Light" panose="020F0302020204030204" pitchFamily="34" charset="0"/>
              </a:rPr>
              <a:t>overcometh</a:t>
            </a:r>
            <a:r>
              <a:rPr lang="en-US" sz="2000" i="1" dirty="0">
                <a:latin typeface="Calibri Light" panose="020F0302020204030204" pitchFamily="34" charset="0"/>
                <a:ea typeface="Calibri Light" panose="020F0302020204030204" pitchFamily="34" charset="0"/>
                <a:cs typeface="Calibri Light" panose="020F0302020204030204" pitchFamily="34" charset="0"/>
              </a:rPr>
              <a:t> the world; ... . Who is he that </a:t>
            </a:r>
            <a:r>
              <a:rPr lang="en-US" sz="2000" i="1" dirty="0" err="1">
                <a:latin typeface="Calibri Light" panose="020F0302020204030204" pitchFamily="34" charset="0"/>
                <a:ea typeface="Calibri Light" panose="020F0302020204030204" pitchFamily="34" charset="0"/>
                <a:cs typeface="Calibri Light" panose="020F0302020204030204" pitchFamily="34" charset="0"/>
              </a:rPr>
              <a:t>overcometh</a:t>
            </a:r>
            <a:r>
              <a:rPr lang="en-US" sz="2000" i="1" dirty="0">
                <a:latin typeface="Calibri Light" panose="020F0302020204030204" pitchFamily="34" charset="0"/>
                <a:ea typeface="Calibri Light" panose="020F0302020204030204" pitchFamily="34" charset="0"/>
                <a:cs typeface="Calibri Light" panose="020F0302020204030204" pitchFamily="34" charset="0"/>
              </a:rPr>
              <a:t> the world, but he that believeth that Jesus is the Son of God? </a:t>
            </a:r>
            <a:r>
              <a:rPr lang="en-US" sz="2000" dirty="0">
                <a:latin typeface="Calibri Light" panose="020F0302020204030204" pitchFamily="34" charset="0"/>
                <a:ea typeface="Calibri Light" panose="020F0302020204030204" pitchFamily="34" charset="0"/>
                <a:cs typeface="Calibri Light" panose="020F0302020204030204" pitchFamily="34" charset="0"/>
              </a:rPr>
              <a:t>[1 John 5:4,5] </a:t>
            </a:r>
          </a:p>
          <a:p>
            <a:pPr marL="914400" lvl="1" indent="-457200">
              <a:lnSpc>
                <a:spcPct val="100000"/>
              </a:lnSpc>
              <a:spcAft>
                <a:spcPts val="1200"/>
              </a:spcAft>
              <a:buClrTx/>
              <a:buAutoNum type="arabicPeriod"/>
            </a:pPr>
            <a:r>
              <a:rPr lang="en-US" sz="2000" b="1" dirty="0">
                <a:latin typeface="Calibri Light" panose="020F0302020204030204" pitchFamily="34" charset="0"/>
                <a:ea typeface="Calibri Light" panose="020F0302020204030204" pitchFamily="34" charset="0"/>
                <a:cs typeface="Calibri Light" panose="020F0302020204030204" pitchFamily="34" charset="0"/>
              </a:rPr>
              <a:t>BORN AGAIN </a:t>
            </a:r>
            <a:r>
              <a:rPr lang="en-US" sz="2000" dirty="0">
                <a:latin typeface="Calibri Light" panose="020F0302020204030204" pitchFamily="34" charset="0"/>
                <a:ea typeface="Calibri Light" panose="020F0302020204030204" pitchFamily="34" charset="0"/>
                <a:cs typeface="Calibri Light" panose="020F0302020204030204" pitchFamily="34" charset="0"/>
              </a:rPr>
              <a:t>(salvation through Jesus) </a:t>
            </a:r>
            <a:br>
              <a:rPr lang="en-US" sz="2000" dirty="0">
                <a:latin typeface="Calibri Light" panose="020F0302020204030204" pitchFamily="34" charset="0"/>
                <a:ea typeface="Calibri Light" panose="020F0302020204030204" pitchFamily="34" charset="0"/>
                <a:cs typeface="Calibri Light" panose="020F0302020204030204" pitchFamily="34" charset="0"/>
              </a:rPr>
            </a:br>
            <a:r>
              <a:rPr lang="en-US" sz="2000" i="1" dirty="0">
                <a:latin typeface="Calibri Light" panose="020F0302020204030204" pitchFamily="34" charset="0"/>
                <a:ea typeface="Calibri Light" panose="020F0302020204030204" pitchFamily="34" charset="0"/>
                <a:cs typeface="Calibri Light" panose="020F0302020204030204" pitchFamily="34" charset="0"/>
              </a:rPr>
              <a:t>Except a man be born again, he cannot see the kingdom of God. </a:t>
            </a:r>
            <a:r>
              <a:rPr lang="en-US" sz="2000" dirty="0">
                <a:latin typeface="Calibri Light" panose="020F0302020204030204" pitchFamily="34" charset="0"/>
                <a:ea typeface="Calibri Light" panose="020F0302020204030204" pitchFamily="34" charset="0"/>
                <a:cs typeface="Calibri Light" panose="020F0302020204030204" pitchFamily="34" charset="0"/>
              </a:rPr>
              <a:t>[John 3:3] </a:t>
            </a:r>
          </a:p>
        </p:txBody>
      </p:sp>
    </p:spTree>
    <p:extLst>
      <p:ext uri="{BB962C8B-B14F-4D97-AF65-F5344CB8AC3E}">
        <p14:creationId xmlns:p14="http://schemas.microsoft.com/office/powerpoint/2010/main" val="64226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99DD0B-792B-2D26-F8FA-585A99C42F3F}"/>
              </a:ext>
            </a:extLst>
          </p:cNvPr>
          <p:cNvSpPr>
            <a:spLocks noGrp="1"/>
          </p:cNvSpPr>
          <p:nvPr>
            <p:ph idx="4294967295"/>
          </p:nvPr>
        </p:nvSpPr>
        <p:spPr>
          <a:xfrm>
            <a:off x="3534507" y="1062291"/>
            <a:ext cx="8176847" cy="5067300"/>
          </a:xfrm>
        </p:spPr>
        <p:txBody>
          <a:bodyPr>
            <a:noAutofit/>
          </a:bodyPr>
          <a:lstStyle/>
          <a:p>
            <a:pPr marL="411480" indent="-457200">
              <a:lnSpc>
                <a:spcPct val="100000"/>
              </a:lnSpc>
              <a:spcAft>
                <a:spcPts val="1200"/>
              </a:spcAft>
              <a:buClrTx/>
              <a:buFont typeface="+mj-lt"/>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OVERCOMING THE WORLD</a:t>
            </a: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914400" lvl="1" indent="-457200">
              <a:lnSpc>
                <a:spcPct val="100000"/>
              </a:lnSpc>
              <a:spcAft>
                <a:spcPts val="1200"/>
              </a:spcAft>
              <a:buClrTx/>
              <a:buAutoNum type="arabicPeriod"/>
            </a:pPr>
            <a:r>
              <a:rPr lang="en-US" sz="2000" b="1" dirty="0">
                <a:latin typeface="Calibri Light" panose="020F0302020204030204" pitchFamily="34" charset="0"/>
                <a:ea typeface="Calibri Light" panose="020F0302020204030204" pitchFamily="34" charset="0"/>
                <a:cs typeface="Calibri Light" panose="020F0302020204030204" pitchFamily="34" charset="0"/>
              </a:rPr>
              <a:t>REPENTANCE</a:t>
            </a:r>
            <a:r>
              <a:rPr lang="en-US" sz="2000" dirty="0">
                <a:latin typeface="Calibri Light" panose="020F0302020204030204" pitchFamily="34" charset="0"/>
                <a:ea typeface="Calibri Light" panose="020F0302020204030204" pitchFamily="34" charset="0"/>
                <a:cs typeface="Calibri Light" panose="020F0302020204030204" pitchFamily="34" charset="0"/>
              </a:rPr>
              <a:t> (seeking grace and mercy of Jesus) </a:t>
            </a:r>
            <a:br>
              <a:rPr lang="en-US" sz="2000" dirty="0">
                <a:latin typeface="Calibri Light" panose="020F0302020204030204" pitchFamily="34" charset="0"/>
                <a:ea typeface="Calibri Light" panose="020F0302020204030204" pitchFamily="34" charset="0"/>
                <a:cs typeface="Calibri Light" panose="020F0302020204030204" pitchFamily="34" charset="0"/>
              </a:rPr>
            </a:br>
            <a:r>
              <a:rPr lang="en-US" sz="2000" i="1" dirty="0">
                <a:latin typeface="Calibri Light" panose="020F0302020204030204" pitchFamily="34" charset="0"/>
                <a:ea typeface="Calibri Light" panose="020F0302020204030204" pitchFamily="34" charset="0"/>
                <a:cs typeface="Calibri Light" panose="020F0302020204030204" pitchFamily="34" charset="0"/>
              </a:rPr>
              <a:t>Let us therefore come boldly unto the throne of grace, that we may obtain mercy, and find grace to help in time of need. [Hebrews 4:16] Now I rejoice, not that ye were made sorry, but that ye sorrowed to repentance; 4 for ye were made sorry after a godly manner, that ye might receive damage by us in nothing; </a:t>
            </a:r>
            <a:r>
              <a:rPr lang="en-US" sz="2000" dirty="0">
                <a:latin typeface="Calibri Light" panose="020F0302020204030204" pitchFamily="34" charset="0"/>
                <a:ea typeface="Calibri Light" panose="020F0302020204030204" pitchFamily="34" charset="0"/>
                <a:cs typeface="Calibri Light" panose="020F0302020204030204" pitchFamily="34" charset="0"/>
              </a:rPr>
              <a:t>[2 Corinthians 7:9] </a:t>
            </a:r>
          </a:p>
          <a:p>
            <a:pPr marL="914400" lvl="1" indent="-457200">
              <a:lnSpc>
                <a:spcPct val="100000"/>
              </a:lnSpc>
              <a:spcAft>
                <a:spcPts val="1200"/>
              </a:spcAft>
              <a:buClrTx/>
              <a:buAutoNum type="arabicPeriod"/>
            </a:pPr>
            <a:r>
              <a:rPr lang="en-US" sz="2000" b="1" dirty="0">
                <a:latin typeface="Calibri Light" panose="020F0302020204030204" pitchFamily="34" charset="0"/>
                <a:ea typeface="Calibri Light" panose="020F0302020204030204" pitchFamily="34" charset="0"/>
                <a:cs typeface="Calibri Light" panose="020F0302020204030204" pitchFamily="34" charset="0"/>
              </a:rPr>
              <a:t>LIVING IN RIGHTEOUSNESS </a:t>
            </a:r>
            <a:r>
              <a:rPr lang="en-US" sz="2000" dirty="0">
                <a:latin typeface="Calibri Light" panose="020F0302020204030204" pitchFamily="34" charset="0"/>
                <a:ea typeface="Calibri Light" panose="020F0302020204030204" pitchFamily="34" charset="0"/>
                <a:cs typeface="Calibri Light" panose="020F0302020204030204" pitchFamily="34" charset="0"/>
              </a:rPr>
              <a:t>(the righteousness of Jesus)( </a:t>
            </a:r>
            <a:br>
              <a:rPr lang="en-US" sz="2000" dirty="0">
                <a:latin typeface="Calibri Light" panose="020F0302020204030204" pitchFamily="34" charset="0"/>
                <a:ea typeface="Calibri Light" panose="020F0302020204030204" pitchFamily="34" charset="0"/>
                <a:cs typeface="Calibri Light" panose="020F0302020204030204" pitchFamily="34" charset="0"/>
              </a:rPr>
            </a:br>
            <a:r>
              <a:rPr lang="en-US" sz="2000" i="1" dirty="0">
                <a:latin typeface="Calibri Light" panose="020F0302020204030204" pitchFamily="34" charset="0"/>
                <a:ea typeface="Calibri Light" panose="020F0302020204030204" pitchFamily="34" charset="0"/>
                <a:cs typeface="Calibri Light" panose="020F0302020204030204" pitchFamily="34" charset="0"/>
              </a:rPr>
              <a:t>Therefore if any man live in Christ, he is a new creature; old things are passed away; behold, all things are become new, </a:t>
            </a:r>
            <a:r>
              <a:rPr lang="en-US" sz="2000" dirty="0">
                <a:latin typeface="Calibri Light" panose="020F0302020204030204" pitchFamily="34" charset="0"/>
                <a:ea typeface="Calibri Light" panose="020F0302020204030204" pitchFamily="34" charset="0"/>
                <a:cs typeface="Calibri Light" panose="020F0302020204030204" pitchFamily="34" charset="0"/>
              </a:rPr>
              <a:t>[2 Corinthians 5:17] </a:t>
            </a:r>
            <a:r>
              <a:rPr lang="en-US" sz="2000" i="1" dirty="0">
                <a:latin typeface="Calibri Light" panose="020F0302020204030204" pitchFamily="34" charset="0"/>
                <a:ea typeface="Calibri Light" panose="020F0302020204030204" pitchFamily="34" charset="0"/>
                <a:cs typeface="Calibri Light" panose="020F0302020204030204" pitchFamily="34" charset="0"/>
              </a:rPr>
              <a:t>There is no other name given whereby salvation cometh; Therefore, I would that ye should take upon you the name of Christ–all you that have entered into the covenant with God–that ye should be obedient unto the end of your lives. </a:t>
            </a:r>
            <a:r>
              <a:rPr lang="en-US" sz="2000" dirty="0">
                <a:latin typeface="Calibri Light" panose="020F0302020204030204" pitchFamily="34" charset="0"/>
                <a:ea typeface="Calibri Light" panose="020F0302020204030204" pitchFamily="34" charset="0"/>
                <a:cs typeface="Calibri Light" panose="020F0302020204030204" pitchFamily="34" charset="0"/>
              </a:rPr>
              <a:t>[Mosiah 3:11]</a:t>
            </a:r>
          </a:p>
          <a:p>
            <a:pPr marL="0" indent="0">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7" name="Title 1">
            <a:extLst>
              <a:ext uri="{FF2B5EF4-FFF2-40B4-BE49-F238E27FC236}">
                <a16:creationId xmlns:a16="http://schemas.microsoft.com/office/drawing/2014/main" id="{B6FA96CB-D4B3-09F8-BF43-24F78C6DFA1C}"/>
              </a:ext>
            </a:extLst>
          </p:cNvPr>
          <p:cNvSpPr>
            <a:spLocks noGrp="1"/>
          </p:cNvSpPr>
          <p:nvPr>
            <p:ph type="title"/>
          </p:nvPr>
        </p:nvSpPr>
        <p:spPr>
          <a:xfrm>
            <a:off x="105508" y="1123837"/>
            <a:ext cx="3305907" cy="4601183"/>
          </a:xfrm>
        </p:spPr>
        <p:txBody>
          <a:bodyPr/>
          <a:lstStyle/>
          <a:p>
            <a:r>
              <a:rPr lang="en-US" dirty="0"/>
              <a:t>Law of Carnal Commandments</a:t>
            </a:r>
          </a:p>
        </p:txBody>
      </p:sp>
    </p:spTree>
    <p:extLst>
      <p:ext uri="{BB962C8B-B14F-4D97-AF65-F5344CB8AC3E}">
        <p14:creationId xmlns:p14="http://schemas.microsoft.com/office/powerpoint/2010/main" val="657123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9107B4-76A6-C577-97CC-5E337E305F52}"/>
              </a:ext>
            </a:extLst>
          </p:cNvPr>
          <p:cNvSpPr>
            <a:spLocks noGrp="1"/>
          </p:cNvSpPr>
          <p:nvPr>
            <p:ph idx="4294967295"/>
          </p:nvPr>
        </p:nvSpPr>
        <p:spPr>
          <a:xfrm>
            <a:off x="3411415" y="1247718"/>
            <a:ext cx="8334374" cy="4353420"/>
          </a:xfrm>
        </p:spPr>
        <p:txBody>
          <a:bodyPr>
            <a:normAutofit/>
          </a:bodyPr>
          <a:lstStyle/>
          <a:p>
            <a:pPr marL="411480" indent="-457200">
              <a:lnSpc>
                <a:spcPct val="100000"/>
              </a:lnSpc>
              <a:spcAft>
                <a:spcPts val="1200"/>
              </a:spcAft>
              <a:buClrTx/>
              <a:buFont typeface="+mj-lt"/>
              <a:buAutoNum type="arabicPeriod" startAt="2"/>
            </a:pPr>
            <a:r>
              <a:rPr lang="en-US" b="1" dirty="0">
                <a:latin typeface="Calibri Light" panose="020F0302020204030204" pitchFamily="34" charset="0"/>
                <a:ea typeface="Calibri Light" panose="020F0302020204030204" pitchFamily="34" charset="0"/>
                <a:cs typeface="Calibri Light" panose="020F0302020204030204" pitchFamily="34" charset="0"/>
              </a:rPr>
              <a:t>LIVING IN THE WORLD, BUT NOT OF IT </a:t>
            </a:r>
            <a:br>
              <a:rPr lang="en-US" dirty="0">
                <a:latin typeface="Calibri Light" panose="020F0302020204030204" pitchFamily="34" charset="0"/>
                <a:ea typeface="Calibri Light" panose="020F0302020204030204" pitchFamily="34" charset="0"/>
                <a:cs typeface="Calibri Light" panose="020F0302020204030204" pitchFamily="34" charset="0"/>
              </a:rPr>
            </a:br>
            <a:r>
              <a:rPr lang="en-US" i="1" dirty="0">
                <a:latin typeface="Calibri Light" panose="020F0302020204030204" pitchFamily="34" charset="0"/>
                <a:ea typeface="Calibri Light" panose="020F0302020204030204" pitchFamily="34" charset="0"/>
                <a:cs typeface="Calibri Light" panose="020F0302020204030204" pitchFamily="34" charset="0"/>
              </a:rPr>
              <a:t>And be not conformed to this world; but be ye transformed by the renewing of your mind, that ye may prove what that good, and acceptable, and perfect will of God is. </a:t>
            </a:r>
            <a:r>
              <a:rPr lang="en-US" dirty="0">
                <a:latin typeface="Calibri Light" panose="020F0302020204030204" pitchFamily="34" charset="0"/>
                <a:ea typeface="Calibri Light" panose="020F0302020204030204" pitchFamily="34" charset="0"/>
                <a:cs typeface="Calibri Light" panose="020F0302020204030204" pitchFamily="34" charset="0"/>
              </a:rPr>
              <a:t>[Romans 12:2] </a:t>
            </a:r>
          </a:p>
          <a:p>
            <a:pPr marL="914400" lvl="1" indent="-457200">
              <a:lnSpc>
                <a:spcPct val="100000"/>
              </a:lnSpc>
              <a:spcAft>
                <a:spcPts val="1200"/>
              </a:spcAft>
              <a:buClrTx/>
              <a:buFont typeface="+mj-lt"/>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Financial stewardship and managing finances (unique to Deacon) </a:t>
            </a:r>
          </a:p>
          <a:p>
            <a:pPr marL="914400" lvl="1" indent="-457200">
              <a:lnSpc>
                <a:spcPct val="100000"/>
              </a:lnSpc>
              <a:spcAft>
                <a:spcPts val="1200"/>
              </a:spcAft>
              <a:buClrTx/>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Relationships with people (family, church, business, community) – Resolve conflicts (unique to Teacher) – Encourage harmony (unique to Teacher) </a:t>
            </a:r>
          </a:p>
          <a:p>
            <a:pPr marL="914400" lvl="1" indent="-457200">
              <a:lnSpc>
                <a:spcPct val="100000"/>
              </a:lnSpc>
              <a:spcAft>
                <a:spcPts val="1200"/>
              </a:spcAft>
              <a:buClrTx/>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Relationship with Jesus / Worship – Seek God in family and congregation – In congregation preach, teach, exhort, encourage, etc. – Family worship, daily praise and worship at home (unique to Priest) – Encourage members towards Christ-like living every day.</a:t>
            </a:r>
          </a:p>
        </p:txBody>
      </p:sp>
      <p:sp>
        <p:nvSpPr>
          <p:cNvPr id="7" name="Title 1">
            <a:extLst>
              <a:ext uri="{FF2B5EF4-FFF2-40B4-BE49-F238E27FC236}">
                <a16:creationId xmlns:a16="http://schemas.microsoft.com/office/drawing/2014/main" id="{F2817B3F-1408-369F-A70B-C341952C99A5}"/>
              </a:ext>
            </a:extLst>
          </p:cNvPr>
          <p:cNvSpPr>
            <a:spLocks noGrp="1"/>
          </p:cNvSpPr>
          <p:nvPr>
            <p:ph type="title"/>
          </p:nvPr>
        </p:nvSpPr>
        <p:spPr>
          <a:xfrm>
            <a:off x="105508" y="1123837"/>
            <a:ext cx="3305907" cy="4601183"/>
          </a:xfrm>
        </p:spPr>
        <p:txBody>
          <a:bodyPr/>
          <a:lstStyle/>
          <a:p>
            <a:r>
              <a:rPr lang="en-US" dirty="0"/>
              <a:t>Law of Carnal Commandments</a:t>
            </a:r>
          </a:p>
        </p:txBody>
      </p:sp>
    </p:spTree>
    <p:extLst>
      <p:ext uri="{BB962C8B-B14F-4D97-AF65-F5344CB8AC3E}">
        <p14:creationId xmlns:p14="http://schemas.microsoft.com/office/powerpoint/2010/main" val="3229914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2872-081D-89C5-E463-2874E4334BD3}"/>
              </a:ext>
            </a:extLst>
          </p:cNvPr>
          <p:cNvSpPr>
            <a:spLocks noGrp="1"/>
          </p:cNvSpPr>
          <p:nvPr>
            <p:ph type="title"/>
          </p:nvPr>
        </p:nvSpPr>
        <p:spPr/>
        <p:txBody>
          <a:bodyPr/>
          <a:lstStyle/>
          <a:p>
            <a:r>
              <a:rPr lang="en-US" b="1" dirty="0"/>
              <a:t>UNIT 3: </a:t>
            </a:r>
            <a:br>
              <a:rPr lang="en-US" dirty="0"/>
            </a:br>
            <a:r>
              <a:rPr lang="en-US" dirty="0"/>
              <a:t>Offices of the Aaronic Priesthood – Duties &amp; Privileges</a:t>
            </a:r>
          </a:p>
        </p:txBody>
      </p:sp>
      <p:sp>
        <p:nvSpPr>
          <p:cNvPr id="3" name="Content Placeholder 2">
            <a:extLst>
              <a:ext uri="{FF2B5EF4-FFF2-40B4-BE49-F238E27FC236}">
                <a16:creationId xmlns:a16="http://schemas.microsoft.com/office/drawing/2014/main" id="{4B05EAFC-B764-AB4A-8D49-54FEC2C7E752}"/>
              </a:ext>
            </a:extLst>
          </p:cNvPr>
          <p:cNvSpPr>
            <a:spLocks noGrp="1"/>
          </p:cNvSpPr>
          <p:nvPr>
            <p:ph idx="4294967295"/>
          </p:nvPr>
        </p:nvSpPr>
        <p:spPr>
          <a:xfrm>
            <a:off x="3848100" y="1618952"/>
            <a:ext cx="7315200" cy="3382352"/>
          </a:xfrm>
        </p:spPr>
        <p:txBody>
          <a:bodyPr/>
          <a:lstStyle/>
          <a:p>
            <a:pPr marL="0" indent="0">
              <a:buNone/>
            </a:pPr>
            <a:r>
              <a:rPr lang="en-US" i="1" dirty="0">
                <a:latin typeface="Calibri Light" panose="020F0302020204030204" pitchFamily="34" charset="0"/>
                <a:ea typeface="Calibri Light" panose="020F0302020204030204" pitchFamily="34" charset="0"/>
                <a:cs typeface="Calibri Light" panose="020F0302020204030204" pitchFamily="34" charset="0"/>
              </a:rPr>
              <a:t>Therefore, let every man stand in his own office, and labor in his own calling; and let not the head say unto the feet it hath no need of the feet, for without the feet how shall the body be able to stand? Also, the body hath need of every member, that all may be edified together, that the system may be kept perfect. </a:t>
            </a:r>
            <a:r>
              <a:rPr lang="en-US" dirty="0">
                <a:latin typeface="Calibri Light" panose="020F0302020204030204" pitchFamily="34" charset="0"/>
                <a:ea typeface="Calibri Light" panose="020F0302020204030204" pitchFamily="34" charset="0"/>
                <a:cs typeface="Calibri Light" panose="020F0302020204030204" pitchFamily="34" charset="0"/>
              </a:rPr>
              <a:t>[D&amp;C 83:21a-b] </a:t>
            </a:r>
          </a:p>
          <a:p>
            <a:pPr marL="0" indent="0">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r>
              <a:rPr lang="en-US" i="1" dirty="0">
                <a:latin typeface="Calibri Light" panose="020F0302020204030204" pitchFamily="34" charset="0"/>
                <a:ea typeface="Calibri Light" panose="020F0302020204030204" pitchFamily="34" charset="0"/>
                <a:cs typeface="Calibri Light" panose="020F0302020204030204" pitchFamily="34" charset="0"/>
              </a:rPr>
              <a:t>Every elder, priest, teacher, or deacon, is to be ordained according to the gifts and callings of God unto him; and he is to be ordained by the power of the Holy Ghost which is in the one who ordains him. </a:t>
            </a:r>
            <a:r>
              <a:rPr lang="en-US" dirty="0">
                <a:latin typeface="Calibri Light" panose="020F0302020204030204" pitchFamily="34" charset="0"/>
                <a:ea typeface="Calibri Light" panose="020F0302020204030204" pitchFamily="34" charset="0"/>
                <a:cs typeface="Calibri Light" panose="020F0302020204030204" pitchFamily="34" charset="0"/>
              </a:rPr>
              <a:t>[D&amp;C 17:12a-b</a:t>
            </a:r>
          </a:p>
        </p:txBody>
      </p:sp>
    </p:spTree>
    <p:extLst>
      <p:ext uri="{BB962C8B-B14F-4D97-AF65-F5344CB8AC3E}">
        <p14:creationId xmlns:p14="http://schemas.microsoft.com/office/powerpoint/2010/main" val="2843578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6020CA-D4A3-17C6-EB45-DB9BC965F1C8}"/>
              </a:ext>
            </a:extLst>
          </p:cNvPr>
          <p:cNvSpPr>
            <a:spLocks noGrp="1"/>
          </p:cNvSpPr>
          <p:nvPr>
            <p:ph type="title"/>
          </p:nvPr>
        </p:nvSpPr>
        <p:spPr/>
        <p:txBody>
          <a:bodyPr>
            <a:normAutofit/>
          </a:bodyPr>
          <a:lstStyle/>
          <a:p>
            <a:pPr algn="ctr"/>
            <a:r>
              <a:rPr lang="en-US" dirty="0"/>
              <a:t>Lesson Overview</a:t>
            </a:r>
          </a:p>
        </p:txBody>
      </p:sp>
      <p:sp>
        <p:nvSpPr>
          <p:cNvPr id="6" name="Content Placeholder 5">
            <a:extLst>
              <a:ext uri="{FF2B5EF4-FFF2-40B4-BE49-F238E27FC236}">
                <a16:creationId xmlns:a16="http://schemas.microsoft.com/office/drawing/2014/main" id="{CE50E125-2C0A-D244-4648-4E6E81EFE6FA}"/>
              </a:ext>
            </a:extLst>
          </p:cNvPr>
          <p:cNvSpPr>
            <a:spLocks noGrp="1"/>
          </p:cNvSpPr>
          <p:nvPr>
            <p:ph sz="quarter" idx="4294967295"/>
          </p:nvPr>
        </p:nvSpPr>
        <p:spPr>
          <a:xfrm>
            <a:off x="3778006" y="1123837"/>
            <a:ext cx="7924556" cy="4334608"/>
          </a:xfrm>
        </p:spPr>
        <p:txBody>
          <a:bodyPr>
            <a:noAutofit/>
          </a:bodyPr>
          <a:lstStyle/>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Unit One – 	Purpose of the Aaronic Priesthood</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A. What is meant by </a:t>
            </a:r>
            <a:r>
              <a:rPr lang="en-US" i="1" dirty="0">
                <a:latin typeface="Calibri Light" panose="020F0302020204030204" pitchFamily="34" charset="0"/>
                <a:ea typeface="Calibri Light" panose="020F0302020204030204" pitchFamily="34" charset="0"/>
                <a:cs typeface="Calibri Light" panose="020F0302020204030204" pitchFamily="34" charset="0"/>
              </a:rPr>
              <a:t>LESSER</a:t>
            </a:r>
            <a:r>
              <a:rPr lang="en-US" dirty="0">
                <a:latin typeface="Calibri Light" panose="020F0302020204030204" pitchFamily="34" charset="0"/>
                <a:ea typeface="Calibri Light" panose="020F0302020204030204" pitchFamily="34" charset="0"/>
                <a:cs typeface="Calibri Light" panose="020F0302020204030204" pitchFamily="34" charset="0"/>
              </a:rPr>
              <a:t> priesthood?</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B. Most important jobs of </a:t>
            </a:r>
            <a:r>
              <a:rPr lang="en-US" i="1" dirty="0">
                <a:latin typeface="Calibri Light" panose="020F0302020204030204" pitchFamily="34" charset="0"/>
                <a:ea typeface="Calibri Light" panose="020F0302020204030204" pitchFamily="34" charset="0"/>
                <a:cs typeface="Calibri Light" panose="020F0302020204030204" pitchFamily="34" charset="0"/>
              </a:rPr>
              <a:t>EVERY</a:t>
            </a:r>
            <a:r>
              <a:rPr lang="en-US" dirty="0">
                <a:latin typeface="Calibri Light" panose="020F0302020204030204" pitchFamily="34" charset="0"/>
                <a:ea typeface="Calibri Light" panose="020F0302020204030204" pitchFamily="34" charset="0"/>
                <a:cs typeface="Calibri Light" panose="020F0302020204030204" pitchFamily="34" charset="0"/>
              </a:rPr>
              <a:t> priesthood member</a:t>
            </a:r>
          </a:p>
          <a:p>
            <a:pPr marL="0" indent="0">
              <a:lnSpc>
                <a:spcPct val="100000"/>
              </a:lnSpc>
              <a:spcBef>
                <a:spcPts val="30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Unit Two – 	Aaronic Focuses on the Temporal Church</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A. Ministering of Angels</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B. Preparatory Gospel</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C. Law of Carnal Commandments</a:t>
            </a:r>
          </a:p>
          <a:p>
            <a:pPr marL="0" indent="0">
              <a:lnSpc>
                <a:spcPct val="100000"/>
              </a:lnSpc>
              <a:spcBef>
                <a:spcPts val="30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Unit Three – 	Offices of the Aaronic Priesthood – Duties and Privileges</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A. Priest: Duties and Privileges – D&amp;C 17:10a-d</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B. Teacher: Duties and Privileges – D&amp;C 17:11a-f</a:t>
            </a:r>
          </a:p>
          <a:p>
            <a:pPr marL="0" indent="0">
              <a:lnSpc>
                <a:spcPct val="100000"/>
              </a:lnSpc>
              <a:spcBef>
                <a:spcPts val="30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		     C. Deacon: Duties and Privileges – D&amp;C 17:11a-f</a:t>
            </a:r>
          </a:p>
        </p:txBody>
      </p:sp>
    </p:spTree>
    <p:extLst>
      <p:ext uri="{BB962C8B-B14F-4D97-AF65-F5344CB8AC3E}">
        <p14:creationId xmlns:p14="http://schemas.microsoft.com/office/powerpoint/2010/main" val="1156890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1D55B-6110-FFA9-A2EA-293343D125C2}"/>
              </a:ext>
            </a:extLst>
          </p:cNvPr>
          <p:cNvSpPr>
            <a:spLocks noGrp="1"/>
          </p:cNvSpPr>
          <p:nvPr>
            <p:ph type="title"/>
          </p:nvPr>
        </p:nvSpPr>
        <p:spPr/>
        <p:txBody>
          <a:bodyPr/>
          <a:lstStyle/>
          <a:p>
            <a:r>
              <a:rPr lang="en-US" b="1" dirty="0"/>
              <a:t>A. PRIEST: </a:t>
            </a:r>
            <a:r>
              <a:rPr lang="en-US" dirty="0"/>
              <a:t>Duties and Privileges – D&amp;C 17:10a-d</a:t>
            </a:r>
          </a:p>
        </p:txBody>
      </p:sp>
      <p:sp>
        <p:nvSpPr>
          <p:cNvPr id="3" name="Content Placeholder 2">
            <a:extLst>
              <a:ext uri="{FF2B5EF4-FFF2-40B4-BE49-F238E27FC236}">
                <a16:creationId xmlns:a16="http://schemas.microsoft.com/office/drawing/2014/main" id="{77EFE25C-BBA7-CAD0-68DF-30EF625E233D}"/>
              </a:ext>
            </a:extLst>
          </p:cNvPr>
          <p:cNvSpPr>
            <a:spLocks noGrp="1"/>
          </p:cNvSpPr>
          <p:nvPr>
            <p:ph idx="4294967295"/>
          </p:nvPr>
        </p:nvSpPr>
        <p:spPr>
          <a:xfrm>
            <a:off x="3091961" y="1872762"/>
            <a:ext cx="7315200" cy="2892668"/>
          </a:xfrm>
        </p:spPr>
        <p:txBody>
          <a:bodyPr>
            <a:noAutofit/>
          </a:bodyPr>
          <a:lstStyle/>
          <a:p>
            <a:pPr marL="457200" lvl="1" indent="0">
              <a:buNone/>
            </a:pPr>
            <a:r>
              <a:rPr lang="en-US" sz="2000" b="1" dirty="0">
                <a:latin typeface="Calibri Light" panose="020F0302020204030204" pitchFamily="34" charset="0"/>
                <a:ea typeface="Calibri Light" panose="020F0302020204030204" pitchFamily="34" charset="0"/>
                <a:cs typeface="Calibri Light" panose="020F0302020204030204" pitchFamily="34" charset="0"/>
              </a:rPr>
              <a:t>1. PREACH</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p>
          <a:p>
            <a:pPr lvl="2">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And let your preaching be the warning voice, every man to his neighbor, in mildness and in meekness.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38:9d]</a:t>
            </a:r>
          </a:p>
          <a:p>
            <a:pPr lvl="2">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Yea, even he commanded them that they should preach nothing save it were repentance and faith on the Lord who hath redeemed His people.</a:t>
            </a:r>
            <a:r>
              <a:rPr lang="en-US" sz="2000" dirty="0">
                <a:latin typeface="Calibri Light" panose="020F0302020204030204" pitchFamily="34" charset="0"/>
                <a:ea typeface="Calibri Light" panose="020F0302020204030204" pitchFamily="34" charset="0"/>
                <a:cs typeface="Calibri Light" panose="020F0302020204030204" pitchFamily="34" charset="0"/>
              </a:rPr>
              <a:t> [Mosiah 9:53] </a:t>
            </a:r>
          </a:p>
          <a:p>
            <a:pPr lvl="2">
              <a:buClr>
                <a:schemeClr val="tx1">
                  <a:lumMod val="50000"/>
                  <a:lumOff val="50000"/>
                </a:schemeClr>
              </a:buClr>
            </a:pPr>
            <a:r>
              <a:rPr lang="en-US" sz="2000" dirty="0">
                <a:latin typeface="Calibri Light" panose="020F0302020204030204" pitchFamily="34" charset="0"/>
                <a:ea typeface="Calibri Light" panose="020F0302020204030204" pitchFamily="34" charset="0"/>
                <a:cs typeface="Calibri Light" panose="020F0302020204030204" pitchFamily="34" charset="0"/>
              </a:rPr>
              <a:t>All of my preaching, since I came to know Jesus as my Savior in 1999, has been about repentance and trust in Jesus for everything.</a:t>
            </a:r>
          </a:p>
        </p:txBody>
      </p:sp>
    </p:spTree>
    <p:extLst>
      <p:ext uri="{BB962C8B-B14F-4D97-AF65-F5344CB8AC3E}">
        <p14:creationId xmlns:p14="http://schemas.microsoft.com/office/powerpoint/2010/main" val="99801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3529F-0BCD-A4CB-0FEC-357A0B417BB2}"/>
              </a:ext>
            </a:extLst>
          </p:cNvPr>
          <p:cNvSpPr>
            <a:spLocks noGrp="1"/>
          </p:cNvSpPr>
          <p:nvPr>
            <p:ph type="title"/>
          </p:nvPr>
        </p:nvSpPr>
        <p:spPr/>
        <p:txBody>
          <a:bodyPr/>
          <a:lstStyle/>
          <a:p>
            <a:r>
              <a:rPr lang="en-US" b="1" dirty="0"/>
              <a:t>A. PRIEST:</a:t>
            </a:r>
            <a:r>
              <a:rPr lang="en-US" dirty="0"/>
              <a:t> Duties and Privileges – D&amp;C 17:10a-d</a:t>
            </a:r>
          </a:p>
        </p:txBody>
      </p:sp>
      <p:sp>
        <p:nvSpPr>
          <p:cNvPr id="3" name="Content Placeholder 2">
            <a:extLst>
              <a:ext uri="{FF2B5EF4-FFF2-40B4-BE49-F238E27FC236}">
                <a16:creationId xmlns:a16="http://schemas.microsoft.com/office/drawing/2014/main" id="{9DA47835-0447-9E5C-3B89-306DBECEB432}"/>
              </a:ext>
            </a:extLst>
          </p:cNvPr>
          <p:cNvSpPr>
            <a:spLocks noGrp="1"/>
          </p:cNvSpPr>
          <p:nvPr>
            <p:ph idx="4294967295"/>
          </p:nvPr>
        </p:nvSpPr>
        <p:spPr>
          <a:xfrm>
            <a:off x="3452446" y="863790"/>
            <a:ext cx="8100646" cy="5121275"/>
          </a:xfrm>
        </p:spPr>
        <p:txBody>
          <a:bodyPr>
            <a:normAutofit/>
          </a:bodyPr>
          <a:lstStyle/>
          <a:p>
            <a:pPr marL="457200" lvl="1" indent="-457200">
              <a:buNone/>
            </a:pPr>
            <a:r>
              <a:rPr lang="en-US" sz="2000" b="1" dirty="0">
                <a:latin typeface="Calibri Light" panose="020F0302020204030204" pitchFamily="34" charset="0"/>
                <a:ea typeface="Calibri Light" panose="020F0302020204030204" pitchFamily="34" charset="0"/>
                <a:cs typeface="Calibri Light" panose="020F0302020204030204" pitchFamily="34" charset="0"/>
              </a:rPr>
              <a:t>2. TEACH</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p>
          <a:p>
            <a:pPr marL="633413" lvl="2" indent="-290513">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Priests ... of this Church shall teach the principles of my gospel which are in the Bible and the Book of Mormon, in which is the fullness of the gospel; and they shall observe the covenants and Church articles to do them, and these shall be their teachings, as they shall be directed by the Spirit; and the Spirit shall be given unto you by the prayer of faith, and if ye receive not the Spirit ye shall not teach.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42:5a, b] </a:t>
            </a:r>
          </a:p>
          <a:p>
            <a:pPr marL="633413" lvl="2" indent="-290513">
              <a:buClr>
                <a:schemeClr val="tx1">
                  <a:lumMod val="50000"/>
                  <a:lumOff val="50000"/>
                </a:schemeClr>
              </a:buClr>
            </a:pPr>
            <a:r>
              <a:rPr lang="en-US" sz="2000" dirty="0">
                <a:latin typeface="Calibri Light" panose="020F0302020204030204" pitchFamily="34" charset="0"/>
                <a:ea typeface="Calibri Light" panose="020F0302020204030204" pitchFamily="34" charset="0"/>
                <a:cs typeface="Calibri Light" panose="020F0302020204030204" pitchFamily="34" charset="0"/>
              </a:rPr>
              <a:t>My experience teaching a class when I prayed and heard the Spirit say to me, “Ask if anyone has a particular scripture in mind.” One elderly woman did and we started reading that scripture. Nothing. Then, turning the page, suddenly the scriptures began to speak about some concerns we had in our congregation the previous months. How wonderful to discuss these issues, but in a kindly way directed by the Spirit rather than me trying to sermonize to the group.</a:t>
            </a:r>
          </a:p>
        </p:txBody>
      </p:sp>
    </p:spTree>
    <p:extLst>
      <p:ext uri="{BB962C8B-B14F-4D97-AF65-F5344CB8AC3E}">
        <p14:creationId xmlns:p14="http://schemas.microsoft.com/office/powerpoint/2010/main" val="2260893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37014-D0E8-1A7B-FF78-81B06B45E421}"/>
              </a:ext>
            </a:extLst>
          </p:cNvPr>
          <p:cNvSpPr>
            <a:spLocks noGrp="1"/>
          </p:cNvSpPr>
          <p:nvPr>
            <p:ph type="title"/>
          </p:nvPr>
        </p:nvSpPr>
        <p:spPr/>
        <p:txBody>
          <a:bodyPr/>
          <a:lstStyle/>
          <a:p>
            <a:r>
              <a:rPr lang="en-US" b="1" dirty="0"/>
              <a:t>A. PRIEST: </a:t>
            </a:r>
            <a:r>
              <a:rPr lang="en-US" dirty="0"/>
              <a:t>Duties and Privileges – D&amp;C 17:10a-d</a:t>
            </a:r>
          </a:p>
        </p:txBody>
      </p:sp>
      <p:sp>
        <p:nvSpPr>
          <p:cNvPr id="3" name="Content Placeholder 2">
            <a:extLst>
              <a:ext uri="{FF2B5EF4-FFF2-40B4-BE49-F238E27FC236}">
                <a16:creationId xmlns:a16="http://schemas.microsoft.com/office/drawing/2014/main" id="{5E94DE33-C9FD-C810-32F7-40B5391F72B8}"/>
              </a:ext>
            </a:extLst>
          </p:cNvPr>
          <p:cNvSpPr>
            <a:spLocks noGrp="1"/>
          </p:cNvSpPr>
          <p:nvPr>
            <p:ph idx="4294967295"/>
          </p:nvPr>
        </p:nvSpPr>
        <p:spPr>
          <a:xfrm>
            <a:off x="3443654" y="1661745"/>
            <a:ext cx="7315200" cy="3100998"/>
          </a:xfrm>
        </p:spPr>
        <p:txBody>
          <a:bodyPr>
            <a:normAutofit/>
          </a:bodyPr>
          <a:lstStyle/>
          <a:p>
            <a:pPr marL="0" indent="0">
              <a:lnSpc>
                <a:spcPct val="100000"/>
              </a:lnSpc>
              <a:spcBef>
                <a:spcPts val="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3. </a:t>
            </a:r>
            <a:r>
              <a:rPr lang="en-US" b="1" dirty="0">
                <a:latin typeface="Calibri Light" panose="020F0302020204030204" pitchFamily="34" charset="0"/>
                <a:ea typeface="Calibri Light" panose="020F0302020204030204" pitchFamily="34" charset="0"/>
                <a:cs typeface="Calibri Light" panose="020F0302020204030204" pitchFamily="34" charset="0"/>
              </a:rPr>
              <a:t>EXPOUND </a:t>
            </a:r>
          </a:p>
          <a:p>
            <a:pPr marL="502920" lvl="1" indent="0">
              <a:lnSpc>
                <a:spcPct val="100000"/>
              </a:lnSpc>
              <a:spcBef>
                <a:spcPts val="0"/>
              </a:spcBef>
              <a:buNone/>
            </a:pPr>
            <a:r>
              <a:rPr lang="en-US" sz="2000" i="1" dirty="0">
                <a:latin typeface="Calibri Light" panose="020F0302020204030204" pitchFamily="34" charset="0"/>
                <a:ea typeface="Calibri Light" panose="020F0302020204030204" pitchFamily="34" charset="0"/>
                <a:cs typeface="Calibri Light" panose="020F0302020204030204" pitchFamily="34" charset="0"/>
              </a:rPr>
              <a:t>Priests are to have a sufficient time to expound all things concerning the Church of Christ to their (new members) understanding, previous to their partaking of the sacrament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17:18b]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dirty="0">
                <a:latin typeface="Calibri Light" panose="020F0302020204030204" pitchFamily="34" charset="0"/>
                <a:ea typeface="Calibri Light" panose="020F0302020204030204" pitchFamily="34" charset="0"/>
                <a:cs typeface="Calibri Light" panose="020F0302020204030204" pitchFamily="34" charset="0"/>
              </a:rPr>
              <a:t>4. </a:t>
            </a:r>
            <a:r>
              <a:rPr lang="en-US" b="1" dirty="0">
                <a:latin typeface="Calibri Light" panose="020F0302020204030204" pitchFamily="34" charset="0"/>
                <a:ea typeface="Calibri Light" panose="020F0302020204030204" pitchFamily="34" charset="0"/>
                <a:cs typeface="Calibri Light" panose="020F0302020204030204" pitchFamily="34" charset="0"/>
              </a:rPr>
              <a:t>EXHORT </a:t>
            </a:r>
            <a:r>
              <a:rPr lang="en-US" dirty="0">
                <a:latin typeface="Calibri Light" panose="020F0302020204030204" pitchFamily="34" charset="0"/>
                <a:ea typeface="Calibri Light" panose="020F0302020204030204" pitchFamily="34" charset="0"/>
                <a:cs typeface="Calibri Light" panose="020F0302020204030204" pitchFamily="34" charset="0"/>
              </a:rPr>
              <a:t>(Really Important in Home Ministry) </a:t>
            </a:r>
          </a:p>
          <a:p>
            <a:pPr marL="502920" lvl="1" indent="0">
              <a:lnSpc>
                <a:spcPct val="100000"/>
              </a:lnSpc>
              <a:spcBef>
                <a:spcPts val="0"/>
              </a:spcBef>
              <a:buNone/>
            </a:pPr>
            <a:r>
              <a:rPr lang="en-US" sz="2000" i="1" dirty="0">
                <a:latin typeface="Calibri Light" panose="020F0302020204030204" pitchFamily="34" charset="0"/>
                <a:ea typeface="Calibri Light" panose="020F0302020204030204" pitchFamily="34" charset="0"/>
                <a:cs typeface="Calibri Light" panose="020F0302020204030204" pitchFamily="34" charset="0"/>
              </a:rPr>
              <a:t>Visit the house of each member, exhorting them to pray vocally and in secret, and attend to all family duties.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[D&amp;C17:10d</a:t>
            </a:r>
          </a:p>
        </p:txBody>
      </p:sp>
    </p:spTree>
    <p:extLst>
      <p:ext uri="{BB962C8B-B14F-4D97-AF65-F5344CB8AC3E}">
        <p14:creationId xmlns:p14="http://schemas.microsoft.com/office/powerpoint/2010/main" val="360792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A24E4-746E-A3B5-2905-16E422841126}"/>
              </a:ext>
            </a:extLst>
          </p:cNvPr>
          <p:cNvSpPr>
            <a:spLocks noGrp="1"/>
          </p:cNvSpPr>
          <p:nvPr>
            <p:ph type="title"/>
          </p:nvPr>
        </p:nvSpPr>
        <p:spPr/>
        <p:txBody>
          <a:bodyPr/>
          <a:lstStyle/>
          <a:p>
            <a:r>
              <a:rPr lang="en-US" b="1" dirty="0"/>
              <a:t>A. PRIEST: </a:t>
            </a:r>
            <a:r>
              <a:rPr lang="en-US" dirty="0"/>
              <a:t>Duties and Privileges – D&amp;C 17:10a-d</a:t>
            </a:r>
          </a:p>
        </p:txBody>
      </p:sp>
      <p:sp>
        <p:nvSpPr>
          <p:cNvPr id="3" name="Content Placeholder 2">
            <a:extLst>
              <a:ext uri="{FF2B5EF4-FFF2-40B4-BE49-F238E27FC236}">
                <a16:creationId xmlns:a16="http://schemas.microsoft.com/office/drawing/2014/main" id="{254198EF-2A4D-1CE9-E95F-78F51D7B6272}"/>
              </a:ext>
            </a:extLst>
          </p:cNvPr>
          <p:cNvSpPr>
            <a:spLocks noGrp="1"/>
          </p:cNvSpPr>
          <p:nvPr>
            <p:ph idx="4294967295"/>
          </p:nvPr>
        </p:nvSpPr>
        <p:spPr>
          <a:xfrm>
            <a:off x="3502271" y="1793630"/>
            <a:ext cx="7315200" cy="3092206"/>
          </a:xfrm>
        </p:spPr>
        <p:txBody>
          <a:bodyPr>
            <a:normAutofit/>
          </a:bodyPr>
          <a:lstStyle/>
          <a:p>
            <a:pPr marL="0" indent="-45720">
              <a:buNone/>
            </a:pPr>
            <a:r>
              <a:rPr lang="en-US" b="1" dirty="0">
                <a:latin typeface="Calibri Light" panose="020F0302020204030204" pitchFamily="34" charset="0"/>
                <a:ea typeface="Calibri Light" panose="020F0302020204030204" pitchFamily="34" charset="0"/>
                <a:cs typeface="Calibri Light" panose="020F0302020204030204" pitchFamily="34" charset="0"/>
              </a:rPr>
              <a:t>5. MINISTER THROUGH ORDINANCES </a:t>
            </a:r>
          </a:p>
          <a:p>
            <a:pPr marL="800100" lvl="1" indent="-342900">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BAPTIZE</a:t>
            </a:r>
            <a:r>
              <a:rPr lang="en-US" sz="2000" dirty="0">
                <a:latin typeface="Calibri Light" panose="020F0302020204030204" pitchFamily="34" charset="0"/>
                <a:ea typeface="Calibri Light" panose="020F0302020204030204" pitchFamily="34" charset="0"/>
                <a:cs typeface="Calibri Light" panose="020F0302020204030204" pitchFamily="34" charset="0"/>
              </a:rPr>
              <a:t> – </a:t>
            </a:r>
            <a:r>
              <a:rPr lang="en-US" sz="2000" i="1" dirty="0">
                <a:latin typeface="Calibri Light" panose="020F0302020204030204" pitchFamily="34" charset="0"/>
                <a:ea typeface="Calibri Light" panose="020F0302020204030204" pitchFamily="34" charset="0"/>
                <a:cs typeface="Calibri Light" panose="020F0302020204030204" pitchFamily="34" charset="0"/>
              </a:rPr>
              <a:t>priest’s duty is ... baptize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17:10a] </a:t>
            </a:r>
          </a:p>
          <a:p>
            <a:pPr marL="800100" lvl="1" indent="-342900">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SERVE COMMUNION </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priest’s duty is ... administer the sacrament.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17:10a] </a:t>
            </a:r>
          </a:p>
          <a:p>
            <a:pPr marL="800100" lvl="1" indent="-342900">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SOLEMNIZE MARRIAGE </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the solemnization should be performed by a presiding high priest, high priest, bishop, elder, or priest,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111:1c ... ] </a:t>
            </a:r>
          </a:p>
          <a:p>
            <a:pPr marL="800100" lvl="1" indent="-342900">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ORDAIN</a:t>
            </a:r>
            <a:r>
              <a:rPr lang="en-US" sz="2000" dirty="0">
                <a:latin typeface="Calibri Light" panose="020F0302020204030204" pitchFamily="34" charset="0"/>
                <a:ea typeface="Calibri Light" panose="020F0302020204030204" pitchFamily="34" charset="0"/>
                <a:cs typeface="Calibri Light" panose="020F0302020204030204" pitchFamily="34" charset="0"/>
              </a:rPr>
              <a:t> –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and he </a:t>
            </a:r>
            <a:r>
              <a:rPr lang="en-US" sz="2000" dirty="0">
                <a:latin typeface="Calibri Light" panose="020F0302020204030204" pitchFamily="34" charset="0"/>
                <a:ea typeface="Calibri Light" panose="020F0302020204030204" pitchFamily="34" charset="0"/>
                <a:cs typeface="Calibri Light" panose="020F0302020204030204" pitchFamily="34" charset="0"/>
              </a:rPr>
              <a:t>(priest)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may also ordain other priests, teachers, and deacons;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17:10c]</a:t>
            </a:r>
          </a:p>
        </p:txBody>
      </p:sp>
    </p:spTree>
    <p:extLst>
      <p:ext uri="{BB962C8B-B14F-4D97-AF65-F5344CB8AC3E}">
        <p14:creationId xmlns:p14="http://schemas.microsoft.com/office/powerpoint/2010/main" val="2288870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3B07C-BC91-ED40-FCBA-4C44FD9E0529}"/>
              </a:ext>
            </a:extLst>
          </p:cNvPr>
          <p:cNvSpPr>
            <a:spLocks noGrp="1"/>
          </p:cNvSpPr>
          <p:nvPr>
            <p:ph type="title"/>
          </p:nvPr>
        </p:nvSpPr>
        <p:spPr/>
        <p:txBody>
          <a:bodyPr/>
          <a:lstStyle/>
          <a:p>
            <a:r>
              <a:rPr lang="en-US" b="1" dirty="0"/>
              <a:t>A. PRIEST: </a:t>
            </a:r>
            <a:r>
              <a:rPr lang="en-US" dirty="0"/>
              <a:t>Duties and Privileges – D&amp;C 17:10a-d</a:t>
            </a:r>
          </a:p>
        </p:txBody>
      </p:sp>
      <p:sp>
        <p:nvSpPr>
          <p:cNvPr id="3" name="Content Placeholder 2">
            <a:extLst>
              <a:ext uri="{FF2B5EF4-FFF2-40B4-BE49-F238E27FC236}">
                <a16:creationId xmlns:a16="http://schemas.microsoft.com/office/drawing/2014/main" id="{913E9EE8-E2BB-33A7-826C-E5228809498B}"/>
              </a:ext>
            </a:extLst>
          </p:cNvPr>
          <p:cNvSpPr>
            <a:spLocks noGrp="1"/>
          </p:cNvSpPr>
          <p:nvPr>
            <p:ph idx="4294967295"/>
          </p:nvPr>
        </p:nvSpPr>
        <p:spPr>
          <a:xfrm>
            <a:off x="3461239" y="1838759"/>
            <a:ext cx="7315200" cy="2961841"/>
          </a:xfrm>
        </p:spPr>
        <p:txBody>
          <a:bodyPr/>
          <a:lstStyle/>
          <a:p>
            <a:pPr marL="0" indent="0">
              <a:buNone/>
            </a:pPr>
            <a:r>
              <a:rPr lang="en-US" b="1" dirty="0">
                <a:latin typeface="Calibri Light" panose="020F0302020204030204" pitchFamily="34" charset="0"/>
                <a:ea typeface="Calibri Light" panose="020F0302020204030204" pitchFamily="34" charset="0"/>
                <a:cs typeface="Calibri Light" panose="020F0302020204030204" pitchFamily="34" charset="0"/>
              </a:rPr>
              <a:t>6. OTHER DUTIES </a:t>
            </a:r>
          </a:p>
          <a:p>
            <a:pPr marL="862013" lvl="1" indent="-358775">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PRESIDE</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 A branch </a:t>
            </a:r>
            <a:r>
              <a:rPr lang="en-US" sz="2000" dirty="0">
                <a:latin typeface="Calibri Light" panose="020F0302020204030204" pitchFamily="34" charset="0"/>
                <a:ea typeface="Calibri Light" panose="020F0302020204030204" pitchFamily="34" charset="0"/>
                <a:cs typeface="Calibri Light" panose="020F0302020204030204" pitchFamily="34" charset="0"/>
              </a:rPr>
              <a:t>(congregation) </a:t>
            </a:r>
            <a:r>
              <a:rPr lang="en-US" sz="2000" i="1" dirty="0">
                <a:latin typeface="Calibri Light" panose="020F0302020204030204" pitchFamily="34" charset="0"/>
                <a:ea typeface="Calibri Light" panose="020F0302020204030204" pitchFamily="34" charset="0"/>
                <a:cs typeface="Calibri Light" panose="020F0302020204030204" pitchFamily="34" charset="0"/>
              </a:rPr>
              <a:t>may be presided over by a high priest, an elder, priest, teacher, or deacon, chosen and sustained by the vote of the branch.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120:2a] </a:t>
            </a:r>
          </a:p>
          <a:p>
            <a:pPr marL="862013" lvl="1" indent="-358775">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TRAVEL AS A MISSIONARY </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And, behold, the high priests should travel, and also the elders, and also the lesser priests;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83:22] </a:t>
            </a:r>
          </a:p>
          <a:p>
            <a:pPr marL="862013" lvl="1" indent="-358775">
              <a:buClr>
                <a:schemeClr val="tx1">
                  <a:lumMod val="50000"/>
                  <a:lumOff val="50000"/>
                </a:schemeClr>
              </a:buClr>
            </a:pPr>
            <a:r>
              <a:rPr lang="en-US" sz="2000" b="1" dirty="0">
                <a:latin typeface="Calibri Light" panose="020F0302020204030204" pitchFamily="34" charset="0"/>
                <a:ea typeface="Calibri Light" panose="020F0302020204030204" pitchFamily="34" charset="0"/>
                <a:cs typeface="Calibri Light" panose="020F0302020204030204" pitchFamily="34" charset="0"/>
              </a:rPr>
              <a:t>LEAD MEETINGS </a:t>
            </a:r>
            <a:r>
              <a:rPr lang="en-US" sz="2000" dirty="0">
                <a:latin typeface="Calibri Light" panose="020F0302020204030204" pitchFamily="34" charset="0"/>
                <a:ea typeface="Calibri Light" panose="020F0302020204030204" pitchFamily="34" charset="0"/>
                <a:cs typeface="Calibri Light" panose="020F0302020204030204" pitchFamily="34" charset="0"/>
              </a:rPr>
              <a:t>–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and he is to take the lead of meetings when there is no elder present,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17:10d</a:t>
            </a:r>
          </a:p>
        </p:txBody>
      </p:sp>
    </p:spTree>
    <p:extLst>
      <p:ext uri="{BB962C8B-B14F-4D97-AF65-F5344CB8AC3E}">
        <p14:creationId xmlns:p14="http://schemas.microsoft.com/office/powerpoint/2010/main" val="213510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05EF7-2AF5-0C3B-61A6-25CD354B2D1D}"/>
              </a:ext>
            </a:extLst>
          </p:cNvPr>
          <p:cNvSpPr>
            <a:spLocks noGrp="1"/>
          </p:cNvSpPr>
          <p:nvPr>
            <p:ph type="title"/>
          </p:nvPr>
        </p:nvSpPr>
        <p:spPr/>
        <p:txBody>
          <a:bodyPr/>
          <a:lstStyle/>
          <a:p>
            <a:r>
              <a:rPr lang="en-US" b="1" dirty="0"/>
              <a:t>B. TEACHER: </a:t>
            </a:r>
            <a:r>
              <a:rPr lang="en-US" dirty="0"/>
              <a:t>Duties and Privileges – D&amp;C17:11a-f</a:t>
            </a:r>
          </a:p>
        </p:txBody>
      </p:sp>
      <p:sp>
        <p:nvSpPr>
          <p:cNvPr id="3" name="Content Placeholder 2">
            <a:extLst>
              <a:ext uri="{FF2B5EF4-FFF2-40B4-BE49-F238E27FC236}">
                <a16:creationId xmlns:a16="http://schemas.microsoft.com/office/drawing/2014/main" id="{B82D382C-2514-1CB0-927A-76E9FE544CC1}"/>
              </a:ext>
            </a:extLst>
          </p:cNvPr>
          <p:cNvSpPr>
            <a:spLocks noGrp="1"/>
          </p:cNvSpPr>
          <p:nvPr>
            <p:ph idx="4294967295"/>
          </p:nvPr>
        </p:nvSpPr>
        <p:spPr>
          <a:xfrm>
            <a:off x="3470031" y="1706875"/>
            <a:ext cx="7748954" cy="3435106"/>
          </a:xfrm>
        </p:spPr>
        <p:txBody>
          <a:bodyPr>
            <a:noAutofit/>
          </a:bodyPr>
          <a:lstStyle/>
          <a:p>
            <a:pPr marL="0" indent="0">
              <a:lnSpc>
                <a:spcPct val="100000"/>
              </a:lnSpc>
              <a:buNone/>
            </a:pPr>
            <a:r>
              <a:rPr lang="en-US" b="1" dirty="0">
                <a:latin typeface="Calibri Light" panose="020F0302020204030204" pitchFamily="34" charset="0"/>
                <a:ea typeface="Calibri Light" panose="020F0302020204030204" pitchFamily="34" charset="0"/>
                <a:cs typeface="Calibri Light" panose="020F0302020204030204" pitchFamily="34" charset="0"/>
              </a:rPr>
              <a:t>1. WATCH OVER THE CHURCH </a:t>
            </a:r>
            <a:r>
              <a:rPr lang="en-US" dirty="0">
                <a:latin typeface="Calibri Light" panose="020F0302020204030204" pitchFamily="34" charset="0"/>
                <a:ea typeface="Calibri Light" panose="020F0302020204030204" pitchFamily="34" charset="0"/>
                <a:cs typeface="Calibri Light" panose="020F0302020204030204" pitchFamily="34" charset="0"/>
              </a:rPr>
              <a:t> </a:t>
            </a:r>
          </a:p>
          <a:p>
            <a:pPr marL="502920" lvl="1" indent="0">
              <a:lnSpc>
                <a:spcPct val="100000"/>
              </a:lnSpc>
              <a:buNone/>
            </a:pPr>
            <a:r>
              <a:rPr lang="en-US" sz="2000" i="1" dirty="0">
                <a:latin typeface="Calibri Light" panose="020F0302020204030204" pitchFamily="34" charset="0"/>
                <a:ea typeface="Calibri Light" panose="020F0302020204030204" pitchFamily="34" charset="0"/>
                <a:cs typeface="Calibri Light" panose="020F0302020204030204" pitchFamily="34" charset="0"/>
              </a:rPr>
              <a:t>The teacher’s duty is to watch over the Church always, and be with, and strengthen them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17:11a] –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And, behold, the high priests should travel, and also the elders, and also the lesser priests; but the deacons and teachers should be appointed to watch over the Church, to be standing ministers unto the Church.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83:22]</a:t>
            </a:r>
          </a:p>
          <a:p>
            <a:pPr marL="0" indent="0">
              <a:lnSpc>
                <a:spcPct val="100000"/>
              </a:lnSpc>
              <a:buNone/>
            </a:pPr>
            <a:r>
              <a:rPr lang="en-US" b="1" dirty="0">
                <a:latin typeface="Calibri Light" panose="020F0302020204030204" pitchFamily="34" charset="0"/>
                <a:ea typeface="Calibri Light" panose="020F0302020204030204" pitchFamily="34" charset="0"/>
                <a:cs typeface="Calibri Light" panose="020F0302020204030204" pitchFamily="34" charset="0"/>
              </a:rPr>
              <a:t>2. BE A PEACE MAKER WITHIN THE CHURCH </a:t>
            </a:r>
          </a:p>
          <a:p>
            <a:pPr marL="502920" lvl="1" indent="0">
              <a:lnSpc>
                <a:spcPct val="100000"/>
              </a:lnSpc>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(also an aspect of “watching” over the Church)  </a:t>
            </a:r>
          </a:p>
          <a:p>
            <a:pPr marL="502920" lvl="1" indent="0">
              <a:lnSpc>
                <a:spcPct val="100000"/>
              </a:lnSpc>
              <a:buNone/>
            </a:pPr>
            <a:r>
              <a:rPr lang="en-US" sz="2000" i="1" dirty="0">
                <a:latin typeface="Calibri Light" panose="020F0302020204030204" pitchFamily="34" charset="0"/>
                <a:ea typeface="Calibri Light" panose="020F0302020204030204" pitchFamily="34" charset="0"/>
                <a:cs typeface="Calibri Light" panose="020F0302020204030204" pitchFamily="34" charset="0"/>
              </a:rPr>
              <a:t>See that there is no iniquity in the Church, neither hardness with each other; neither lying, backbiting, nor evil speaking;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17:11a]</a:t>
            </a:r>
          </a:p>
        </p:txBody>
      </p:sp>
    </p:spTree>
    <p:extLst>
      <p:ext uri="{BB962C8B-B14F-4D97-AF65-F5344CB8AC3E}">
        <p14:creationId xmlns:p14="http://schemas.microsoft.com/office/powerpoint/2010/main" val="388813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3CD7A-84B3-DEA1-F08D-DFAF2820F234}"/>
              </a:ext>
            </a:extLst>
          </p:cNvPr>
          <p:cNvSpPr>
            <a:spLocks noGrp="1"/>
          </p:cNvSpPr>
          <p:nvPr>
            <p:ph type="title"/>
          </p:nvPr>
        </p:nvSpPr>
        <p:spPr/>
        <p:txBody>
          <a:bodyPr/>
          <a:lstStyle/>
          <a:p>
            <a:r>
              <a:rPr lang="en-US" b="1" dirty="0"/>
              <a:t>B. TEACHER: </a:t>
            </a:r>
            <a:r>
              <a:rPr lang="en-US" dirty="0"/>
              <a:t>Duties and Privileges – D&amp;C17:11a-f</a:t>
            </a:r>
          </a:p>
        </p:txBody>
      </p:sp>
      <p:sp>
        <p:nvSpPr>
          <p:cNvPr id="3" name="Content Placeholder 2">
            <a:extLst>
              <a:ext uri="{FF2B5EF4-FFF2-40B4-BE49-F238E27FC236}">
                <a16:creationId xmlns:a16="http://schemas.microsoft.com/office/drawing/2014/main" id="{9E23034D-C2F4-6747-1666-AD49E7FB175F}"/>
              </a:ext>
            </a:extLst>
          </p:cNvPr>
          <p:cNvSpPr>
            <a:spLocks noGrp="1"/>
          </p:cNvSpPr>
          <p:nvPr>
            <p:ph idx="4294967295"/>
          </p:nvPr>
        </p:nvSpPr>
        <p:spPr>
          <a:xfrm>
            <a:off x="3540369" y="1233670"/>
            <a:ext cx="7315200" cy="4491350"/>
          </a:xfrm>
        </p:spPr>
        <p:txBody>
          <a:bodyPr>
            <a:noAutofit/>
          </a:bodyPr>
          <a:lstStyle/>
          <a:p>
            <a:pPr marL="0" indent="0">
              <a:lnSpc>
                <a:spcPct val="100000"/>
              </a:lnSpc>
              <a:buNone/>
            </a:pPr>
            <a:r>
              <a:rPr lang="en-US" b="1" dirty="0">
                <a:latin typeface="Calibri Light" panose="020F0302020204030204" pitchFamily="34" charset="0"/>
                <a:ea typeface="Calibri Light" panose="020F0302020204030204" pitchFamily="34" charset="0"/>
                <a:cs typeface="Calibri Light" panose="020F0302020204030204" pitchFamily="34" charset="0"/>
              </a:rPr>
              <a:t>3. BE AN ENCOURAGING INFLUENCE </a:t>
            </a:r>
          </a:p>
          <a:p>
            <a:pPr marL="502920" lvl="1" indent="0">
              <a:lnSpc>
                <a:spcPct val="100000"/>
              </a:lnSpc>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(also an aspect of “watching” over the Church) </a:t>
            </a:r>
          </a:p>
          <a:p>
            <a:pPr lvl="1">
              <a:lnSpc>
                <a:spcPct val="100000"/>
              </a:lnSpc>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And see that the Church meet together often, and also see that all the members do their duty,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17:11b] </a:t>
            </a:r>
          </a:p>
          <a:p>
            <a:pPr marL="0" indent="0">
              <a:lnSpc>
                <a:spcPct val="100000"/>
              </a:lnSpc>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buNone/>
            </a:pPr>
            <a:r>
              <a:rPr lang="en-US" b="1" dirty="0">
                <a:latin typeface="Calibri Light" panose="020F0302020204030204" pitchFamily="34" charset="0"/>
                <a:ea typeface="Calibri Light" panose="020F0302020204030204" pitchFamily="34" charset="0"/>
                <a:cs typeface="Calibri Light" panose="020F0302020204030204" pitchFamily="34" charset="0"/>
              </a:rPr>
              <a:t>4. PREACH </a:t>
            </a:r>
          </a:p>
          <a:p>
            <a:pPr marL="502920" lvl="1" indent="0">
              <a:lnSpc>
                <a:spcPct val="100000"/>
              </a:lnSpc>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(at home congregation) </a:t>
            </a:r>
          </a:p>
          <a:p>
            <a:pPr lvl="1">
              <a:lnSpc>
                <a:spcPct val="100000"/>
              </a:lnSpc>
              <a:buClr>
                <a:schemeClr val="bg1">
                  <a:lumMod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Preach repentance and remission of sins within the branch to which he belongs. </a:t>
            </a:r>
            <a:r>
              <a:rPr lang="en-US" sz="2000" dirty="0">
                <a:latin typeface="Calibri Light" panose="020F0302020204030204" pitchFamily="34" charset="0"/>
                <a:ea typeface="Calibri Light" panose="020F0302020204030204" pitchFamily="34" charset="0"/>
                <a:cs typeface="Calibri Light" panose="020F0302020204030204" pitchFamily="34" charset="0"/>
              </a:rPr>
              <a:t>[Rules &amp; Resolutions 449] </a:t>
            </a:r>
          </a:p>
          <a:p>
            <a:pPr lvl="1">
              <a:lnSpc>
                <a:spcPct val="100000"/>
              </a:lnSpc>
              <a:buClr>
                <a:schemeClr val="bg1">
                  <a:lumMod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And let your preaching be the warning voice, every man to his neighbor, in mildness and in meekness.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38:9d] </a:t>
            </a:r>
          </a:p>
          <a:p>
            <a:pPr lvl="1">
              <a:lnSpc>
                <a:spcPct val="100000"/>
              </a:lnSpc>
              <a:buClr>
                <a:schemeClr val="bg1">
                  <a:lumMod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Yea, even he commanded them that they should preach nothing save it were repentance and faith on the Lord who hath redeemed His people. </a:t>
            </a:r>
            <a:r>
              <a:rPr lang="en-US" sz="2000" dirty="0">
                <a:latin typeface="Calibri Light" panose="020F0302020204030204" pitchFamily="34" charset="0"/>
                <a:ea typeface="Calibri Light" panose="020F0302020204030204" pitchFamily="34" charset="0"/>
                <a:cs typeface="Calibri Light" panose="020F0302020204030204" pitchFamily="34" charset="0"/>
              </a:rPr>
              <a:t>[Mosiah 9:53]</a:t>
            </a:r>
          </a:p>
        </p:txBody>
      </p:sp>
    </p:spTree>
    <p:extLst>
      <p:ext uri="{BB962C8B-B14F-4D97-AF65-F5344CB8AC3E}">
        <p14:creationId xmlns:p14="http://schemas.microsoft.com/office/powerpoint/2010/main" val="162249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1DC8A-4E64-F073-2950-3BFD15D5C34C}"/>
              </a:ext>
            </a:extLst>
          </p:cNvPr>
          <p:cNvSpPr>
            <a:spLocks noGrp="1"/>
          </p:cNvSpPr>
          <p:nvPr>
            <p:ph type="title"/>
          </p:nvPr>
        </p:nvSpPr>
        <p:spPr/>
        <p:txBody>
          <a:bodyPr/>
          <a:lstStyle/>
          <a:p>
            <a:r>
              <a:rPr lang="en-US" b="1" dirty="0"/>
              <a:t>B. TEACHER: </a:t>
            </a:r>
            <a:r>
              <a:rPr lang="en-US" dirty="0"/>
              <a:t>Duties and Privileges – D&amp;C17:11a-f</a:t>
            </a:r>
          </a:p>
        </p:txBody>
      </p:sp>
      <p:sp>
        <p:nvSpPr>
          <p:cNvPr id="3" name="Content Placeholder 2">
            <a:extLst>
              <a:ext uri="{FF2B5EF4-FFF2-40B4-BE49-F238E27FC236}">
                <a16:creationId xmlns:a16="http://schemas.microsoft.com/office/drawing/2014/main" id="{ED38DC68-AC91-B8C2-8C55-E599A8E75390}"/>
              </a:ext>
            </a:extLst>
          </p:cNvPr>
          <p:cNvSpPr>
            <a:spLocks noGrp="1"/>
          </p:cNvSpPr>
          <p:nvPr>
            <p:ph idx="4294967295"/>
          </p:nvPr>
        </p:nvSpPr>
        <p:spPr>
          <a:xfrm>
            <a:off x="3508129" y="999636"/>
            <a:ext cx="8106509" cy="4649788"/>
          </a:xfrm>
        </p:spPr>
        <p:txBody>
          <a:bodyPr>
            <a:noAutofit/>
          </a:bodyPr>
          <a:lstStyle/>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5. TEACH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Teachers of this Church shall teach the principles of my gospel which are in the Bible and the Book of Mormon, in which is the fullness of the gospel; and they shall observe the covenants and Church articles to do them, and these shall be their teachings, as they shall be directed by the Spirit; and the Spirit shall be given unto you by the prayer of faith, and if ye receive not the Spirit ye shall not teach.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42:5ab]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6. EXPOUND, EXHORT, WARN, INVITE TO CHRIST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They (teachers) are, however, to warn, expound, exhort, and teach, and invite all to come unto Christ.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7. OTHER DUTIES – PRESIDE (PASTOR)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 branch (congregation) may be presided over by a high priest, an elder, priest, teacher, or deacon, chosen and sustained by the vote of the branch.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120:2a]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LEAD MEETINGS – and he (teacher) is to take the lead of meetings in the absence of the elder or priest,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17:11c]</a:t>
            </a:r>
          </a:p>
        </p:txBody>
      </p:sp>
    </p:spTree>
    <p:extLst>
      <p:ext uri="{BB962C8B-B14F-4D97-AF65-F5344CB8AC3E}">
        <p14:creationId xmlns:p14="http://schemas.microsoft.com/office/powerpoint/2010/main" val="162329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8B712-78A2-7B5A-2976-A21649C82911}"/>
              </a:ext>
            </a:extLst>
          </p:cNvPr>
          <p:cNvSpPr>
            <a:spLocks noGrp="1"/>
          </p:cNvSpPr>
          <p:nvPr>
            <p:ph type="title"/>
          </p:nvPr>
        </p:nvSpPr>
        <p:spPr/>
        <p:txBody>
          <a:bodyPr/>
          <a:lstStyle/>
          <a:p>
            <a:r>
              <a:rPr lang="en-US" b="1" dirty="0"/>
              <a:t>C. DEACON: </a:t>
            </a:r>
            <a:r>
              <a:rPr lang="en-US" dirty="0"/>
              <a:t>Duties and Privileges – D&amp;C17:11a-f</a:t>
            </a:r>
          </a:p>
        </p:txBody>
      </p:sp>
      <p:sp>
        <p:nvSpPr>
          <p:cNvPr id="3" name="Content Placeholder 2">
            <a:extLst>
              <a:ext uri="{FF2B5EF4-FFF2-40B4-BE49-F238E27FC236}">
                <a16:creationId xmlns:a16="http://schemas.microsoft.com/office/drawing/2014/main" id="{CC4D6874-0E9F-D92F-26EE-315B08C5088F}"/>
              </a:ext>
            </a:extLst>
          </p:cNvPr>
          <p:cNvSpPr>
            <a:spLocks noGrp="1"/>
          </p:cNvSpPr>
          <p:nvPr>
            <p:ph idx="4294967295"/>
          </p:nvPr>
        </p:nvSpPr>
        <p:spPr>
          <a:xfrm>
            <a:off x="3505200" y="802054"/>
            <a:ext cx="7315200" cy="5121275"/>
          </a:xfrm>
        </p:spPr>
        <p:txBody>
          <a:bodyPr>
            <a:normAutofit/>
          </a:bodyPr>
          <a:lstStyle/>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1. WATCH OVER THE CHURCH </a:t>
            </a:r>
          </a:p>
          <a:p>
            <a:pPr marL="0" indent="0">
              <a:lnSpc>
                <a:spcPct val="100000"/>
              </a:lnSpc>
              <a:spcBef>
                <a:spcPts val="0"/>
              </a:spcBef>
              <a:buNone/>
            </a:pPr>
            <a:r>
              <a:rPr lang="en-US" i="1" dirty="0">
                <a:latin typeface="Calibri Light" panose="020F0302020204030204" pitchFamily="34" charset="0"/>
                <a:ea typeface="Calibri Light" panose="020F0302020204030204" pitchFamily="34" charset="0"/>
                <a:cs typeface="Calibri Light" panose="020F0302020204030204" pitchFamily="34" charset="0"/>
              </a:rPr>
              <a:t>And, behold, the high priests should travel, and also the elders, and also the lesser priests; but the deacons and teachers should be appointed to watch over the Church, to be standing ministers unto the Church. </a:t>
            </a:r>
            <a:r>
              <a:rPr lang="en-US" dirty="0">
                <a:latin typeface="Calibri Light" panose="020F0302020204030204" pitchFamily="34" charset="0"/>
                <a:ea typeface="Calibri Light" panose="020F0302020204030204" pitchFamily="34" charset="0"/>
                <a:cs typeface="Calibri Light" panose="020F0302020204030204" pitchFamily="34" charset="0"/>
              </a:rPr>
              <a:t>[D&amp;C 83:22]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2. BE MINDFUL OF THE NEEDS OF THE CHURCH </a:t>
            </a:r>
          </a:p>
          <a:p>
            <a:pPr marL="0" indent="0">
              <a:lnSpc>
                <a:spcPct val="100000"/>
              </a:lnSpc>
              <a:spcBef>
                <a:spcPts val="0"/>
              </a:spcBef>
              <a:buNone/>
            </a:pPr>
            <a:r>
              <a:rPr lang="en-US" i="1" dirty="0">
                <a:latin typeface="Calibri Light" panose="020F0302020204030204" pitchFamily="34" charset="0"/>
                <a:ea typeface="Calibri Light" panose="020F0302020204030204" pitchFamily="34" charset="0"/>
                <a:cs typeface="Calibri Light" panose="020F0302020204030204" pitchFamily="34" charset="0"/>
              </a:rPr>
              <a:t>Whether through social, financial or spiritual means – Perform any duties necessary by which the welfare of the Saints is secured through careful administrations of the ordinances. – maintain order in Church meetings. – to have charge of the keys for opening, closing, and care of the (Church) building – (to watch over) the health and comfort of the Saints while they are in meeting – Inherent in the deacon’s duties are an awareness of the financial law of stewardship and the ability to encourage and assist the Saints in following that law. </a:t>
            </a:r>
            <a:r>
              <a:rPr lang="en-US" dirty="0">
                <a:latin typeface="Calibri Light" panose="020F0302020204030204" pitchFamily="34" charset="0"/>
                <a:ea typeface="Calibri Light" panose="020F0302020204030204" pitchFamily="34" charset="0"/>
                <a:cs typeface="Calibri Light" panose="020F0302020204030204" pitchFamily="34" charset="0"/>
              </a:rPr>
              <a:t>[Rules &amp; Resolutions 471]</a:t>
            </a:r>
          </a:p>
        </p:txBody>
      </p:sp>
    </p:spTree>
    <p:extLst>
      <p:ext uri="{BB962C8B-B14F-4D97-AF65-F5344CB8AC3E}">
        <p14:creationId xmlns:p14="http://schemas.microsoft.com/office/powerpoint/2010/main" val="45676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AF534-98B4-F6B6-B73E-78C3281E7A54}"/>
              </a:ext>
            </a:extLst>
          </p:cNvPr>
          <p:cNvSpPr>
            <a:spLocks noGrp="1"/>
          </p:cNvSpPr>
          <p:nvPr>
            <p:ph type="title"/>
          </p:nvPr>
        </p:nvSpPr>
        <p:spPr/>
        <p:txBody>
          <a:bodyPr/>
          <a:lstStyle/>
          <a:p>
            <a:r>
              <a:rPr lang="en-US" b="1" dirty="0"/>
              <a:t>C. DEACON: </a:t>
            </a:r>
            <a:r>
              <a:rPr lang="en-US" dirty="0"/>
              <a:t>Duties and Privileges – D&amp;C17:11a-f</a:t>
            </a:r>
          </a:p>
        </p:txBody>
      </p:sp>
      <p:sp>
        <p:nvSpPr>
          <p:cNvPr id="3" name="Content Placeholder 2">
            <a:extLst>
              <a:ext uri="{FF2B5EF4-FFF2-40B4-BE49-F238E27FC236}">
                <a16:creationId xmlns:a16="http://schemas.microsoft.com/office/drawing/2014/main" id="{944AEEEB-ECAC-E1B4-3EBD-E08D182CA3EE}"/>
              </a:ext>
            </a:extLst>
          </p:cNvPr>
          <p:cNvSpPr>
            <a:spLocks noGrp="1"/>
          </p:cNvSpPr>
          <p:nvPr>
            <p:ph idx="4294967295"/>
          </p:nvPr>
        </p:nvSpPr>
        <p:spPr>
          <a:xfrm>
            <a:off x="3487615" y="1614556"/>
            <a:ext cx="8206154" cy="3479067"/>
          </a:xfrm>
        </p:spPr>
        <p:txBody>
          <a:bodyPr>
            <a:noAutofit/>
          </a:bodyPr>
          <a:lstStyle/>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3. BE MINDFUL OF THE NEEDS OF THE POOR </a:t>
            </a:r>
            <a:r>
              <a:rPr lang="en-US" dirty="0">
                <a:latin typeface="Calibri Light" panose="020F0302020204030204" pitchFamily="34" charset="0"/>
                <a:ea typeface="Calibri Light" panose="020F0302020204030204" pitchFamily="34" charset="0"/>
                <a:cs typeface="Calibri Light" panose="020F0302020204030204" pitchFamily="34" charset="0"/>
              </a:rPr>
              <a:t>(also related to the financial law)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Visit the poor, ascertain their needs, and report back to the Church</a:t>
            </a:r>
            <a:r>
              <a:rPr lang="en-US" sz="2000" dirty="0">
                <a:latin typeface="Calibri Light" panose="020F0302020204030204" pitchFamily="34" charset="0"/>
                <a:ea typeface="Calibri Light" panose="020F0302020204030204" pitchFamily="34" charset="0"/>
                <a:cs typeface="Calibri Light" panose="020F0302020204030204" pitchFamily="34" charset="0"/>
              </a:rPr>
              <a:t> [Rules &amp; Resolutions 471]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4. PREACH (at home congregation)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Preach with a warning voice, in mildness and meekness within the branch to which he belongs. </a:t>
            </a:r>
            <a:r>
              <a:rPr lang="en-US" sz="2000" dirty="0">
                <a:latin typeface="Calibri Light" panose="020F0302020204030204" pitchFamily="34" charset="0"/>
                <a:ea typeface="Calibri Light" panose="020F0302020204030204" pitchFamily="34" charset="0"/>
                <a:cs typeface="Calibri Light" panose="020F0302020204030204" pitchFamily="34" charset="0"/>
              </a:rPr>
              <a:t>[Rules &amp; Resolutions 449]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And let your preaching be the warning voice, every man to his neighbor, in mildness and in meekness.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38:9d]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Yea, even he commanded them that they should preach nothing save it were repentance and faith on the Lord who hath redeemed His people. </a:t>
            </a:r>
            <a:r>
              <a:rPr lang="en-US" sz="2000" dirty="0">
                <a:latin typeface="Calibri Light" panose="020F0302020204030204" pitchFamily="34" charset="0"/>
                <a:ea typeface="Calibri Light" panose="020F0302020204030204" pitchFamily="34" charset="0"/>
                <a:cs typeface="Calibri Light" panose="020F0302020204030204" pitchFamily="34" charset="0"/>
              </a:rPr>
              <a:t>[Mosiah 9:53]</a:t>
            </a:r>
          </a:p>
        </p:txBody>
      </p:sp>
    </p:spTree>
    <p:extLst>
      <p:ext uri="{BB962C8B-B14F-4D97-AF65-F5344CB8AC3E}">
        <p14:creationId xmlns:p14="http://schemas.microsoft.com/office/powerpoint/2010/main" val="200097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92C90A-ABE4-A05E-C65A-AD49306C4797}"/>
              </a:ext>
            </a:extLst>
          </p:cNvPr>
          <p:cNvSpPr>
            <a:spLocks noGrp="1"/>
          </p:cNvSpPr>
          <p:nvPr>
            <p:ph type="title"/>
          </p:nvPr>
        </p:nvSpPr>
        <p:spPr/>
        <p:txBody>
          <a:bodyPr/>
          <a:lstStyle/>
          <a:p>
            <a:r>
              <a:rPr lang="en-US" b="1" dirty="0"/>
              <a:t>Unit One: </a:t>
            </a:r>
            <a:r>
              <a:rPr lang="en-US" dirty="0"/>
              <a:t>Purpose Of The Aaronic Priesthood</a:t>
            </a:r>
          </a:p>
        </p:txBody>
      </p:sp>
      <p:sp>
        <p:nvSpPr>
          <p:cNvPr id="3" name="Content Placeholder 2">
            <a:extLst>
              <a:ext uri="{FF2B5EF4-FFF2-40B4-BE49-F238E27FC236}">
                <a16:creationId xmlns:a16="http://schemas.microsoft.com/office/drawing/2014/main" id="{77CD29DF-C4F5-025C-02AD-46C82DE035C3}"/>
              </a:ext>
            </a:extLst>
          </p:cNvPr>
          <p:cNvSpPr>
            <a:spLocks noGrp="1"/>
          </p:cNvSpPr>
          <p:nvPr>
            <p:ph idx="4294967295"/>
          </p:nvPr>
        </p:nvSpPr>
        <p:spPr>
          <a:xfrm>
            <a:off x="3473461" y="601663"/>
            <a:ext cx="8228012" cy="1354137"/>
          </a:xfrm>
        </p:spPr>
        <p:txBody>
          <a:bodyPr>
            <a:noAutofit/>
          </a:bodyPr>
          <a:lstStyle/>
          <a:p>
            <a:pPr marL="457200" indent="-457200">
              <a:lnSpc>
                <a:spcPct val="110000"/>
              </a:lnSpc>
              <a:spcAft>
                <a:spcPts val="600"/>
              </a:spcAft>
              <a:buClr>
                <a:schemeClr val="tx1">
                  <a:lumMod val="50000"/>
                  <a:lumOff val="50000"/>
                </a:schemeClr>
              </a:buClr>
              <a:buFont typeface="+mj-lt"/>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Called by God, not man, through the Holy Spirit in the one who called him: </a:t>
            </a:r>
            <a:br>
              <a:rPr lang="en-US" dirty="0">
                <a:latin typeface="Calibri Light" panose="020F0302020204030204" pitchFamily="34" charset="0"/>
                <a:ea typeface="Calibri Light" panose="020F0302020204030204" pitchFamily="34" charset="0"/>
                <a:cs typeface="Calibri Light" panose="020F0302020204030204" pitchFamily="34" charset="0"/>
              </a:rPr>
            </a:br>
            <a:r>
              <a:rPr lang="en-US" sz="1800" i="1" dirty="0">
                <a:latin typeface="Calibri Light" panose="020F0302020204030204" pitchFamily="34" charset="0"/>
                <a:ea typeface="Calibri Light" panose="020F0302020204030204" pitchFamily="34" charset="0"/>
                <a:cs typeface="Calibri Light" panose="020F0302020204030204" pitchFamily="34" charset="0"/>
              </a:rPr>
              <a:t>Every elder, priest, teacher, or deacon, is to be ordained according to the gifts and callings of God unto him; and he is to be ordained by the power of the Holy Ghost which is in the one who ordains him. </a:t>
            </a:r>
            <a:r>
              <a:rPr lang="en-US" sz="1800" dirty="0">
                <a:latin typeface="Calibri Light" panose="020F0302020204030204" pitchFamily="34" charset="0"/>
                <a:ea typeface="Calibri Light" panose="020F0302020204030204" pitchFamily="34" charset="0"/>
                <a:cs typeface="Calibri Light" panose="020F0302020204030204" pitchFamily="34" charset="0"/>
              </a:rPr>
              <a:t>[D&amp;C 17:12a-b] </a:t>
            </a:r>
          </a:p>
        </p:txBody>
      </p:sp>
      <p:sp>
        <p:nvSpPr>
          <p:cNvPr id="7" name="Content Placeholder 2">
            <a:extLst>
              <a:ext uri="{FF2B5EF4-FFF2-40B4-BE49-F238E27FC236}">
                <a16:creationId xmlns:a16="http://schemas.microsoft.com/office/drawing/2014/main" id="{FCA1A671-769A-C672-7BA9-549FBDD8DD2B}"/>
              </a:ext>
            </a:extLst>
          </p:cNvPr>
          <p:cNvSpPr txBox="1">
            <a:spLocks/>
          </p:cNvSpPr>
          <p:nvPr/>
        </p:nvSpPr>
        <p:spPr>
          <a:xfrm>
            <a:off x="3473461" y="1956161"/>
            <a:ext cx="8228700" cy="2178424"/>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457200" indent="-457200">
              <a:lnSpc>
                <a:spcPct val="110000"/>
              </a:lnSpc>
              <a:spcAft>
                <a:spcPts val="600"/>
              </a:spcAft>
              <a:buClr>
                <a:schemeClr val="tx1">
                  <a:lumMod val="50000"/>
                  <a:lumOff val="50000"/>
                </a:schemeClr>
              </a:buClr>
              <a:buFont typeface="+mj-lt"/>
              <a:buAutoNum type="arabicPeriod" startAt="2"/>
            </a:pPr>
            <a:r>
              <a:rPr lang="en-US" dirty="0">
                <a:latin typeface="Calibri Light" panose="020F0302020204030204" pitchFamily="34" charset="0"/>
                <a:ea typeface="Calibri Light" panose="020F0302020204030204" pitchFamily="34" charset="0"/>
                <a:cs typeface="Calibri Light" panose="020F0302020204030204" pitchFamily="34" charset="0"/>
              </a:rPr>
              <a:t> </a:t>
            </a:r>
            <a:r>
              <a:rPr lang="en-US" b="1" dirty="0">
                <a:latin typeface="Calibri Light" panose="020F0302020204030204" pitchFamily="34" charset="0"/>
                <a:ea typeface="Calibri Light" panose="020F0302020204030204" pitchFamily="34" charset="0"/>
                <a:cs typeface="Calibri Light" panose="020F0302020204030204" pitchFamily="34" charset="0"/>
              </a:rPr>
              <a:t>Called by God, not to something less, but to God’s purpose for you now: </a:t>
            </a:r>
            <a:br>
              <a:rPr lang="en-US" dirty="0">
                <a:latin typeface="Calibri Light" panose="020F0302020204030204" pitchFamily="34" charset="0"/>
                <a:ea typeface="Calibri Light" panose="020F0302020204030204" pitchFamily="34" charset="0"/>
                <a:cs typeface="Calibri Light" panose="020F0302020204030204" pitchFamily="34" charset="0"/>
              </a:rPr>
            </a:br>
            <a:r>
              <a:rPr lang="en-US" sz="1800" i="1" dirty="0">
                <a:latin typeface="Calibri Light" panose="020F0302020204030204" pitchFamily="34" charset="0"/>
                <a:ea typeface="Calibri Light" panose="020F0302020204030204" pitchFamily="34" charset="0"/>
                <a:cs typeface="Calibri Light" panose="020F0302020204030204" pitchFamily="34" charset="0"/>
              </a:rPr>
              <a:t>Therefore, take with you those who are ordained unto the *LESSER priesthood, and send them before you to make appointments, and to prepare the way, and to fill appointments that you yourselves are not able to fill. Behold, this is the way that mine apostles, in ancient days, built up my Church unto me. </a:t>
            </a:r>
            <a:r>
              <a:rPr lang="en-US" sz="1800" dirty="0">
                <a:latin typeface="Calibri Light" panose="020F0302020204030204" pitchFamily="34" charset="0"/>
                <a:ea typeface="Calibri Light" panose="020F0302020204030204" pitchFamily="34" charset="0"/>
                <a:cs typeface="Calibri Light" panose="020F0302020204030204" pitchFamily="34" charset="0"/>
              </a:rPr>
              <a:t>[D&amp;C 83:20a-b]</a:t>
            </a:r>
          </a:p>
        </p:txBody>
      </p:sp>
      <p:sp>
        <p:nvSpPr>
          <p:cNvPr id="8" name="Content Placeholder 2">
            <a:extLst>
              <a:ext uri="{FF2B5EF4-FFF2-40B4-BE49-F238E27FC236}">
                <a16:creationId xmlns:a16="http://schemas.microsoft.com/office/drawing/2014/main" id="{F38AD8F0-DA46-5C40-6BD5-7A86511658F1}"/>
              </a:ext>
            </a:extLst>
          </p:cNvPr>
          <p:cNvSpPr txBox="1">
            <a:spLocks/>
          </p:cNvSpPr>
          <p:nvPr/>
        </p:nvSpPr>
        <p:spPr>
          <a:xfrm>
            <a:off x="3473461" y="4134585"/>
            <a:ext cx="8387677" cy="2178424"/>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457200" indent="-457200">
              <a:lnSpc>
                <a:spcPct val="110000"/>
              </a:lnSpc>
              <a:buClr>
                <a:schemeClr val="tx1">
                  <a:lumMod val="50000"/>
                  <a:lumOff val="50000"/>
                </a:schemeClr>
              </a:buClr>
              <a:buFont typeface="+mj-lt"/>
              <a:buAutoNum type="arabicPeriod" startAt="3"/>
            </a:pPr>
            <a:r>
              <a:rPr lang="en-US" b="1" dirty="0">
                <a:latin typeface="Calibri Light" panose="020F0302020204030204" pitchFamily="34" charset="0"/>
                <a:ea typeface="Calibri Light" panose="020F0302020204030204" pitchFamily="34" charset="0"/>
                <a:cs typeface="Calibri Light" panose="020F0302020204030204" pitchFamily="34" charset="0"/>
              </a:rPr>
              <a:t>All of His priesthood are of equal importance; each call is vital to His Church: </a:t>
            </a:r>
            <a:br>
              <a:rPr lang="en-US" dirty="0">
                <a:latin typeface="Calibri Light" panose="020F0302020204030204" pitchFamily="34" charset="0"/>
                <a:ea typeface="Calibri Light" panose="020F0302020204030204" pitchFamily="34" charset="0"/>
                <a:cs typeface="Calibri Light" panose="020F0302020204030204" pitchFamily="34" charset="0"/>
              </a:rPr>
            </a:br>
            <a:r>
              <a:rPr lang="en-US" sz="1800" i="1" dirty="0">
                <a:latin typeface="Calibri Light" panose="020F0302020204030204" pitchFamily="34" charset="0"/>
                <a:ea typeface="Calibri Light" panose="020F0302020204030204" pitchFamily="34" charset="0"/>
                <a:cs typeface="Calibri Light" panose="020F0302020204030204" pitchFamily="34" charset="0"/>
              </a:rPr>
              <a:t>Therefore, let every man stand in his own office, and labor in his own calling; and let not the head say unto the feet it hath no need of the feet, for without the feet how shall the body be able to stand? Also, the body hath need of every member, that all may be edified together, that the system may be kept perfect. </a:t>
            </a:r>
            <a:r>
              <a:rPr lang="en-US" sz="1800" dirty="0">
                <a:latin typeface="Calibri Light" panose="020F0302020204030204" pitchFamily="34" charset="0"/>
                <a:ea typeface="Calibri Light" panose="020F0302020204030204" pitchFamily="34" charset="0"/>
                <a:cs typeface="Calibri Light" panose="020F0302020204030204" pitchFamily="34" charset="0"/>
              </a:rPr>
              <a:t>[D&amp;C 83:21a-b]</a:t>
            </a:r>
          </a:p>
        </p:txBody>
      </p:sp>
    </p:spTree>
    <p:extLst>
      <p:ext uri="{BB962C8B-B14F-4D97-AF65-F5344CB8AC3E}">
        <p14:creationId xmlns:p14="http://schemas.microsoft.com/office/powerpoint/2010/main" val="300694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B62C3-5F5D-8AC6-27DE-4B380C62C2A9}"/>
              </a:ext>
            </a:extLst>
          </p:cNvPr>
          <p:cNvSpPr>
            <a:spLocks noGrp="1"/>
          </p:cNvSpPr>
          <p:nvPr>
            <p:ph type="title"/>
          </p:nvPr>
        </p:nvSpPr>
        <p:spPr/>
        <p:txBody>
          <a:bodyPr/>
          <a:lstStyle/>
          <a:p>
            <a:r>
              <a:rPr lang="en-US" b="1" dirty="0"/>
              <a:t>C. DEACON: </a:t>
            </a:r>
            <a:r>
              <a:rPr lang="en-US" dirty="0"/>
              <a:t>Duties and Privileges – D&amp;C17:11a-f</a:t>
            </a:r>
          </a:p>
        </p:txBody>
      </p:sp>
      <p:sp>
        <p:nvSpPr>
          <p:cNvPr id="3" name="Content Placeholder 2">
            <a:extLst>
              <a:ext uri="{FF2B5EF4-FFF2-40B4-BE49-F238E27FC236}">
                <a16:creationId xmlns:a16="http://schemas.microsoft.com/office/drawing/2014/main" id="{C887B560-DD93-EC3B-B3EF-9CFF39C3A6B4}"/>
              </a:ext>
            </a:extLst>
          </p:cNvPr>
          <p:cNvSpPr>
            <a:spLocks noGrp="1"/>
          </p:cNvSpPr>
          <p:nvPr>
            <p:ph idx="4294967295"/>
          </p:nvPr>
        </p:nvSpPr>
        <p:spPr>
          <a:xfrm>
            <a:off x="3505199" y="2084944"/>
            <a:ext cx="8232531" cy="2678967"/>
          </a:xfrm>
        </p:spPr>
        <p:txBody>
          <a:bodyPr>
            <a:noAutofit/>
          </a:bodyPr>
          <a:lstStyle/>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5. WARN, EXPOUND, EXHORT, TEACH, AND INVITE TO CHRIST </a:t>
            </a:r>
          </a:p>
          <a:p>
            <a:pPr lvl="1">
              <a:lnSpc>
                <a:spcPct val="100000"/>
              </a:lnSpc>
              <a:spcBef>
                <a:spcPts val="0"/>
              </a:spcBef>
              <a:buClr>
                <a:schemeClr val="tx1">
                  <a:lumMod val="50000"/>
                  <a:lumOff val="50000"/>
                </a:schemeClr>
              </a:buClr>
            </a:pP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 </a:t>
            </a:r>
            <a:r>
              <a:rPr lang="en-US" sz="2000" i="1" dirty="0">
                <a:latin typeface="Calibri Light" panose="020F0302020204030204" pitchFamily="34" charset="0"/>
                <a:ea typeface="Calibri Light" panose="020F0302020204030204" pitchFamily="34" charset="0"/>
                <a:cs typeface="Calibri Light" panose="020F0302020204030204" pitchFamily="34" charset="0"/>
              </a:rPr>
              <a:t>they </a:t>
            </a:r>
            <a:r>
              <a:rPr lang="en-US" sz="2000" dirty="0">
                <a:latin typeface="Calibri Light" panose="020F0302020204030204" pitchFamily="34" charset="0"/>
                <a:ea typeface="Calibri Light" panose="020F0302020204030204" pitchFamily="34" charset="0"/>
                <a:cs typeface="Calibri Light" panose="020F0302020204030204" pitchFamily="34" charset="0"/>
              </a:rPr>
              <a:t>(deacons)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are, however, to warn, expound, exhort, and teach, and invite all to come unto Christ. </a:t>
            </a:r>
          </a:p>
          <a:p>
            <a:pPr marL="0" indent="0">
              <a:lnSpc>
                <a:spcPct val="100000"/>
              </a:lnSpc>
              <a:spcBef>
                <a:spcPts val="0"/>
              </a:spcBef>
              <a:buNone/>
            </a:pPr>
            <a:endParaRPr lang="en-US" dirty="0">
              <a:latin typeface="Calibri Light" panose="020F0302020204030204" pitchFamily="34" charset="0"/>
              <a:ea typeface="Calibri Light" panose="020F0302020204030204" pitchFamily="34" charset="0"/>
              <a:cs typeface="Calibri Light" panose="020F0302020204030204" pitchFamily="34" charset="0"/>
            </a:endParaRPr>
          </a:p>
          <a:p>
            <a:pPr marL="0" indent="0">
              <a:lnSpc>
                <a:spcPct val="100000"/>
              </a:lnSpc>
              <a:spcBef>
                <a:spcPts val="0"/>
              </a:spcBef>
              <a:buNone/>
            </a:pPr>
            <a:r>
              <a:rPr lang="en-US" b="1" dirty="0">
                <a:latin typeface="Calibri Light" panose="020F0302020204030204" pitchFamily="34" charset="0"/>
                <a:ea typeface="Calibri Light" panose="020F0302020204030204" pitchFamily="34" charset="0"/>
                <a:cs typeface="Calibri Light" panose="020F0302020204030204" pitchFamily="34" charset="0"/>
              </a:rPr>
              <a:t>6. OTHER DUTIES – PRESIDE (PASTOR) </a:t>
            </a:r>
          </a:p>
          <a:p>
            <a:pPr lvl="1">
              <a:lnSpc>
                <a:spcPct val="100000"/>
              </a:lnSpc>
              <a:spcBef>
                <a:spcPts val="0"/>
              </a:spcBef>
              <a:buClr>
                <a:schemeClr val="tx1">
                  <a:lumMod val="50000"/>
                  <a:lumOff val="50000"/>
                </a:schemeClr>
              </a:buClr>
            </a:pPr>
            <a:r>
              <a:rPr lang="en-US" sz="2000" i="1" dirty="0">
                <a:latin typeface="Calibri Light" panose="020F0302020204030204" pitchFamily="34" charset="0"/>
                <a:ea typeface="Calibri Light" panose="020F0302020204030204" pitchFamily="34" charset="0"/>
                <a:cs typeface="Calibri Light" panose="020F0302020204030204" pitchFamily="34" charset="0"/>
              </a:rPr>
              <a:t>A branch </a:t>
            </a:r>
            <a:r>
              <a:rPr lang="en-US" sz="2000" dirty="0">
                <a:latin typeface="Calibri Light" panose="020F0302020204030204" pitchFamily="34" charset="0"/>
                <a:ea typeface="Calibri Light" panose="020F0302020204030204" pitchFamily="34" charset="0"/>
                <a:cs typeface="Calibri Light" panose="020F0302020204030204" pitchFamily="34" charset="0"/>
              </a:rPr>
              <a:t>(congregation) </a:t>
            </a:r>
            <a:r>
              <a:rPr lang="en-US" sz="2000" i="1" dirty="0">
                <a:latin typeface="Calibri Light" panose="020F0302020204030204" pitchFamily="34" charset="0"/>
                <a:ea typeface="Calibri Light" panose="020F0302020204030204" pitchFamily="34" charset="0"/>
                <a:cs typeface="Calibri Light" panose="020F0302020204030204" pitchFamily="34" charset="0"/>
              </a:rPr>
              <a:t>may be presided over by a high priest, an elder, priest, teacher, or deacon, chosen and sustained by the vote of the branch.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120:2a] </a:t>
            </a:r>
          </a:p>
          <a:p>
            <a:pPr lvl="1">
              <a:lnSpc>
                <a:spcPct val="100000"/>
              </a:lnSpc>
              <a:spcBef>
                <a:spcPts val="0"/>
              </a:spcBef>
              <a:buClr>
                <a:schemeClr val="tx1">
                  <a:lumMod val="50000"/>
                  <a:lumOff val="50000"/>
                </a:schemeClr>
              </a:buClr>
            </a:pPr>
            <a:r>
              <a:rPr lang="en-US" sz="2000" dirty="0">
                <a:latin typeface="Calibri Light" panose="020F0302020204030204" pitchFamily="34" charset="0"/>
                <a:ea typeface="Calibri Light" panose="020F0302020204030204" pitchFamily="34" charset="0"/>
                <a:cs typeface="Calibri Light" panose="020F0302020204030204" pitchFamily="34" charset="0"/>
              </a:rPr>
              <a:t>LEAD MEETINGS – </a:t>
            </a:r>
            <a:r>
              <a:rPr lang="en-US" sz="2000" i="1" dirty="0">
                <a:latin typeface="Calibri Light" panose="020F0302020204030204" pitchFamily="34" charset="0"/>
                <a:ea typeface="Calibri Light" panose="020F0302020204030204" pitchFamily="34" charset="0"/>
                <a:cs typeface="Calibri Light" panose="020F0302020204030204" pitchFamily="34" charset="0"/>
              </a:rPr>
              <a:t>and he </a:t>
            </a:r>
            <a:r>
              <a:rPr lang="en-US" sz="2000" dirty="0">
                <a:latin typeface="Calibri Light" panose="020F0302020204030204" pitchFamily="34" charset="0"/>
                <a:ea typeface="Calibri Light" panose="020F0302020204030204" pitchFamily="34" charset="0"/>
                <a:cs typeface="Calibri Light" panose="020F0302020204030204" pitchFamily="34" charset="0"/>
              </a:rPr>
              <a:t>(teacher) </a:t>
            </a:r>
            <a:r>
              <a:rPr lang="en-US" sz="2000" i="1" dirty="0">
                <a:latin typeface="Calibri Light" panose="020F0302020204030204" pitchFamily="34" charset="0"/>
                <a:ea typeface="Calibri Light" panose="020F0302020204030204" pitchFamily="34" charset="0"/>
                <a:cs typeface="Calibri Light" panose="020F0302020204030204" pitchFamily="34" charset="0"/>
              </a:rPr>
              <a:t>is to take the lead of meetings in the absence of the elder or priest, ... </a:t>
            </a:r>
            <a:r>
              <a:rPr lang="en-US" sz="2000" dirty="0">
                <a:latin typeface="Calibri Light" panose="020F0302020204030204" pitchFamily="34" charset="0"/>
                <a:ea typeface="Calibri Light" panose="020F0302020204030204" pitchFamily="34" charset="0"/>
                <a:cs typeface="Calibri Light" panose="020F0302020204030204" pitchFamily="34" charset="0"/>
              </a:rPr>
              <a:t>[D&amp;C 17:11c]</a:t>
            </a:r>
          </a:p>
        </p:txBody>
      </p:sp>
    </p:spTree>
    <p:extLst>
      <p:ext uri="{BB962C8B-B14F-4D97-AF65-F5344CB8AC3E}">
        <p14:creationId xmlns:p14="http://schemas.microsoft.com/office/powerpoint/2010/main" val="156249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DE3AEBF-882F-E26E-10C9-A7745CF67CAD}"/>
              </a:ext>
            </a:extLst>
          </p:cNvPr>
          <p:cNvSpPr/>
          <p:nvPr/>
        </p:nvSpPr>
        <p:spPr>
          <a:xfrm>
            <a:off x="77233" y="1842974"/>
            <a:ext cx="5431783" cy="658906"/>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latin typeface="Calibri Light" panose="020F0302020204030204" pitchFamily="34" charset="0"/>
                <a:ea typeface="Calibri Light" panose="020F0302020204030204" pitchFamily="34" charset="0"/>
                <a:cs typeface="Calibri Light" panose="020F0302020204030204" pitchFamily="34" charset="0"/>
              </a:rPr>
              <a:t>Our Decisions</a:t>
            </a:r>
          </a:p>
        </p:txBody>
      </p:sp>
      <p:sp>
        <p:nvSpPr>
          <p:cNvPr id="6" name="Rectangle 5">
            <a:extLst>
              <a:ext uri="{FF2B5EF4-FFF2-40B4-BE49-F238E27FC236}">
                <a16:creationId xmlns:a16="http://schemas.microsoft.com/office/drawing/2014/main" id="{D39E3F89-BF8F-7DBE-1832-6074DBFCCB00}"/>
              </a:ext>
            </a:extLst>
          </p:cNvPr>
          <p:cNvSpPr/>
          <p:nvPr/>
        </p:nvSpPr>
        <p:spPr>
          <a:xfrm>
            <a:off x="5509016" y="1842974"/>
            <a:ext cx="6597819" cy="65890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God’s Works</a:t>
            </a:r>
          </a:p>
        </p:txBody>
      </p:sp>
      <p:sp>
        <p:nvSpPr>
          <p:cNvPr id="7" name="Rectangle 6">
            <a:extLst>
              <a:ext uri="{FF2B5EF4-FFF2-40B4-BE49-F238E27FC236}">
                <a16:creationId xmlns:a16="http://schemas.microsoft.com/office/drawing/2014/main" id="{045570DA-1F97-A524-3532-0B4173978545}"/>
              </a:ext>
            </a:extLst>
          </p:cNvPr>
          <p:cNvSpPr/>
          <p:nvPr/>
        </p:nvSpPr>
        <p:spPr>
          <a:xfrm>
            <a:off x="77233" y="2564113"/>
            <a:ext cx="2393096" cy="1296523"/>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Narrow" panose="020B0606020202030204" pitchFamily="34" charset="0"/>
                <a:ea typeface="Calibri Light" panose="020F0302020204030204" pitchFamily="34" charset="0"/>
                <a:cs typeface="Calibri Light" panose="020F0302020204030204" pitchFamily="34" charset="0"/>
              </a:rPr>
              <a:t>REPENTANCE</a:t>
            </a:r>
          </a:p>
          <a:p>
            <a:pPr algn="ctr"/>
            <a:r>
              <a:rPr lang="en-US" dirty="0">
                <a:latin typeface="Calibri Light" panose="020F0302020204030204" pitchFamily="34" charset="0"/>
                <a:ea typeface="Calibri Light" panose="020F0302020204030204" pitchFamily="34" charset="0"/>
                <a:cs typeface="Calibri Light" panose="020F0302020204030204" pitchFamily="34" charset="0"/>
              </a:rPr>
              <a:t>FROM DEAD WORKS</a:t>
            </a:r>
          </a:p>
        </p:txBody>
      </p:sp>
      <p:sp>
        <p:nvSpPr>
          <p:cNvPr id="8" name="Rectangle 7">
            <a:extLst>
              <a:ext uri="{FF2B5EF4-FFF2-40B4-BE49-F238E27FC236}">
                <a16:creationId xmlns:a16="http://schemas.microsoft.com/office/drawing/2014/main" id="{89371B52-4844-8B6C-6D08-1E95EE9C2F3E}"/>
              </a:ext>
            </a:extLst>
          </p:cNvPr>
          <p:cNvSpPr/>
          <p:nvPr/>
        </p:nvSpPr>
        <p:spPr>
          <a:xfrm>
            <a:off x="2503359" y="2564113"/>
            <a:ext cx="2111813" cy="1296523"/>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Narrow" panose="020B0606020202030204" pitchFamily="34" charset="0"/>
                <a:ea typeface="Calibri Light" panose="020F0302020204030204" pitchFamily="34" charset="0"/>
                <a:cs typeface="Calibri Light" panose="020F0302020204030204" pitchFamily="34" charset="0"/>
              </a:rPr>
              <a:t>FAITH</a:t>
            </a:r>
            <a:r>
              <a:rPr lang="en-US" sz="2800" dirty="0">
                <a:latin typeface="Calibri Light" panose="020F0302020204030204" pitchFamily="34" charset="0"/>
                <a:ea typeface="Calibri Light" panose="020F0302020204030204" pitchFamily="34" charset="0"/>
                <a:cs typeface="Calibri Light" panose="020F0302020204030204" pitchFamily="34" charset="0"/>
              </a:rPr>
              <a:t> </a:t>
            </a:r>
          </a:p>
          <a:p>
            <a:pPr algn="ctr"/>
            <a:r>
              <a:rPr lang="en-US" dirty="0">
                <a:latin typeface="Calibri Light" panose="020F0302020204030204" pitchFamily="34" charset="0"/>
                <a:ea typeface="Calibri Light" panose="020F0302020204030204" pitchFamily="34" charset="0"/>
                <a:cs typeface="Calibri Light" panose="020F0302020204030204" pitchFamily="34" charset="0"/>
              </a:rPr>
              <a:t>TOWARD GOD</a:t>
            </a:r>
          </a:p>
        </p:txBody>
      </p:sp>
      <p:sp>
        <p:nvSpPr>
          <p:cNvPr id="9" name="Rectangle 8">
            <a:extLst>
              <a:ext uri="{FF2B5EF4-FFF2-40B4-BE49-F238E27FC236}">
                <a16:creationId xmlns:a16="http://schemas.microsoft.com/office/drawing/2014/main" id="{AB727BAF-EB75-D48A-BE39-D6E687F62D01}"/>
              </a:ext>
            </a:extLst>
          </p:cNvPr>
          <p:cNvSpPr/>
          <p:nvPr/>
        </p:nvSpPr>
        <p:spPr>
          <a:xfrm>
            <a:off x="6355838" y="2564113"/>
            <a:ext cx="1531588" cy="12965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2">
                    <a:lumMod val="25000"/>
                  </a:schemeClr>
                </a:solidFill>
                <a:latin typeface="Arial Narrow" panose="020B0606020202030204" pitchFamily="34" charset="0"/>
                <a:ea typeface="Calibri Light" panose="020F0302020204030204" pitchFamily="34" charset="0"/>
                <a:cs typeface="Calibri Light" panose="020F0302020204030204" pitchFamily="34" charset="0"/>
              </a:rPr>
              <a:t>LAYING ON</a:t>
            </a:r>
          </a:p>
          <a:p>
            <a:pPr algn="ctr"/>
            <a:r>
              <a:rPr lang="en-US"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OF HANDS</a:t>
            </a:r>
          </a:p>
        </p:txBody>
      </p:sp>
      <p:sp>
        <p:nvSpPr>
          <p:cNvPr id="10" name="Rectangle 9">
            <a:extLst>
              <a:ext uri="{FF2B5EF4-FFF2-40B4-BE49-F238E27FC236}">
                <a16:creationId xmlns:a16="http://schemas.microsoft.com/office/drawing/2014/main" id="{A48E7582-2184-4446-F303-077122B0CCF6}"/>
              </a:ext>
            </a:extLst>
          </p:cNvPr>
          <p:cNvSpPr/>
          <p:nvPr/>
        </p:nvSpPr>
        <p:spPr>
          <a:xfrm>
            <a:off x="7920456" y="2564113"/>
            <a:ext cx="2284206" cy="12965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2">
                    <a:lumMod val="25000"/>
                  </a:schemeClr>
                </a:solidFill>
                <a:latin typeface="Arial Narrow" panose="020B0606020202030204" pitchFamily="34" charset="0"/>
                <a:ea typeface="Calibri Light" panose="020F0302020204030204" pitchFamily="34" charset="0"/>
                <a:cs typeface="Calibri Light" panose="020F0302020204030204" pitchFamily="34" charset="0"/>
              </a:rPr>
              <a:t>RESURRECTION</a:t>
            </a:r>
            <a:r>
              <a:rPr lang="en-US"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 OF THE DEAD</a:t>
            </a:r>
          </a:p>
        </p:txBody>
      </p:sp>
      <p:sp>
        <p:nvSpPr>
          <p:cNvPr id="11" name="Rectangle 10">
            <a:extLst>
              <a:ext uri="{FF2B5EF4-FFF2-40B4-BE49-F238E27FC236}">
                <a16:creationId xmlns:a16="http://schemas.microsoft.com/office/drawing/2014/main" id="{4D9A6E6A-4FA3-4B8E-858A-0BF1F65D4601}"/>
              </a:ext>
            </a:extLst>
          </p:cNvPr>
          <p:cNvSpPr/>
          <p:nvPr/>
        </p:nvSpPr>
        <p:spPr>
          <a:xfrm>
            <a:off x="10237694" y="2564113"/>
            <a:ext cx="1869139" cy="129652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2">
                    <a:lumMod val="25000"/>
                  </a:schemeClr>
                </a:solidFill>
                <a:latin typeface="Arial Narrow" panose="020B0606020202030204" pitchFamily="34" charset="0"/>
                <a:ea typeface="Calibri Light" panose="020F0302020204030204" pitchFamily="34" charset="0"/>
                <a:cs typeface="Calibri Light" panose="020F0302020204030204" pitchFamily="34" charset="0"/>
              </a:rPr>
              <a:t>ETERNAL JUDGEMENT</a:t>
            </a:r>
          </a:p>
        </p:txBody>
      </p:sp>
      <p:grpSp>
        <p:nvGrpSpPr>
          <p:cNvPr id="19" name="Group 18">
            <a:extLst>
              <a:ext uri="{FF2B5EF4-FFF2-40B4-BE49-F238E27FC236}">
                <a16:creationId xmlns:a16="http://schemas.microsoft.com/office/drawing/2014/main" id="{A13742F2-887D-161F-FAD8-9E12C0FD44E6}"/>
              </a:ext>
            </a:extLst>
          </p:cNvPr>
          <p:cNvGrpSpPr/>
          <p:nvPr/>
        </p:nvGrpSpPr>
        <p:grpSpPr>
          <a:xfrm>
            <a:off x="4648202" y="2564113"/>
            <a:ext cx="1674606" cy="1296524"/>
            <a:chOff x="4954241" y="1894881"/>
            <a:chExt cx="1674606" cy="1296524"/>
          </a:xfrm>
        </p:grpSpPr>
        <p:sp>
          <p:nvSpPr>
            <p:cNvPr id="17" name="Rectangle 16">
              <a:extLst>
                <a:ext uri="{FF2B5EF4-FFF2-40B4-BE49-F238E27FC236}">
                  <a16:creationId xmlns:a16="http://schemas.microsoft.com/office/drawing/2014/main" id="{2AC4D29B-4CFD-F882-C585-57B1488557AF}"/>
                </a:ext>
              </a:extLst>
            </p:cNvPr>
            <p:cNvSpPr/>
            <p:nvPr/>
          </p:nvSpPr>
          <p:spPr>
            <a:xfrm>
              <a:off x="4957064" y="1894881"/>
              <a:ext cx="857991" cy="1296523"/>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4" name="Rectangle 13">
              <a:extLst>
                <a:ext uri="{FF2B5EF4-FFF2-40B4-BE49-F238E27FC236}">
                  <a16:creationId xmlns:a16="http://schemas.microsoft.com/office/drawing/2014/main" id="{810388A9-92F3-DC7E-A04D-CF05BA2C35B8}"/>
                </a:ext>
              </a:extLst>
            </p:cNvPr>
            <p:cNvSpPr/>
            <p:nvPr/>
          </p:nvSpPr>
          <p:spPr>
            <a:xfrm>
              <a:off x="4954241" y="1894882"/>
              <a:ext cx="1674606" cy="12965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Narrow" panose="020B0606020202030204" pitchFamily="34" charset="0"/>
                  <a:ea typeface="Calibri Light" panose="020F0302020204030204" pitchFamily="34" charset="0"/>
                  <a:cs typeface="Calibri Light" panose="020F0302020204030204" pitchFamily="34" charset="0"/>
                </a:rPr>
                <a:t>BAPT</a:t>
              </a:r>
              <a:r>
                <a:rPr lang="en-US" sz="2400" b="1" dirty="0">
                  <a:solidFill>
                    <a:schemeClr val="bg2">
                      <a:lumMod val="25000"/>
                    </a:schemeClr>
                  </a:solidFill>
                  <a:latin typeface="Arial Narrow" panose="020B0606020202030204" pitchFamily="34" charset="0"/>
                  <a:ea typeface="Calibri Light" panose="020F0302020204030204" pitchFamily="34" charset="0"/>
                  <a:cs typeface="Calibri Light" panose="020F0302020204030204" pitchFamily="34" charset="0"/>
                </a:rPr>
                <a:t>ISMS</a:t>
              </a:r>
            </a:p>
            <a:p>
              <a:pPr algn="ctr"/>
              <a:r>
                <a:rPr lang="en-US" dirty="0">
                  <a:latin typeface="Calibri Light" panose="020F0302020204030204" pitchFamily="34" charset="0"/>
                  <a:ea typeface="Calibri Light" panose="020F0302020204030204" pitchFamily="34" charset="0"/>
                  <a:cs typeface="Calibri Light" panose="020F0302020204030204" pitchFamily="34" charset="0"/>
                </a:rPr>
                <a:t>WATER  </a:t>
              </a:r>
              <a:r>
                <a:rPr lang="en-US"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SPIRIT</a:t>
              </a:r>
            </a:p>
          </p:txBody>
        </p:sp>
      </p:grpSp>
      <p:sp>
        <p:nvSpPr>
          <p:cNvPr id="15" name="Rectangle 14">
            <a:extLst>
              <a:ext uri="{FF2B5EF4-FFF2-40B4-BE49-F238E27FC236}">
                <a16:creationId xmlns:a16="http://schemas.microsoft.com/office/drawing/2014/main" id="{A2B808CE-E436-FA55-1F72-55E2BDB508DD}"/>
              </a:ext>
            </a:extLst>
          </p:cNvPr>
          <p:cNvSpPr/>
          <p:nvPr/>
        </p:nvSpPr>
        <p:spPr>
          <a:xfrm>
            <a:off x="77233" y="3934959"/>
            <a:ext cx="5431783" cy="658906"/>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alibri Light" panose="020F0302020204030204" pitchFamily="34" charset="0"/>
                <a:ea typeface="Calibri Light" panose="020F0302020204030204" pitchFamily="34" charset="0"/>
                <a:cs typeface="Calibri Light" panose="020F0302020204030204" pitchFamily="34" charset="0"/>
              </a:rPr>
              <a:t>AARONIC</a:t>
            </a:r>
            <a:r>
              <a:rPr lang="en-US" sz="2800" dirty="0">
                <a:latin typeface="Calibri Light" panose="020F0302020204030204" pitchFamily="34" charset="0"/>
                <a:ea typeface="Calibri Light" panose="020F0302020204030204" pitchFamily="34" charset="0"/>
                <a:cs typeface="Calibri Light" panose="020F0302020204030204" pitchFamily="34" charset="0"/>
              </a:rPr>
              <a:t> – PREPARATORY MINISTRY</a:t>
            </a:r>
          </a:p>
        </p:txBody>
      </p:sp>
      <p:sp>
        <p:nvSpPr>
          <p:cNvPr id="16" name="Rectangle 15">
            <a:extLst>
              <a:ext uri="{FF2B5EF4-FFF2-40B4-BE49-F238E27FC236}">
                <a16:creationId xmlns:a16="http://schemas.microsoft.com/office/drawing/2014/main" id="{FF7DDF02-0834-8302-1284-D8F5529CAE94}"/>
              </a:ext>
            </a:extLst>
          </p:cNvPr>
          <p:cNvSpPr/>
          <p:nvPr/>
        </p:nvSpPr>
        <p:spPr>
          <a:xfrm>
            <a:off x="5509015" y="3934959"/>
            <a:ext cx="6597819" cy="65890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MELCHISEDEC</a:t>
            </a:r>
            <a:r>
              <a:rPr lang="en-US" sz="2800" dirty="0">
                <a:solidFill>
                  <a:schemeClr val="bg2">
                    <a:lumMod val="25000"/>
                  </a:schemeClr>
                </a:solidFill>
                <a:latin typeface="Calibri Light" panose="020F0302020204030204" pitchFamily="34" charset="0"/>
                <a:ea typeface="Calibri Light" panose="020F0302020204030204" pitchFamily="34" charset="0"/>
                <a:cs typeface="Calibri Light" panose="020F0302020204030204" pitchFamily="34" charset="0"/>
              </a:rPr>
              <a:t> – SPIRITUAL MINISTRY</a:t>
            </a:r>
          </a:p>
        </p:txBody>
      </p:sp>
    </p:spTree>
    <p:extLst>
      <p:ext uri="{BB962C8B-B14F-4D97-AF65-F5344CB8AC3E}">
        <p14:creationId xmlns:p14="http://schemas.microsoft.com/office/powerpoint/2010/main" val="2777871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F46A-C68A-F6B6-C67E-4282D3BA007C}"/>
              </a:ext>
            </a:extLst>
          </p:cNvPr>
          <p:cNvSpPr>
            <a:spLocks noGrp="1"/>
          </p:cNvSpPr>
          <p:nvPr>
            <p:ph type="title"/>
          </p:nvPr>
        </p:nvSpPr>
        <p:spPr/>
        <p:txBody>
          <a:bodyPr/>
          <a:lstStyle/>
          <a:p>
            <a:r>
              <a:rPr lang="en-US" dirty="0"/>
              <a:t>What is meant by </a:t>
            </a:r>
            <a:r>
              <a:rPr lang="en-US" i="1" dirty="0"/>
              <a:t>‘lesser’ </a:t>
            </a:r>
            <a:r>
              <a:rPr lang="en-US" dirty="0"/>
              <a:t>Priesthood?</a:t>
            </a:r>
          </a:p>
        </p:txBody>
      </p:sp>
      <p:sp>
        <p:nvSpPr>
          <p:cNvPr id="3" name="Content Placeholder 2">
            <a:extLst>
              <a:ext uri="{FF2B5EF4-FFF2-40B4-BE49-F238E27FC236}">
                <a16:creationId xmlns:a16="http://schemas.microsoft.com/office/drawing/2014/main" id="{5705F1D9-7745-52E2-7F07-4A2742A04180}"/>
              </a:ext>
            </a:extLst>
          </p:cNvPr>
          <p:cNvSpPr>
            <a:spLocks noGrp="1"/>
          </p:cNvSpPr>
          <p:nvPr>
            <p:ph idx="4294967295"/>
          </p:nvPr>
        </p:nvSpPr>
        <p:spPr>
          <a:xfrm>
            <a:off x="3475648" y="1676102"/>
            <a:ext cx="7889875" cy="3496652"/>
          </a:xfrm>
        </p:spPr>
        <p:txBody>
          <a:bodyPr>
            <a:normAutofit/>
          </a:bodyPr>
          <a:lstStyle/>
          <a:p>
            <a:pPr marL="0" indent="0">
              <a:lnSpc>
                <a:spcPct val="100000"/>
              </a:lnSpc>
              <a:spcAft>
                <a:spcPts val="1200"/>
              </a:spcAft>
              <a:buNone/>
            </a:pPr>
            <a:r>
              <a:rPr lang="en-US" dirty="0">
                <a:latin typeface="Calibri Light" panose="020F0302020204030204" pitchFamily="34" charset="0"/>
                <a:ea typeface="Calibri Light" panose="020F0302020204030204" pitchFamily="34" charset="0"/>
                <a:cs typeface="Calibri Light" panose="020F0302020204030204" pitchFamily="34" charset="0"/>
              </a:rPr>
              <a:t>Let’s define ‘lesser’ </a:t>
            </a:r>
          </a:p>
          <a:p>
            <a:pPr marL="457200" lvl="1" indent="0">
              <a:lnSpc>
                <a:spcPct val="100000"/>
              </a:lnSpc>
              <a:spcAft>
                <a:spcPts val="1200"/>
              </a:spcAft>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A. NOT less important to our Saints’ health, growth, spiritual maturity</a:t>
            </a:r>
          </a:p>
          <a:p>
            <a:pPr marL="457200" lvl="1" indent="0">
              <a:lnSpc>
                <a:spcPct val="100000"/>
              </a:lnSpc>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B. Simply focused on lesser (temporal) things, affecting every day life </a:t>
            </a:r>
          </a:p>
          <a:p>
            <a:pPr marL="1371600" lvl="2" indent="-457200">
              <a:lnSpc>
                <a:spcPct val="100000"/>
              </a:lnSpc>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helping our members live in the world, but not of the world </a:t>
            </a:r>
          </a:p>
          <a:p>
            <a:pPr marL="1371600" lvl="2" indent="-457200">
              <a:lnSpc>
                <a:spcPct val="100000"/>
              </a:lnSpc>
              <a:spcAft>
                <a:spcPts val="1200"/>
              </a:spcAft>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shifting our members’ focus from treasure on earth, to treasure in heaven</a:t>
            </a:r>
          </a:p>
          <a:p>
            <a:pPr marL="457200" lvl="1" indent="0">
              <a:lnSpc>
                <a:spcPct val="100000"/>
              </a:lnSpc>
              <a:spcAft>
                <a:spcPts val="1200"/>
              </a:spcAft>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C. </a:t>
            </a:r>
            <a:r>
              <a:rPr lang="en-US" sz="2000" dirty="0" err="1">
                <a:latin typeface="Calibri Light" panose="020F0302020204030204" pitchFamily="34" charset="0"/>
                <a:ea typeface="Calibri Light" panose="020F0302020204030204" pitchFamily="34" charset="0"/>
                <a:cs typeface="Calibri Light" panose="020F0302020204030204" pitchFamily="34" charset="0"/>
              </a:rPr>
              <a:t>Melchisedec</a:t>
            </a:r>
            <a:r>
              <a:rPr lang="en-US" sz="2000" dirty="0">
                <a:latin typeface="Calibri Light" panose="020F0302020204030204" pitchFamily="34" charset="0"/>
                <a:ea typeface="Calibri Light" panose="020F0302020204030204" pitchFamily="34" charset="0"/>
                <a:cs typeface="Calibri Light" panose="020F0302020204030204" pitchFamily="34" charset="0"/>
              </a:rPr>
              <a:t> Priesthood focuses on the greater, spiritual things </a:t>
            </a:r>
          </a:p>
          <a:p>
            <a:pPr marL="457200" lvl="1" indent="0">
              <a:lnSpc>
                <a:spcPct val="100000"/>
              </a:lnSpc>
              <a:buNone/>
            </a:pPr>
            <a:r>
              <a:rPr lang="en-US" sz="2000" dirty="0">
                <a:latin typeface="Calibri Light" panose="020F0302020204030204" pitchFamily="34" charset="0"/>
                <a:ea typeface="Calibri Light" panose="020F0302020204030204" pitchFamily="34" charset="0"/>
                <a:cs typeface="Calibri Light" panose="020F0302020204030204" pitchFamily="34" charset="0"/>
              </a:rPr>
              <a:t>D. Aaronic Priesthood focuses on the lesser, temporal things</a:t>
            </a:r>
          </a:p>
        </p:txBody>
      </p:sp>
    </p:spTree>
    <p:extLst>
      <p:ext uri="{BB962C8B-B14F-4D97-AF65-F5344CB8AC3E}">
        <p14:creationId xmlns:p14="http://schemas.microsoft.com/office/powerpoint/2010/main" val="3239963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512FE-385C-CEBE-86AD-FC4EB0F1ED51}"/>
              </a:ext>
            </a:extLst>
          </p:cNvPr>
          <p:cNvSpPr>
            <a:spLocks noGrp="1"/>
          </p:cNvSpPr>
          <p:nvPr>
            <p:ph type="title"/>
          </p:nvPr>
        </p:nvSpPr>
        <p:spPr/>
        <p:txBody>
          <a:bodyPr/>
          <a:lstStyle/>
          <a:p>
            <a:r>
              <a:rPr lang="en-US" dirty="0">
                <a:ea typeface="Calibri Light" panose="020F0302020204030204" pitchFamily="34" charset="0"/>
                <a:cs typeface="Calibri Light" panose="020F0302020204030204" pitchFamily="34" charset="0"/>
              </a:rPr>
              <a:t>Importance of the </a:t>
            </a:r>
            <a:r>
              <a:rPr lang="en-US" dirty="0" err="1">
                <a:ea typeface="Calibri Light" panose="020F0302020204030204" pitchFamily="34" charset="0"/>
                <a:cs typeface="Calibri Light" panose="020F0302020204030204" pitchFamily="34" charset="0"/>
              </a:rPr>
              <a:t>Aaronic’s</a:t>
            </a:r>
            <a:r>
              <a:rPr lang="en-US" dirty="0">
                <a:ea typeface="Calibri Light" panose="020F0302020204030204" pitchFamily="34" charset="0"/>
                <a:cs typeface="Calibri Light" panose="020F0302020204030204" pitchFamily="34" charset="0"/>
              </a:rPr>
              <a:t> </a:t>
            </a:r>
            <a:r>
              <a:rPr lang="en-US" i="1" dirty="0">
                <a:ea typeface="Calibri Light" panose="020F0302020204030204" pitchFamily="34" charset="0"/>
                <a:cs typeface="Calibri Light" panose="020F0302020204030204" pitchFamily="34" charset="0"/>
              </a:rPr>
              <a:t>‘lesser’ </a:t>
            </a:r>
            <a:r>
              <a:rPr lang="en-US" dirty="0">
                <a:ea typeface="Calibri Light" panose="020F0302020204030204" pitchFamily="34" charset="0"/>
                <a:cs typeface="Calibri Light" panose="020F0302020204030204" pitchFamily="34" charset="0"/>
              </a:rPr>
              <a:t>ministry</a:t>
            </a:r>
          </a:p>
        </p:txBody>
      </p:sp>
      <p:sp>
        <p:nvSpPr>
          <p:cNvPr id="3" name="Content Placeholder 2">
            <a:extLst>
              <a:ext uri="{FF2B5EF4-FFF2-40B4-BE49-F238E27FC236}">
                <a16:creationId xmlns:a16="http://schemas.microsoft.com/office/drawing/2014/main" id="{5F866D25-1EAB-9A04-E581-0904ED38C1B2}"/>
              </a:ext>
            </a:extLst>
          </p:cNvPr>
          <p:cNvSpPr>
            <a:spLocks noGrp="1"/>
          </p:cNvSpPr>
          <p:nvPr>
            <p:ph idx="4294967295"/>
          </p:nvPr>
        </p:nvSpPr>
        <p:spPr>
          <a:xfrm>
            <a:off x="3631222" y="980987"/>
            <a:ext cx="8080131" cy="4886882"/>
          </a:xfrm>
        </p:spPr>
        <p:txBody>
          <a:bodyPr>
            <a:noAutofit/>
          </a:bodyPr>
          <a:lstStyle/>
          <a:p>
            <a:pPr marL="0" indent="0">
              <a:lnSpc>
                <a:spcPct val="110000"/>
              </a:lnSpc>
              <a:spcAft>
                <a:spcPts val="600"/>
              </a:spcAft>
              <a:buNone/>
            </a:pPr>
            <a:r>
              <a:rPr lang="en-US" sz="1800" dirty="0">
                <a:latin typeface="Calibri Light" panose="020F0302020204030204" pitchFamily="34" charset="0"/>
                <a:ea typeface="Calibri Light" panose="020F0302020204030204" pitchFamily="34" charset="0"/>
                <a:cs typeface="Calibri Light" panose="020F0302020204030204" pitchFamily="34" charset="0"/>
              </a:rPr>
              <a:t>Just as it was vital that John the Baptist prepare the way for Jesus (and the “high” spiritual things Jesus was to bring during His life, His death and His resurrection), so the Aaronic priesthood prepares the way for the Saints to receive the “greater” spiritual ministry of Jesus which comes through the </a:t>
            </a:r>
            <a:r>
              <a:rPr lang="en-US" sz="1800" dirty="0" err="1">
                <a:latin typeface="Calibri Light" panose="020F0302020204030204" pitchFamily="34" charset="0"/>
                <a:ea typeface="Calibri Light" panose="020F0302020204030204" pitchFamily="34" charset="0"/>
                <a:cs typeface="Calibri Light" panose="020F0302020204030204" pitchFamily="34" charset="0"/>
              </a:rPr>
              <a:t>Melchisedec</a:t>
            </a:r>
            <a:r>
              <a:rPr lang="en-US" sz="1800" dirty="0">
                <a:latin typeface="Calibri Light" panose="020F0302020204030204" pitchFamily="34" charset="0"/>
                <a:ea typeface="Calibri Light" panose="020F0302020204030204" pitchFamily="34" charset="0"/>
                <a:cs typeface="Calibri Light" panose="020F0302020204030204" pitchFamily="34" charset="0"/>
              </a:rPr>
              <a:t> priesthood. </a:t>
            </a:r>
          </a:p>
          <a:p>
            <a:pPr marL="914400" lvl="1" indent="-457200">
              <a:lnSpc>
                <a:spcPct val="110000"/>
              </a:lnSpc>
              <a:spcAft>
                <a:spcPts val="600"/>
              </a:spcAft>
              <a:buClr>
                <a:schemeClr val="tx1">
                  <a:lumMod val="50000"/>
                  <a:lumOff val="50000"/>
                </a:schemeClr>
              </a:buClr>
              <a:buFont typeface="+mj-lt"/>
              <a:buAutoNum type="arabicParenR"/>
            </a:pPr>
            <a:r>
              <a:rPr lang="en-US" i="1" dirty="0">
                <a:latin typeface="Calibri Light" panose="020F0302020204030204" pitchFamily="34" charset="0"/>
                <a:ea typeface="Calibri Light" panose="020F0302020204030204" pitchFamily="34" charset="0"/>
                <a:cs typeface="Calibri Light" panose="020F0302020204030204" pitchFamily="34" charset="0"/>
              </a:rPr>
              <a:t>And in those days came John the Baptist, preaching in the wilderness of Judea, And saying, Repent ye; for the kingdom of heaven is at hand. For I am he who was spoken of by the prophet Esaias, saying, The voice of one crying in the wilderness, Prepare ye the way of the Lord and make His paths straight. [Matthew 3:27-29] </a:t>
            </a:r>
          </a:p>
          <a:p>
            <a:pPr marL="914400" lvl="1" indent="-457200">
              <a:lnSpc>
                <a:spcPct val="110000"/>
              </a:lnSpc>
              <a:spcAft>
                <a:spcPts val="600"/>
              </a:spcAft>
              <a:buClr>
                <a:schemeClr val="tx1">
                  <a:lumMod val="50000"/>
                  <a:lumOff val="50000"/>
                </a:schemeClr>
              </a:buClr>
              <a:buFont typeface="+mj-lt"/>
              <a:buAutoNum type="arabicParenR"/>
            </a:pPr>
            <a:r>
              <a:rPr lang="en-US" i="1" dirty="0">
                <a:latin typeface="Calibri Light" panose="020F0302020204030204" pitchFamily="34" charset="0"/>
                <a:ea typeface="Calibri Light" panose="020F0302020204030204" pitchFamily="34" charset="0"/>
                <a:cs typeface="Calibri Light" panose="020F0302020204030204" pitchFamily="34" charset="0"/>
              </a:rPr>
              <a:t>I indeed baptize you with water, upon your repentance; and when He of whom I bear record cometh, who is mightier than I, whose shoes I am not worthy to bear, (or whose place I am not able to fill,) as I said, I indeed baptize you before He cometh, that when He cometh He may baptize you with the Holy Ghost and fire. [Matthew 3:38] </a:t>
            </a:r>
          </a:p>
          <a:p>
            <a:pPr marL="914400" lvl="1" indent="-457200">
              <a:lnSpc>
                <a:spcPct val="110000"/>
              </a:lnSpc>
              <a:spcAft>
                <a:spcPts val="600"/>
              </a:spcAft>
              <a:buClr>
                <a:schemeClr val="tx1">
                  <a:lumMod val="50000"/>
                  <a:lumOff val="50000"/>
                </a:schemeClr>
              </a:buClr>
              <a:buFont typeface="+mj-lt"/>
              <a:buAutoNum type="arabicParenR"/>
            </a:pPr>
            <a:r>
              <a:rPr lang="en-US" i="1" dirty="0">
                <a:latin typeface="Calibri Light" panose="020F0302020204030204" pitchFamily="34" charset="0"/>
                <a:ea typeface="Calibri Light" panose="020F0302020204030204" pitchFamily="34" charset="0"/>
                <a:cs typeface="Calibri Light" panose="020F0302020204030204" pitchFamily="34" charset="0"/>
              </a:rPr>
              <a:t>“God can bless us only with that which we are prepared to receive.” [Earl Currie] This process of preparing the people, as John the Baptist did, is at the heart of Aaronic ministry</a:t>
            </a:r>
          </a:p>
        </p:txBody>
      </p:sp>
    </p:spTree>
    <p:extLst>
      <p:ext uri="{BB962C8B-B14F-4D97-AF65-F5344CB8AC3E}">
        <p14:creationId xmlns:p14="http://schemas.microsoft.com/office/powerpoint/2010/main" val="4149463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10556-0E65-ADF0-3C75-66E3103EE99B}"/>
              </a:ext>
            </a:extLst>
          </p:cNvPr>
          <p:cNvSpPr>
            <a:spLocks noGrp="1"/>
          </p:cNvSpPr>
          <p:nvPr>
            <p:ph type="title"/>
          </p:nvPr>
        </p:nvSpPr>
        <p:spPr/>
        <p:txBody>
          <a:bodyPr/>
          <a:lstStyle/>
          <a:p>
            <a:r>
              <a:rPr lang="en-US" dirty="0">
                <a:ea typeface="Calibri Light" panose="020F0302020204030204" pitchFamily="34" charset="0"/>
                <a:cs typeface="Calibri Light" panose="020F0302020204030204" pitchFamily="34" charset="0"/>
              </a:rPr>
              <a:t>Importance of the </a:t>
            </a:r>
            <a:r>
              <a:rPr lang="en-US" dirty="0" err="1">
                <a:ea typeface="Calibri Light" panose="020F0302020204030204" pitchFamily="34" charset="0"/>
                <a:cs typeface="Calibri Light" panose="020F0302020204030204" pitchFamily="34" charset="0"/>
              </a:rPr>
              <a:t>Aaronic’s</a:t>
            </a:r>
            <a:r>
              <a:rPr lang="en-US" dirty="0">
                <a:ea typeface="Calibri Light" panose="020F0302020204030204" pitchFamily="34" charset="0"/>
                <a:cs typeface="Calibri Light" panose="020F0302020204030204" pitchFamily="34" charset="0"/>
              </a:rPr>
              <a:t> </a:t>
            </a:r>
            <a:r>
              <a:rPr lang="en-US" i="1" dirty="0">
                <a:ea typeface="Calibri Light" panose="020F0302020204030204" pitchFamily="34" charset="0"/>
                <a:cs typeface="Calibri Light" panose="020F0302020204030204" pitchFamily="34" charset="0"/>
              </a:rPr>
              <a:t>‘lesser’</a:t>
            </a:r>
            <a:r>
              <a:rPr lang="en-US" dirty="0">
                <a:ea typeface="Calibri Light" panose="020F0302020204030204" pitchFamily="34" charset="0"/>
                <a:cs typeface="Calibri Light" panose="020F0302020204030204" pitchFamily="34" charset="0"/>
              </a:rPr>
              <a:t> ministry</a:t>
            </a:r>
          </a:p>
        </p:txBody>
      </p:sp>
      <p:sp>
        <p:nvSpPr>
          <p:cNvPr id="3" name="Content Placeholder 2">
            <a:extLst>
              <a:ext uri="{FF2B5EF4-FFF2-40B4-BE49-F238E27FC236}">
                <a16:creationId xmlns:a16="http://schemas.microsoft.com/office/drawing/2014/main" id="{69774B3E-10A6-101D-B00C-0602B505F51A}"/>
              </a:ext>
            </a:extLst>
          </p:cNvPr>
          <p:cNvSpPr>
            <a:spLocks noGrp="1"/>
          </p:cNvSpPr>
          <p:nvPr>
            <p:ph idx="4294967295"/>
          </p:nvPr>
        </p:nvSpPr>
        <p:spPr>
          <a:xfrm>
            <a:off x="3645877" y="766884"/>
            <a:ext cx="8144608" cy="5121275"/>
          </a:xfrm>
        </p:spPr>
        <p:txBody>
          <a:bodyPr>
            <a:normAutofit lnSpcReduction="10000"/>
          </a:bodyPr>
          <a:lstStyle/>
          <a:p>
            <a:pPr marL="0" indent="0">
              <a:lnSpc>
                <a:spcPct val="100000"/>
              </a:lnSpc>
              <a:spcAft>
                <a:spcPts val="1200"/>
              </a:spcAft>
              <a:buNone/>
            </a:pPr>
            <a:r>
              <a:rPr lang="en-US" dirty="0">
                <a:latin typeface="Calibri Light" panose="020F0302020204030204" pitchFamily="34" charset="0"/>
                <a:ea typeface="Calibri Light" panose="020F0302020204030204" pitchFamily="34" charset="0"/>
                <a:cs typeface="Calibri Light" panose="020F0302020204030204" pitchFamily="34" charset="0"/>
              </a:rPr>
              <a:t>Without the Aaronic ministry, and its preparatory gospel, the Saints can never fully receive the spiritual ministry of the </a:t>
            </a:r>
            <a:r>
              <a:rPr lang="en-US" sz="2000" dirty="0" err="1">
                <a:latin typeface="Calibri Light" panose="020F0302020204030204" pitchFamily="34" charset="0"/>
                <a:ea typeface="Calibri Light" panose="020F0302020204030204" pitchFamily="34" charset="0"/>
                <a:cs typeface="Calibri Light" panose="020F0302020204030204" pitchFamily="34" charset="0"/>
              </a:rPr>
              <a:t>Melchisedec</a:t>
            </a:r>
            <a:r>
              <a:rPr lang="en-US" dirty="0">
                <a:latin typeface="Calibri Light" panose="020F0302020204030204" pitchFamily="34" charset="0"/>
                <a:ea typeface="Calibri Light" panose="020F0302020204030204" pitchFamily="34" charset="0"/>
                <a:cs typeface="Calibri Light" panose="020F0302020204030204" pitchFamily="34" charset="0"/>
              </a:rPr>
              <a:t> Priesthood; NEVER reaching the spiritual maturity required to build or live in Zion </a:t>
            </a:r>
          </a:p>
          <a:p>
            <a:pPr marL="914400" lvl="1" indent="-457200">
              <a:lnSpc>
                <a:spcPct val="100000"/>
              </a:lnSpc>
              <a:spcAft>
                <a:spcPts val="1200"/>
              </a:spcAft>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without repentance, there is only separation from God </a:t>
            </a:r>
          </a:p>
          <a:p>
            <a:pPr marL="914400" lvl="1" indent="-457200">
              <a:lnSpc>
                <a:spcPct val="100000"/>
              </a:lnSpc>
              <a:spcAft>
                <a:spcPts val="1200"/>
              </a:spcAft>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without surrender to Jesus (letting go of what’s important to us, replacing it with what’s important to God), there is no salvation </a:t>
            </a:r>
          </a:p>
          <a:p>
            <a:pPr marL="914400" lvl="1" indent="-457200">
              <a:lnSpc>
                <a:spcPct val="100000"/>
              </a:lnSpc>
              <a:spcAft>
                <a:spcPts val="1200"/>
              </a:spcAft>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without a broken heart and contrite spirit, there is no acceptable sacrifice we can give to God </a:t>
            </a:r>
          </a:p>
          <a:p>
            <a:pPr marL="914400" lvl="1" indent="-457200">
              <a:lnSpc>
                <a:spcPct val="100000"/>
              </a:lnSpc>
              <a:spcAft>
                <a:spcPts val="1200"/>
              </a:spcAft>
              <a:buClrTx/>
              <a:buFont typeface="+mj-lt"/>
              <a:buAutoNum type="arabicParenR"/>
            </a:pPr>
            <a:r>
              <a:rPr lang="en-US" sz="2000" dirty="0">
                <a:latin typeface="Calibri Light" panose="020F0302020204030204" pitchFamily="34" charset="0"/>
                <a:ea typeface="Calibri Light" panose="020F0302020204030204" pitchFamily="34" charset="0"/>
                <a:cs typeface="Calibri Light" panose="020F0302020204030204" pitchFamily="34" charset="0"/>
              </a:rPr>
              <a:t>without commitment to live like (and with) Jesus daily, there is no Zion, no walk with God like Enoch</a:t>
            </a:r>
          </a:p>
        </p:txBody>
      </p:sp>
    </p:spTree>
    <p:extLst>
      <p:ext uri="{BB962C8B-B14F-4D97-AF65-F5344CB8AC3E}">
        <p14:creationId xmlns:p14="http://schemas.microsoft.com/office/powerpoint/2010/main" val="3971387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B3E40E-9519-FD4B-D556-E978BA4F29F1}"/>
              </a:ext>
            </a:extLst>
          </p:cNvPr>
          <p:cNvSpPr>
            <a:spLocks noGrp="1"/>
          </p:cNvSpPr>
          <p:nvPr>
            <p:ph type="title"/>
          </p:nvPr>
        </p:nvSpPr>
        <p:spPr/>
        <p:txBody>
          <a:bodyPr/>
          <a:lstStyle/>
          <a:p>
            <a:r>
              <a:rPr lang="en-US" dirty="0">
                <a:latin typeface="+mn-lt"/>
                <a:ea typeface="Calibri Light" panose="020F0302020204030204" pitchFamily="34" charset="0"/>
                <a:cs typeface="Calibri Light" panose="020F0302020204030204" pitchFamily="34" charset="0"/>
              </a:rPr>
              <a:t>Importance of the </a:t>
            </a:r>
            <a:r>
              <a:rPr lang="en-US" dirty="0" err="1">
                <a:latin typeface="+mn-lt"/>
                <a:ea typeface="Calibri Light" panose="020F0302020204030204" pitchFamily="34" charset="0"/>
                <a:cs typeface="Calibri Light" panose="020F0302020204030204" pitchFamily="34" charset="0"/>
              </a:rPr>
              <a:t>Aaronic’s</a:t>
            </a:r>
            <a:r>
              <a:rPr lang="en-US" dirty="0">
                <a:latin typeface="+mn-lt"/>
                <a:ea typeface="Calibri Light" panose="020F0302020204030204" pitchFamily="34" charset="0"/>
                <a:cs typeface="Calibri Light" panose="020F0302020204030204" pitchFamily="34" charset="0"/>
              </a:rPr>
              <a:t> </a:t>
            </a:r>
            <a:r>
              <a:rPr lang="en-US" i="1" dirty="0">
                <a:latin typeface="+mn-lt"/>
                <a:ea typeface="Calibri Light" panose="020F0302020204030204" pitchFamily="34" charset="0"/>
                <a:cs typeface="Calibri Light" panose="020F0302020204030204" pitchFamily="34" charset="0"/>
              </a:rPr>
              <a:t>‘lesser’ </a:t>
            </a:r>
            <a:r>
              <a:rPr lang="en-US" dirty="0">
                <a:latin typeface="+mn-lt"/>
                <a:ea typeface="Calibri Light" panose="020F0302020204030204" pitchFamily="34" charset="0"/>
                <a:cs typeface="Calibri Light" panose="020F0302020204030204" pitchFamily="34" charset="0"/>
              </a:rPr>
              <a:t>ministry</a:t>
            </a:r>
          </a:p>
        </p:txBody>
      </p:sp>
      <p:sp>
        <p:nvSpPr>
          <p:cNvPr id="3" name="Content Placeholder 2">
            <a:extLst>
              <a:ext uri="{FF2B5EF4-FFF2-40B4-BE49-F238E27FC236}">
                <a16:creationId xmlns:a16="http://schemas.microsoft.com/office/drawing/2014/main" id="{293B9C52-02DE-69CB-32BA-E12C4A9CA625}"/>
              </a:ext>
            </a:extLst>
          </p:cNvPr>
          <p:cNvSpPr>
            <a:spLocks noGrp="1"/>
          </p:cNvSpPr>
          <p:nvPr>
            <p:ph idx="4294967295"/>
          </p:nvPr>
        </p:nvSpPr>
        <p:spPr>
          <a:xfrm>
            <a:off x="3683976" y="1085850"/>
            <a:ext cx="8027378" cy="4686300"/>
          </a:xfrm>
        </p:spPr>
        <p:txBody>
          <a:bodyPr>
            <a:normAutofit/>
          </a:bodyPr>
          <a:lstStyle/>
          <a:p>
            <a:pPr marL="0" indent="0">
              <a:lnSpc>
                <a:spcPct val="100000"/>
              </a:lnSpc>
              <a:buNone/>
            </a:pPr>
            <a:r>
              <a:rPr lang="en-US" dirty="0">
                <a:latin typeface="Calibri Light" panose="020F0302020204030204" pitchFamily="34" charset="0"/>
                <a:ea typeface="Calibri Light" panose="020F0302020204030204" pitchFamily="34" charset="0"/>
                <a:cs typeface="Calibri Light" panose="020F0302020204030204" pitchFamily="34" charset="0"/>
              </a:rPr>
              <a:t>Called to preach nothing but repentance to this generation ... Why? </a:t>
            </a:r>
          </a:p>
          <a:p>
            <a:pPr marL="914400" lvl="1" indent="-457200">
              <a:lnSpc>
                <a:spcPct val="100000"/>
              </a:lnSpc>
              <a:buClrTx/>
              <a:buFont typeface="+mj-lt"/>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we (the Saints) are too easily distracted by temporal things </a:t>
            </a:r>
          </a:p>
          <a:p>
            <a:pPr marL="914400" lvl="1" indent="-457200">
              <a:lnSpc>
                <a:spcPct val="100000"/>
              </a:lnSpc>
              <a:buClrTx/>
              <a:buFont typeface="+mj-lt"/>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we (the Saints) may believe simply living in a righteous way brings us into God’s presence and love </a:t>
            </a:r>
          </a:p>
          <a:p>
            <a:pPr marL="914400" lvl="1" indent="-457200">
              <a:lnSpc>
                <a:spcPct val="100000"/>
              </a:lnSpc>
              <a:buClrTx/>
              <a:buFont typeface="+mj-lt"/>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we (the Saints) may not fully understand that ONLY by Jesus giving His life for us on the cross are we even offered the gift of salvation – which is the promise of living with God now and in eternity </a:t>
            </a:r>
          </a:p>
          <a:p>
            <a:pPr marL="914400" lvl="1" indent="-457200">
              <a:lnSpc>
                <a:spcPct val="100000"/>
              </a:lnSpc>
              <a:spcAft>
                <a:spcPts val="1200"/>
              </a:spcAft>
              <a:buClrTx/>
              <a:buFont typeface="+mj-lt"/>
              <a:buAutoNum type="arabicPeriod"/>
            </a:pPr>
            <a:r>
              <a:rPr lang="en-US" sz="2000" dirty="0">
                <a:latin typeface="Calibri Light" panose="020F0302020204030204" pitchFamily="34" charset="0"/>
                <a:ea typeface="Calibri Light" panose="020F0302020204030204" pitchFamily="34" charset="0"/>
                <a:cs typeface="Calibri Light" panose="020F0302020204030204" pitchFamily="34" charset="0"/>
              </a:rPr>
              <a:t>and we MUST first accept Jesus as Savior d. ALL above is at the heart of the ministry of the Aaronic Priesthood</a:t>
            </a:r>
          </a:p>
          <a:p>
            <a:pPr marL="0" indent="0">
              <a:lnSpc>
                <a:spcPct val="100000"/>
              </a:lnSpc>
              <a:buNone/>
            </a:pPr>
            <a:r>
              <a:rPr lang="en-US" dirty="0">
                <a:latin typeface="Calibri Light" panose="020F0302020204030204" pitchFamily="34" charset="0"/>
                <a:ea typeface="Calibri Light" panose="020F0302020204030204" pitchFamily="34" charset="0"/>
                <a:cs typeface="Calibri Light" panose="020F0302020204030204" pitchFamily="34" charset="0"/>
              </a:rPr>
              <a:t>d. ALL above is at the heart of the ministry of the Aaronic Priesthood</a:t>
            </a:r>
          </a:p>
        </p:txBody>
      </p:sp>
    </p:spTree>
    <p:extLst>
      <p:ext uri="{BB962C8B-B14F-4D97-AF65-F5344CB8AC3E}">
        <p14:creationId xmlns:p14="http://schemas.microsoft.com/office/powerpoint/2010/main" val="320222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A7F5-EE47-D414-0AAB-754E02917786}"/>
              </a:ext>
            </a:extLst>
          </p:cNvPr>
          <p:cNvSpPr>
            <a:spLocks noGrp="1"/>
          </p:cNvSpPr>
          <p:nvPr>
            <p:ph type="title"/>
          </p:nvPr>
        </p:nvSpPr>
        <p:spPr/>
        <p:txBody>
          <a:bodyPr/>
          <a:lstStyle/>
          <a:p>
            <a:r>
              <a:rPr lang="en-US" dirty="0">
                <a:ea typeface="Calibri Light" panose="020F0302020204030204" pitchFamily="34" charset="0"/>
                <a:cs typeface="Calibri Light" panose="020F0302020204030204" pitchFamily="34" charset="0"/>
              </a:rPr>
              <a:t>Most important jobs of EVERY priesthood member</a:t>
            </a:r>
          </a:p>
        </p:txBody>
      </p:sp>
      <p:sp>
        <p:nvSpPr>
          <p:cNvPr id="3" name="Content Placeholder 2">
            <a:extLst>
              <a:ext uri="{FF2B5EF4-FFF2-40B4-BE49-F238E27FC236}">
                <a16:creationId xmlns:a16="http://schemas.microsoft.com/office/drawing/2014/main" id="{430F25ED-5CF3-A443-FF82-F8BF39073070}"/>
              </a:ext>
            </a:extLst>
          </p:cNvPr>
          <p:cNvSpPr>
            <a:spLocks noGrp="1"/>
          </p:cNvSpPr>
          <p:nvPr>
            <p:ph idx="4294967295"/>
          </p:nvPr>
        </p:nvSpPr>
        <p:spPr>
          <a:xfrm>
            <a:off x="3698631" y="1248759"/>
            <a:ext cx="8098922" cy="4351338"/>
          </a:xfrm>
        </p:spPr>
        <p:txBody>
          <a:bodyPr>
            <a:normAutofit/>
          </a:bodyPr>
          <a:lstStyle/>
          <a:p>
            <a:pPr marL="457200" indent="-457200">
              <a:lnSpc>
                <a:spcPct val="100000"/>
              </a:lnSpc>
              <a:spcAft>
                <a:spcPts val="18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LEAD</a:t>
            </a:r>
            <a:r>
              <a:rPr lang="en-US" dirty="0">
                <a:latin typeface="Calibri Light" panose="020F0302020204030204" pitchFamily="34" charset="0"/>
                <a:ea typeface="Calibri Light" panose="020F0302020204030204" pitchFamily="34" charset="0"/>
                <a:cs typeface="Calibri Light" panose="020F0302020204030204" pitchFamily="34" charset="0"/>
              </a:rPr>
              <a:t> each person to accept Jesus as Savior through repentance </a:t>
            </a:r>
          </a:p>
          <a:p>
            <a:pPr marL="457200" indent="-457200">
              <a:lnSpc>
                <a:spcPct val="100000"/>
              </a:lnSpc>
              <a:spcAft>
                <a:spcPts val="18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INVITE</a:t>
            </a:r>
            <a:r>
              <a:rPr lang="en-US" dirty="0">
                <a:latin typeface="Calibri Light" panose="020F0302020204030204" pitchFamily="34" charset="0"/>
                <a:ea typeface="Calibri Light" panose="020F0302020204030204" pitchFamily="34" charset="0"/>
                <a:cs typeface="Calibri Light" panose="020F0302020204030204" pitchFamily="34" charset="0"/>
              </a:rPr>
              <a:t> each person to covenant relationship with Jesus by baptism </a:t>
            </a:r>
          </a:p>
          <a:p>
            <a:pPr marL="457200" indent="-457200">
              <a:lnSpc>
                <a:spcPct val="100000"/>
              </a:lnSpc>
              <a:spcAft>
                <a:spcPts val="18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ENCOURAGE</a:t>
            </a:r>
            <a:r>
              <a:rPr lang="en-US" dirty="0">
                <a:latin typeface="Calibri Light" panose="020F0302020204030204" pitchFamily="34" charset="0"/>
                <a:ea typeface="Calibri Light" panose="020F0302020204030204" pitchFamily="34" charset="0"/>
                <a:cs typeface="Calibri Light" panose="020F0302020204030204" pitchFamily="34" charset="0"/>
              </a:rPr>
              <a:t> Saints to live in daily relationship Jesus </a:t>
            </a:r>
          </a:p>
          <a:p>
            <a:pPr marL="457200" indent="-457200">
              <a:lnSpc>
                <a:spcPct val="100000"/>
              </a:lnSpc>
              <a:spcAft>
                <a:spcPts val="18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ASSIST</a:t>
            </a:r>
            <a:r>
              <a:rPr lang="en-US" dirty="0">
                <a:latin typeface="Calibri Light" panose="020F0302020204030204" pitchFamily="34" charset="0"/>
                <a:ea typeface="Calibri Light" panose="020F0302020204030204" pitchFamily="34" charset="0"/>
                <a:cs typeface="Calibri Light" panose="020F0302020204030204" pitchFamily="34" charset="0"/>
              </a:rPr>
              <a:t> Saints to grow spiritually and become citizens of Zion </a:t>
            </a:r>
            <a:endParaRPr lang="en-US" b="1" dirty="0">
              <a:latin typeface="Calibri Light" panose="020F0302020204030204" pitchFamily="34" charset="0"/>
              <a:ea typeface="Calibri Light" panose="020F0302020204030204" pitchFamily="34" charset="0"/>
              <a:cs typeface="Calibri Light" panose="020F0302020204030204" pitchFamily="34" charset="0"/>
            </a:endParaRPr>
          </a:p>
          <a:p>
            <a:pPr marL="457200" indent="-457200">
              <a:lnSpc>
                <a:spcPct val="100000"/>
              </a:lnSpc>
              <a:spcAft>
                <a:spcPts val="1800"/>
              </a:spcAft>
              <a:buClrTx/>
              <a:buAutoNum type="arabicPeriod"/>
            </a:pPr>
            <a:r>
              <a:rPr lang="en-US" b="1" dirty="0">
                <a:latin typeface="Calibri Light" panose="020F0302020204030204" pitchFamily="34" charset="0"/>
                <a:ea typeface="Calibri Light" panose="020F0302020204030204" pitchFamily="34" charset="0"/>
                <a:cs typeface="Calibri Light" panose="020F0302020204030204" pitchFamily="34" charset="0"/>
              </a:rPr>
              <a:t>Everything</a:t>
            </a:r>
            <a:r>
              <a:rPr lang="en-US" dirty="0">
                <a:latin typeface="Calibri Light" panose="020F0302020204030204" pitchFamily="34" charset="0"/>
                <a:ea typeface="Calibri Light" panose="020F0302020204030204" pitchFamily="34" charset="0"/>
                <a:cs typeface="Calibri Light" panose="020F0302020204030204" pitchFamily="34" charset="0"/>
              </a:rPr>
              <a:t> else about priesthood is to help ACHIEVE THESE FOUR JOBS</a:t>
            </a:r>
          </a:p>
        </p:txBody>
      </p:sp>
    </p:spTree>
    <p:extLst>
      <p:ext uri="{BB962C8B-B14F-4D97-AF65-F5344CB8AC3E}">
        <p14:creationId xmlns:p14="http://schemas.microsoft.com/office/powerpoint/2010/main" val="53905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5882</TotalTime>
  <Words>4288</Words>
  <Application>Microsoft Office PowerPoint</Application>
  <PresentationFormat>Widescreen</PresentationFormat>
  <Paragraphs>204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Aptos Display</vt:lpstr>
      <vt:lpstr>Arial</vt:lpstr>
      <vt:lpstr>Arial Narrow</vt:lpstr>
      <vt:lpstr>Calibri</vt:lpstr>
      <vt:lpstr>Calibri Light</vt:lpstr>
      <vt:lpstr>Century Gothic</vt:lpstr>
      <vt:lpstr>Corbel</vt:lpstr>
      <vt:lpstr>Wingdings 2</vt:lpstr>
      <vt:lpstr>Frame</vt:lpstr>
      <vt:lpstr>The Aaronic Priesthood  Harmony of Priesthoods Working Together and Offices of the Aaronic Priesthood </vt:lpstr>
      <vt:lpstr>Lesson Overview</vt:lpstr>
      <vt:lpstr>Unit One: Purpose Of The Aaronic Priesthood</vt:lpstr>
      <vt:lpstr>PowerPoint Presentation</vt:lpstr>
      <vt:lpstr>What is meant by ‘lesser’ Priesthood?</vt:lpstr>
      <vt:lpstr>Importance of the Aaronic’s ‘lesser’ ministry</vt:lpstr>
      <vt:lpstr>Importance of the Aaronic’s ‘lesser’ ministry</vt:lpstr>
      <vt:lpstr>Importance of the Aaronic’s ‘lesser’ ministry</vt:lpstr>
      <vt:lpstr>Most important jobs of EVERY priesthood member</vt:lpstr>
      <vt:lpstr>Unit Two: Aaronic Focuses On The Temporal Church</vt:lpstr>
      <vt:lpstr>Ministering of Angels</vt:lpstr>
      <vt:lpstr>Ministering of Angels</vt:lpstr>
      <vt:lpstr>Ministering of Angels</vt:lpstr>
      <vt:lpstr>Ministering of Angels</vt:lpstr>
      <vt:lpstr>Preparatory Gospel</vt:lpstr>
      <vt:lpstr>Law of Carnal Commandments</vt:lpstr>
      <vt:lpstr>Law of Carnal Commandments</vt:lpstr>
      <vt:lpstr>Law of Carnal Commandments</vt:lpstr>
      <vt:lpstr>UNIT 3:  Offices of the Aaronic Priesthood – Duties &amp; Privileges</vt:lpstr>
      <vt:lpstr>A. PRIEST: Duties and Privileges – D&amp;C 17:10a-d</vt:lpstr>
      <vt:lpstr>A. PRIEST: Duties and Privileges – D&amp;C 17:10a-d</vt:lpstr>
      <vt:lpstr>A. PRIEST: Duties and Privileges – D&amp;C 17:10a-d</vt:lpstr>
      <vt:lpstr>A. PRIEST: Duties and Privileges – D&amp;C 17:10a-d</vt:lpstr>
      <vt:lpstr>A. PRIEST: Duties and Privileges – D&amp;C 17:10a-d</vt:lpstr>
      <vt:lpstr>B. TEACHER: Duties and Privileges – D&amp;C17:11a-f</vt:lpstr>
      <vt:lpstr>B. TEACHER: Duties and Privileges – D&amp;C17:11a-f</vt:lpstr>
      <vt:lpstr>B. TEACHER: Duties and Privileges – D&amp;C17:11a-f</vt:lpstr>
      <vt:lpstr>C. DEACON: Duties and Privileges – D&amp;C17:11a-f</vt:lpstr>
      <vt:lpstr>C. DEACON: Duties and Privileges – D&amp;C17:11a-f</vt:lpstr>
      <vt:lpstr>C. DEACON: Duties and Privileges – D&amp;C17:11a-f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Education</dc:title>
  <dc:creator>Todd Yaney</dc:creator>
  <cp:lastModifiedBy>William Horn</cp:lastModifiedBy>
  <cp:revision>212</cp:revision>
  <dcterms:created xsi:type="dcterms:W3CDTF">2023-01-16T18:46:13Z</dcterms:created>
  <dcterms:modified xsi:type="dcterms:W3CDTF">2024-04-03T23:11:54Z</dcterms:modified>
</cp:coreProperties>
</file>